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 id="2147483869" r:id="rId2"/>
  </p:sldMasterIdLst>
  <p:notesMasterIdLst>
    <p:notesMasterId r:id="rId259"/>
  </p:notesMasterIdLst>
  <p:handoutMasterIdLst>
    <p:handoutMasterId r:id="rId260"/>
  </p:handoutMasterIdLst>
  <p:sldIdLst>
    <p:sldId id="2243" r:id="rId3"/>
    <p:sldId id="2244" r:id="rId4"/>
    <p:sldId id="2245" r:id="rId5"/>
    <p:sldId id="2246" r:id="rId6"/>
    <p:sldId id="2247" r:id="rId7"/>
    <p:sldId id="2248" r:id="rId8"/>
    <p:sldId id="2249" r:id="rId9"/>
    <p:sldId id="2250" r:id="rId10"/>
    <p:sldId id="2251" r:id="rId11"/>
    <p:sldId id="2252" r:id="rId12"/>
    <p:sldId id="2253" r:id="rId13"/>
    <p:sldId id="2254" r:id="rId14"/>
    <p:sldId id="1664" r:id="rId15"/>
    <p:sldId id="1884" r:id="rId16"/>
    <p:sldId id="1700" r:id="rId17"/>
    <p:sldId id="1702" r:id="rId18"/>
    <p:sldId id="1931" r:id="rId19"/>
    <p:sldId id="2199" r:id="rId20"/>
    <p:sldId id="1933" r:id="rId21"/>
    <p:sldId id="2200" r:id="rId22"/>
    <p:sldId id="1934" r:id="rId23"/>
    <p:sldId id="1935" r:id="rId24"/>
    <p:sldId id="2201" r:id="rId25"/>
    <p:sldId id="1932" r:id="rId26"/>
    <p:sldId id="1936" r:id="rId27"/>
    <p:sldId id="1937" r:id="rId28"/>
    <p:sldId id="1938" r:id="rId29"/>
    <p:sldId id="1940" r:id="rId30"/>
    <p:sldId id="2013" r:id="rId31"/>
    <p:sldId id="2014" r:id="rId32"/>
    <p:sldId id="2015" r:id="rId33"/>
    <p:sldId id="2018" r:id="rId34"/>
    <p:sldId id="2019" r:id="rId35"/>
    <p:sldId id="2020" r:id="rId36"/>
    <p:sldId id="2021" r:id="rId37"/>
    <p:sldId id="2198" r:id="rId38"/>
    <p:sldId id="2197" r:id="rId39"/>
    <p:sldId id="2162" r:id="rId40"/>
    <p:sldId id="2163" r:id="rId41"/>
    <p:sldId id="2164" r:id="rId42"/>
    <p:sldId id="2165" r:id="rId43"/>
    <p:sldId id="2166" r:id="rId44"/>
    <p:sldId id="2167" r:id="rId45"/>
    <p:sldId id="1950" r:id="rId46"/>
    <p:sldId id="1939" r:id="rId47"/>
    <p:sldId id="1941" r:id="rId48"/>
    <p:sldId id="1943" r:id="rId49"/>
    <p:sldId id="2016" r:id="rId50"/>
    <p:sldId id="1945" r:id="rId51"/>
    <p:sldId id="1946" r:id="rId52"/>
    <p:sldId id="2017" r:id="rId53"/>
    <p:sldId id="1947" r:id="rId54"/>
    <p:sldId id="1948" r:id="rId55"/>
    <p:sldId id="1952" r:id="rId56"/>
    <p:sldId id="2059" r:id="rId57"/>
    <p:sldId id="1953" r:id="rId58"/>
    <p:sldId id="1954" r:id="rId59"/>
    <p:sldId id="1957" r:id="rId60"/>
    <p:sldId id="1958" r:id="rId61"/>
    <p:sldId id="1959" r:id="rId62"/>
    <p:sldId id="1960" r:id="rId63"/>
    <p:sldId id="1961" r:id="rId64"/>
    <p:sldId id="1969" r:id="rId65"/>
    <p:sldId id="1971" r:id="rId66"/>
    <p:sldId id="1972" r:id="rId67"/>
    <p:sldId id="1973" r:id="rId68"/>
    <p:sldId id="1974" r:id="rId69"/>
    <p:sldId id="1975" r:id="rId70"/>
    <p:sldId id="1976" r:id="rId71"/>
    <p:sldId id="1977" r:id="rId72"/>
    <p:sldId id="1978" r:id="rId73"/>
    <p:sldId id="1979" r:id="rId74"/>
    <p:sldId id="1980" r:id="rId75"/>
    <p:sldId id="1981" r:id="rId76"/>
    <p:sldId id="1983" r:id="rId77"/>
    <p:sldId id="1982" r:id="rId78"/>
    <p:sldId id="1984" r:id="rId79"/>
    <p:sldId id="1985" r:id="rId80"/>
    <p:sldId id="1986" r:id="rId81"/>
    <p:sldId id="1991" r:id="rId82"/>
    <p:sldId id="1992" r:id="rId83"/>
    <p:sldId id="1993" r:id="rId84"/>
    <p:sldId id="2202" r:id="rId85"/>
    <p:sldId id="1994" r:id="rId86"/>
    <p:sldId id="1995" r:id="rId87"/>
    <p:sldId id="1996" r:id="rId88"/>
    <p:sldId id="1997" r:id="rId89"/>
    <p:sldId id="2205" r:id="rId90"/>
    <p:sldId id="2204" r:id="rId91"/>
    <p:sldId id="2203" r:id="rId92"/>
    <p:sldId id="1999" r:id="rId93"/>
    <p:sldId id="2000" r:id="rId94"/>
    <p:sldId id="2001" r:id="rId95"/>
    <p:sldId id="2002" r:id="rId96"/>
    <p:sldId id="2003" r:id="rId97"/>
    <p:sldId id="2159" r:id="rId98"/>
    <p:sldId id="2160" r:id="rId99"/>
    <p:sldId id="2087" r:id="rId100"/>
    <p:sldId id="2088" r:id="rId101"/>
    <p:sldId id="2089" r:id="rId102"/>
    <p:sldId id="2090" r:id="rId103"/>
    <p:sldId id="2206" r:id="rId104"/>
    <p:sldId id="2091" r:id="rId105"/>
    <p:sldId id="2092" r:id="rId106"/>
    <p:sldId id="2093" r:id="rId107"/>
    <p:sldId id="2094" r:id="rId108"/>
    <p:sldId id="2161" r:id="rId109"/>
    <p:sldId id="2058" r:id="rId110"/>
    <p:sldId id="2156" r:id="rId111"/>
    <p:sldId id="2028" r:id="rId112"/>
    <p:sldId id="2207" r:id="rId113"/>
    <p:sldId id="2060" r:id="rId114"/>
    <p:sldId id="2029" r:id="rId115"/>
    <p:sldId id="2030" r:id="rId116"/>
    <p:sldId id="2031" r:id="rId117"/>
    <p:sldId id="2221" r:id="rId118"/>
    <p:sldId id="2032" r:id="rId119"/>
    <p:sldId id="2033" r:id="rId120"/>
    <p:sldId id="2034" r:id="rId121"/>
    <p:sldId id="2035" r:id="rId122"/>
    <p:sldId id="2036" r:id="rId123"/>
    <p:sldId id="2037" r:id="rId124"/>
    <p:sldId id="2038" r:id="rId125"/>
    <p:sldId id="2039" r:id="rId126"/>
    <p:sldId id="2040" r:id="rId127"/>
    <p:sldId id="2041" r:id="rId128"/>
    <p:sldId id="2042" r:id="rId129"/>
    <p:sldId id="2043" r:id="rId130"/>
    <p:sldId id="2044" r:id="rId131"/>
    <p:sldId id="2045" r:id="rId132"/>
    <p:sldId id="2046" r:id="rId133"/>
    <p:sldId id="2047" r:id="rId134"/>
    <p:sldId id="2048" r:id="rId135"/>
    <p:sldId id="2208" r:id="rId136"/>
    <p:sldId id="2049" r:id="rId137"/>
    <p:sldId id="2050" r:id="rId138"/>
    <p:sldId id="2209" r:id="rId139"/>
    <p:sldId id="2067" r:id="rId140"/>
    <p:sldId id="2051" r:id="rId141"/>
    <p:sldId id="2052" r:id="rId142"/>
    <p:sldId id="2081" r:id="rId143"/>
    <p:sldId id="2053" r:id="rId144"/>
    <p:sldId id="2054" r:id="rId145"/>
    <p:sldId id="2055" r:id="rId146"/>
    <p:sldId id="2056" r:id="rId147"/>
    <p:sldId id="2057" r:id="rId148"/>
    <p:sldId id="2061" r:id="rId149"/>
    <p:sldId id="2257" r:id="rId150"/>
    <p:sldId id="2062" r:id="rId151"/>
    <p:sldId id="2210" r:id="rId152"/>
    <p:sldId id="2063" r:id="rId153"/>
    <p:sldId id="2064" r:id="rId154"/>
    <p:sldId id="2065" r:id="rId155"/>
    <p:sldId id="2211" r:id="rId156"/>
    <p:sldId id="2258" r:id="rId157"/>
    <p:sldId id="2213" r:id="rId158"/>
    <p:sldId id="2220" r:id="rId159"/>
    <p:sldId id="2214" r:id="rId160"/>
    <p:sldId id="2215" r:id="rId161"/>
    <p:sldId id="2216" r:id="rId162"/>
    <p:sldId id="2219" r:id="rId163"/>
    <p:sldId id="2217" r:id="rId164"/>
    <p:sldId id="2068" r:id="rId165"/>
    <p:sldId id="2084" r:id="rId166"/>
    <p:sldId id="2085" r:id="rId167"/>
    <p:sldId id="2086" r:id="rId168"/>
    <p:sldId id="2106" r:id="rId169"/>
    <p:sldId id="2098" r:id="rId170"/>
    <p:sldId id="2099" r:id="rId171"/>
    <p:sldId id="2100" r:id="rId172"/>
    <p:sldId id="2101" r:id="rId173"/>
    <p:sldId id="2102" r:id="rId174"/>
    <p:sldId id="2103" r:id="rId175"/>
    <p:sldId id="2104" r:id="rId176"/>
    <p:sldId id="2105" r:id="rId177"/>
    <p:sldId id="2107" r:id="rId178"/>
    <p:sldId id="2108" r:id="rId179"/>
    <p:sldId id="2109" r:id="rId180"/>
    <p:sldId id="2110" r:id="rId181"/>
    <p:sldId id="2111" r:id="rId182"/>
    <p:sldId id="2112" r:id="rId183"/>
    <p:sldId id="2212" r:id="rId184"/>
    <p:sldId id="2113" r:id="rId185"/>
    <p:sldId id="2114" r:id="rId186"/>
    <p:sldId id="2115" r:id="rId187"/>
    <p:sldId id="2116" r:id="rId188"/>
    <p:sldId id="2117" r:id="rId189"/>
    <p:sldId id="2118" r:id="rId190"/>
    <p:sldId id="2119" r:id="rId191"/>
    <p:sldId id="2120" r:id="rId192"/>
    <p:sldId id="2121" r:id="rId193"/>
    <p:sldId id="2122" r:id="rId194"/>
    <p:sldId id="2123" r:id="rId195"/>
    <p:sldId id="2124" r:id="rId196"/>
    <p:sldId id="2125" r:id="rId197"/>
    <p:sldId id="2126" r:id="rId198"/>
    <p:sldId id="2127" r:id="rId199"/>
    <p:sldId id="2128" r:id="rId200"/>
    <p:sldId id="2129" r:id="rId201"/>
    <p:sldId id="2130" r:id="rId202"/>
    <p:sldId id="2131" r:id="rId203"/>
    <p:sldId id="2157" r:id="rId204"/>
    <p:sldId id="2132" r:id="rId205"/>
    <p:sldId id="2133" r:id="rId206"/>
    <p:sldId id="2134" r:id="rId207"/>
    <p:sldId id="2135" r:id="rId208"/>
    <p:sldId id="2136" r:id="rId209"/>
    <p:sldId id="2137" r:id="rId210"/>
    <p:sldId id="2158" r:id="rId211"/>
    <p:sldId id="2138" r:id="rId212"/>
    <p:sldId id="2139" r:id="rId213"/>
    <p:sldId id="2140" r:id="rId214"/>
    <p:sldId id="2181" r:id="rId215"/>
    <p:sldId id="2182" r:id="rId216"/>
    <p:sldId id="2192" r:id="rId217"/>
    <p:sldId id="2193" r:id="rId218"/>
    <p:sldId id="2194" r:id="rId219"/>
    <p:sldId id="2195" r:id="rId220"/>
    <p:sldId id="2141" r:id="rId221"/>
    <p:sldId id="2142" r:id="rId222"/>
    <p:sldId id="2143" r:id="rId223"/>
    <p:sldId id="2144" r:id="rId224"/>
    <p:sldId id="2145" r:id="rId225"/>
    <p:sldId id="2146" r:id="rId226"/>
    <p:sldId id="2154" r:id="rId227"/>
    <p:sldId id="2147" r:id="rId228"/>
    <p:sldId id="2148" r:id="rId229"/>
    <p:sldId id="2153" r:id="rId230"/>
    <p:sldId id="2149" r:id="rId231"/>
    <p:sldId id="2150" r:id="rId232"/>
    <p:sldId id="2151" r:id="rId233"/>
    <p:sldId id="2152" r:id="rId234"/>
    <p:sldId id="2259" r:id="rId235"/>
    <p:sldId id="2222" r:id="rId236"/>
    <p:sldId id="2223" r:id="rId237"/>
    <p:sldId id="2224" r:id="rId238"/>
    <p:sldId id="2225" r:id="rId239"/>
    <p:sldId id="2226" r:id="rId240"/>
    <p:sldId id="2227" r:id="rId241"/>
    <p:sldId id="2228" r:id="rId242"/>
    <p:sldId id="2229" r:id="rId243"/>
    <p:sldId id="2230" r:id="rId244"/>
    <p:sldId id="2231" r:id="rId245"/>
    <p:sldId id="2232" r:id="rId246"/>
    <p:sldId id="2233" r:id="rId247"/>
    <p:sldId id="2234" r:id="rId248"/>
    <p:sldId id="2235" r:id="rId249"/>
    <p:sldId id="2236" r:id="rId250"/>
    <p:sldId id="2237" r:id="rId251"/>
    <p:sldId id="2238" r:id="rId252"/>
    <p:sldId id="2239" r:id="rId253"/>
    <p:sldId id="2240" r:id="rId254"/>
    <p:sldId id="2241" r:id="rId255"/>
    <p:sldId id="2242" r:id="rId256"/>
    <p:sldId id="2255" r:id="rId257"/>
    <p:sldId id="2256" r:id="rId258"/>
  </p:sldIdLst>
  <p:sldSz cx="9144000" cy="6858000" type="screen4x3"/>
  <p:notesSz cx="9661525" cy="688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LÇIN SÜTÜTEMİZ" initials="YS" lastIdx="1" clrIdx="0">
    <p:extLst>
      <p:ext uri="{19B8F6BF-5375-455C-9EA6-DF929625EA0E}">
        <p15:presenceInfo xmlns:p15="http://schemas.microsoft.com/office/powerpoint/2012/main" userId="88654dc77dd3c0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2E84"/>
    <a:srgbClr val="BFD3E4"/>
    <a:srgbClr val="D1E7F6"/>
    <a:srgbClr val="FFFFFF"/>
    <a:srgbClr val="DD8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1" autoAdjust="0"/>
    <p:restoredTop sz="81818" autoAdjust="0"/>
  </p:normalViewPr>
  <p:slideViewPr>
    <p:cSldViewPr>
      <p:cViewPr varScale="1">
        <p:scale>
          <a:sx n="89" d="100"/>
          <a:sy n="89" d="100"/>
        </p:scale>
        <p:origin x="1526" y="62"/>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notesMaster" Target="notesMasters/notesMaster1.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slide" Target="slides/slide242.xml"/><Relationship Id="rId249" Type="http://schemas.openxmlformats.org/officeDocument/2006/relationships/slide" Target="slides/slide24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260" Type="http://schemas.openxmlformats.org/officeDocument/2006/relationships/handoutMaster" Target="handoutMasters/handoutMaster1.xml"/><Relationship Id="rId265"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commentAuthors" Target="commentAuthors.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viewProps" Target="view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theme" Target="theme/theme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2DD23-EEB5-4401-A26B-2B1731CD2A14}" type="doc">
      <dgm:prSet loTypeId="urn:microsoft.com/office/officeart/2005/8/layout/orgChart1" loCatId="hierarchy" qsTypeId="urn:microsoft.com/office/officeart/2005/8/quickstyle/simple1" qsCatId="simple" csTypeId="urn:microsoft.com/office/officeart/2005/8/colors/accent1_2" csCatId="accent1" phldr="1"/>
      <dgm:spPr/>
    </dgm:pt>
    <dgm:pt modelId="{884B2A6A-593B-4AF2-B2ED-EF7FD25344BF}">
      <dgm:prSet custT="1"/>
      <dgm:spPr>
        <a:xfrm>
          <a:off x="2283544" y="314782"/>
          <a:ext cx="3510111" cy="1755055"/>
        </a:xfrm>
        <a:prstGeom prst="rect">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0" eaLnBrk="1" fontAlgn="base" latinLnBrk="0" hangingPunct="1">
            <a:lnSpc>
              <a:spcPct val="80000"/>
            </a:lnSpc>
            <a:spcBef>
              <a:spcPct val="20000"/>
            </a:spcBef>
            <a:spcAft>
              <a:spcPct val="0"/>
            </a:spcAft>
            <a:buClr>
              <a:srgbClr val="D2611C"/>
            </a:buClr>
            <a:buSzPct val="65000"/>
            <a:buFont typeface="Wingdings" pitchFamily="2" charset="2"/>
            <a:buNone/>
            <a:tabLst/>
          </a:pPr>
          <a:r>
            <a:rPr kumimoji="0" lang="tr-TR" sz="2400" b="1" i="0" u="none" strike="noStrike" cap="none" normalizeH="0" baseline="0" dirty="0">
              <a:ln>
                <a:noFill/>
              </a:ln>
              <a:solidFill>
                <a:sysClr val="windowText" lastClr="000000"/>
              </a:solidFill>
              <a:effectLst/>
              <a:latin typeface="Tahoma" pitchFamily="34" charset="0"/>
              <a:ea typeface="+mn-ea"/>
              <a:cs typeface="Arial" pitchFamily="34" charset="0"/>
            </a:rPr>
            <a:t>DÜZELTMEYİ YAPACAK MÜKELLEF AÇISINDAN</a:t>
          </a:r>
        </a:p>
      </dgm:t>
    </dgm:pt>
    <dgm:pt modelId="{8CB06C67-9832-4B98-9503-6971057972F8}" type="parTrans" cxnId="{048AAF22-1077-44E4-8FD5-0A8131258AD7}">
      <dgm:prSet/>
      <dgm:spPr/>
      <dgm:t>
        <a:bodyPr/>
        <a:lstStyle/>
        <a:p>
          <a:pPr algn="ctr"/>
          <a:endParaRPr lang="tr-TR" sz="2400" b="1">
            <a:solidFill>
              <a:schemeClr val="tx1"/>
            </a:solidFill>
            <a:effectLst/>
          </a:endParaRPr>
        </a:p>
      </dgm:t>
    </dgm:pt>
    <dgm:pt modelId="{12855FC0-6E1E-4AC0-9A6C-6F2426B4DE9A}" type="sibTrans" cxnId="{048AAF22-1077-44E4-8FD5-0A8131258AD7}">
      <dgm:prSet/>
      <dgm:spPr/>
      <dgm:t>
        <a:bodyPr/>
        <a:lstStyle/>
        <a:p>
          <a:pPr algn="ctr"/>
          <a:endParaRPr lang="tr-TR" sz="2400" b="1">
            <a:solidFill>
              <a:schemeClr val="tx1"/>
            </a:solidFill>
            <a:effectLst/>
          </a:endParaRPr>
        </a:p>
      </dgm:t>
    </dgm:pt>
    <dgm:pt modelId="{79140041-2DA5-43CA-B166-A687A084513B}">
      <dgm:prSet custT="1"/>
      <dgm:spPr>
        <a:xfrm>
          <a:off x="2954" y="2806961"/>
          <a:ext cx="3824055" cy="1755055"/>
        </a:xfrm>
        <a:prstGeom prst="rect">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0" eaLnBrk="1" fontAlgn="base" latinLnBrk="0" hangingPunct="1">
            <a:lnSpc>
              <a:spcPct val="150000"/>
            </a:lnSpc>
            <a:spcBef>
              <a:spcPts val="1200"/>
            </a:spcBef>
            <a:spcAft>
              <a:spcPts val="1200"/>
            </a:spcAft>
            <a:buClr>
              <a:srgbClr val="D2611C"/>
            </a:buClr>
            <a:buSzPct val="65000"/>
            <a:buFont typeface="Wingdings" pitchFamily="2" charset="2"/>
            <a:buNone/>
            <a:tabLst/>
          </a:pPr>
          <a:r>
            <a:rPr kumimoji="0" lang="tr-TR" sz="2100" b="1" i="0" u="none" strike="noStrike" cap="none" normalizeH="0" baseline="0" dirty="0">
              <a:ln>
                <a:noFill/>
              </a:ln>
              <a:solidFill>
                <a:sysClr val="windowText" lastClr="000000"/>
              </a:solidFill>
              <a:effectLst/>
              <a:latin typeface="Tahoma" pitchFamily="34" charset="0"/>
              <a:ea typeface="+mn-ea"/>
              <a:cs typeface="Arial" pitchFamily="34" charset="0"/>
            </a:rPr>
            <a:t>Borcu Kullanan</a:t>
          </a:r>
        </a:p>
        <a:p>
          <a:pPr marL="0" marR="0" lvl="0" indent="0" algn="ctr" defTabSz="914400" rtl="0" eaLnBrk="1" fontAlgn="base" latinLnBrk="0" hangingPunct="1">
            <a:lnSpc>
              <a:spcPct val="80000"/>
            </a:lnSpc>
            <a:spcBef>
              <a:spcPct val="20000"/>
            </a:spcBef>
            <a:spcAft>
              <a:spcPct val="0"/>
            </a:spcAft>
            <a:buClr>
              <a:srgbClr val="D2611C"/>
            </a:buClr>
            <a:buSzPct val="65000"/>
            <a:buFont typeface="Wingdings" pitchFamily="2" charset="2"/>
            <a:buNone/>
            <a:tabLst/>
          </a:pPr>
          <a:r>
            <a:rPr kumimoji="0" lang="tr-TR" sz="2100" b="1" i="0" u="none" strike="noStrike" cap="none" normalizeH="0" baseline="0" dirty="0">
              <a:ln>
                <a:noFill/>
              </a:ln>
              <a:solidFill>
                <a:sysClr val="windowText" lastClr="000000"/>
              </a:solidFill>
              <a:effectLst/>
              <a:latin typeface="Tahoma" pitchFamily="34" charset="0"/>
              <a:ea typeface="+mn-ea"/>
              <a:cs typeface="Arial" pitchFamily="34" charset="0"/>
            </a:rPr>
            <a:t>(Örtülü Kazanç Dağıtan)</a:t>
          </a:r>
        </a:p>
      </dgm:t>
    </dgm:pt>
    <dgm:pt modelId="{268EB651-5270-4F1C-BDF8-EE0026B213F7}" type="parTrans" cxnId="{508A29C1-6EF3-46E9-B8E0-2F1628538237}">
      <dgm:prSet/>
      <dgm:spPr>
        <a:xfrm>
          <a:off x="1914982" y="2069838"/>
          <a:ext cx="2123617" cy="737123"/>
        </a:xfrm>
        <a:custGeom>
          <a:avLst/>
          <a:gdLst/>
          <a:ahLst/>
          <a:cxnLst/>
          <a:rect l="0" t="0" r="0" b="0"/>
          <a:pathLst>
            <a:path>
              <a:moveTo>
                <a:pt x="2123617" y="0"/>
              </a:moveTo>
              <a:lnTo>
                <a:pt x="2123617" y="368561"/>
              </a:lnTo>
              <a:lnTo>
                <a:pt x="0" y="368561"/>
              </a:lnTo>
              <a:lnTo>
                <a:pt x="0" y="737123"/>
              </a:lnTo>
            </a:path>
          </a:pathLst>
        </a:custGeom>
        <a:noFill/>
        <a:ln w="25400" cap="flat" cmpd="sng" algn="ctr">
          <a:solidFill>
            <a:srgbClr val="FE8637">
              <a:shade val="60000"/>
              <a:hueOff val="0"/>
              <a:satOff val="0"/>
              <a:lumOff val="0"/>
              <a:alphaOff val="0"/>
            </a:srgbClr>
          </a:solidFill>
          <a:prstDash val="solid"/>
        </a:ln>
        <a:effectLst/>
      </dgm:spPr>
      <dgm:t>
        <a:bodyPr/>
        <a:lstStyle/>
        <a:p>
          <a:pPr algn="ctr"/>
          <a:endParaRPr lang="tr-TR" sz="2400" b="1">
            <a:solidFill>
              <a:schemeClr val="tx1"/>
            </a:solidFill>
            <a:effectLst/>
          </a:endParaRPr>
        </a:p>
      </dgm:t>
    </dgm:pt>
    <dgm:pt modelId="{1B02CC75-2B20-4E00-8FFB-7A61D7ABF9F6}" type="sibTrans" cxnId="{508A29C1-6EF3-46E9-B8E0-2F1628538237}">
      <dgm:prSet/>
      <dgm:spPr/>
      <dgm:t>
        <a:bodyPr/>
        <a:lstStyle/>
        <a:p>
          <a:pPr algn="ctr"/>
          <a:endParaRPr lang="tr-TR" sz="2400" b="1">
            <a:solidFill>
              <a:schemeClr val="tx1"/>
            </a:solidFill>
            <a:effectLst/>
          </a:endParaRPr>
        </a:p>
      </dgm:t>
    </dgm:pt>
    <dgm:pt modelId="{D4825F7C-7DF6-456B-A27B-9BA3630F3DC0}">
      <dgm:prSet custT="1"/>
      <dgm:spPr>
        <a:xfrm>
          <a:off x="4564133" y="2806961"/>
          <a:ext cx="3510111" cy="1755055"/>
        </a:xfrm>
        <a:prstGeom prst="rect">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342900" marR="0" lvl="0" indent="-342900" algn="ctr" defTabSz="914400" rtl="0" eaLnBrk="1" fontAlgn="base" latinLnBrk="0" hangingPunct="1">
            <a:lnSpc>
              <a:spcPct val="150000"/>
            </a:lnSpc>
            <a:spcBef>
              <a:spcPts val="1200"/>
            </a:spcBef>
            <a:spcAft>
              <a:spcPts val="1200"/>
            </a:spcAft>
            <a:buClr>
              <a:srgbClr val="D2611C"/>
            </a:buClr>
            <a:buSzPct val="65000"/>
            <a:buFont typeface="Wingdings" pitchFamily="2" charset="2"/>
            <a:buNone/>
            <a:tabLst/>
          </a:pPr>
          <a:r>
            <a:rPr kumimoji="0" lang="tr-TR" sz="2100" b="1" i="0" u="none" strike="noStrike" cap="none" normalizeH="0" baseline="0" dirty="0">
              <a:ln>
                <a:noFill/>
              </a:ln>
              <a:solidFill>
                <a:sysClr val="windowText" lastClr="000000"/>
              </a:solidFill>
              <a:effectLst/>
              <a:latin typeface="Tahoma" pitchFamily="34" charset="0"/>
              <a:ea typeface="+mn-ea"/>
              <a:cs typeface="Arial" pitchFamily="34" charset="0"/>
            </a:rPr>
            <a:t>Borcu Veren</a:t>
          </a:r>
        </a:p>
        <a:p>
          <a:pPr marL="0" marR="0" lvl="0" indent="0" algn="ctr" defTabSz="914400" rtl="0" eaLnBrk="1" fontAlgn="base" latinLnBrk="0" hangingPunct="1">
            <a:lnSpc>
              <a:spcPct val="80000"/>
            </a:lnSpc>
            <a:spcBef>
              <a:spcPct val="20000"/>
            </a:spcBef>
            <a:spcAft>
              <a:spcPct val="0"/>
            </a:spcAft>
            <a:buClr>
              <a:srgbClr val="D2611C"/>
            </a:buClr>
            <a:buSzPct val="65000"/>
            <a:buFont typeface="Wingdings" pitchFamily="2" charset="2"/>
            <a:buNone/>
            <a:tabLst/>
          </a:pPr>
          <a:r>
            <a:rPr kumimoji="0" lang="tr-TR" sz="2100" b="1" i="0" u="none" strike="noStrike" cap="none" normalizeH="0" baseline="0" dirty="0">
              <a:ln>
                <a:noFill/>
              </a:ln>
              <a:solidFill>
                <a:sysClr val="windowText" lastClr="000000"/>
              </a:solidFill>
              <a:effectLst/>
              <a:latin typeface="Tahoma" pitchFamily="34" charset="0"/>
              <a:ea typeface="+mn-ea"/>
              <a:cs typeface="Arial" pitchFamily="34" charset="0"/>
            </a:rPr>
            <a:t>(Örtülü Kazanç Dağıtılan)</a:t>
          </a:r>
        </a:p>
      </dgm:t>
    </dgm:pt>
    <dgm:pt modelId="{CE3632F6-68EB-48E5-AC3A-EADF79328C99}" type="parTrans" cxnId="{CAA0E56F-4B9E-40DC-A0E6-2C13D1059877}">
      <dgm:prSet/>
      <dgm:spPr>
        <a:xfrm>
          <a:off x="4038600" y="2069838"/>
          <a:ext cx="2280589" cy="737123"/>
        </a:xfrm>
        <a:custGeom>
          <a:avLst/>
          <a:gdLst/>
          <a:ahLst/>
          <a:cxnLst/>
          <a:rect l="0" t="0" r="0" b="0"/>
          <a:pathLst>
            <a:path>
              <a:moveTo>
                <a:pt x="0" y="0"/>
              </a:moveTo>
              <a:lnTo>
                <a:pt x="0" y="368561"/>
              </a:lnTo>
              <a:lnTo>
                <a:pt x="2280589" y="368561"/>
              </a:lnTo>
              <a:lnTo>
                <a:pt x="2280589" y="737123"/>
              </a:lnTo>
            </a:path>
          </a:pathLst>
        </a:custGeom>
        <a:noFill/>
        <a:ln w="25400" cap="flat" cmpd="sng" algn="ctr">
          <a:solidFill>
            <a:srgbClr val="FE8637">
              <a:shade val="60000"/>
              <a:hueOff val="0"/>
              <a:satOff val="0"/>
              <a:lumOff val="0"/>
              <a:alphaOff val="0"/>
            </a:srgbClr>
          </a:solidFill>
          <a:prstDash val="solid"/>
        </a:ln>
        <a:effectLst/>
      </dgm:spPr>
      <dgm:t>
        <a:bodyPr/>
        <a:lstStyle/>
        <a:p>
          <a:pPr algn="ctr"/>
          <a:endParaRPr lang="tr-TR" sz="2400" b="1">
            <a:solidFill>
              <a:schemeClr val="tx1"/>
            </a:solidFill>
            <a:effectLst/>
          </a:endParaRPr>
        </a:p>
      </dgm:t>
    </dgm:pt>
    <dgm:pt modelId="{BA9D8EF8-7215-4762-8980-978E05E55D24}" type="sibTrans" cxnId="{CAA0E56F-4B9E-40DC-A0E6-2C13D1059877}">
      <dgm:prSet/>
      <dgm:spPr/>
      <dgm:t>
        <a:bodyPr/>
        <a:lstStyle/>
        <a:p>
          <a:pPr algn="ctr"/>
          <a:endParaRPr lang="tr-TR" sz="2400" b="1">
            <a:solidFill>
              <a:schemeClr val="tx1"/>
            </a:solidFill>
            <a:effectLst/>
          </a:endParaRPr>
        </a:p>
      </dgm:t>
    </dgm:pt>
    <dgm:pt modelId="{7689CB0B-CE1B-4012-B74B-CDEA3FD26582}" type="pres">
      <dgm:prSet presAssocID="{1F02DD23-EEB5-4401-A26B-2B1731CD2A14}" presName="hierChild1" presStyleCnt="0">
        <dgm:presLayoutVars>
          <dgm:orgChart val="1"/>
          <dgm:chPref val="1"/>
          <dgm:dir/>
          <dgm:animOne val="branch"/>
          <dgm:animLvl val="lvl"/>
          <dgm:resizeHandles/>
        </dgm:presLayoutVars>
      </dgm:prSet>
      <dgm:spPr/>
    </dgm:pt>
    <dgm:pt modelId="{36A36D95-D0EE-48B2-B799-A43EBAF53294}" type="pres">
      <dgm:prSet presAssocID="{884B2A6A-593B-4AF2-B2ED-EF7FD25344BF}" presName="hierRoot1" presStyleCnt="0">
        <dgm:presLayoutVars>
          <dgm:hierBranch/>
        </dgm:presLayoutVars>
      </dgm:prSet>
      <dgm:spPr/>
    </dgm:pt>
    <dgm:pt modelId="{EB618DEC-54C7-405C-A054-C2617E7C5B13}" type="pres">
      <dgm:prSet presAssocID="{884B2A6A-593B-4AF2-B2ED-EF7FD25344BF}" presName="rootComposite1" presStyleCnt="0"/>
      <dgm:spPr/>
    </dgm:pt>
    <dgm:pt modelId="{7F0166B7-C49E-4E6B-A381-7E212DE737F8}" type="pres">
      <dgm:prSet presAssocID="{884B2A6A-593B-4AF2-B2ED-EF7FD25344BF}" presName="rootText1" presStyleLbl="node0" presStyleIdx="0" presStyleCnt="1">
        <dgm:presLayoutVars>
          <dgm:chPref val="3"/>
        </dgm:presLayoutVars>
      </dgm:prSet>
      <dgm:spPr/>
      <dgm:t>
        <a:bodyPr/>
        <a:lstStyle/>
        <a:p>
          <a:endParaRPr lang="tr-TR"/>
        </a:p>
      </dgm:t>
    </dgm:pt>
    <dgm:pt modelId="{9019C0F7-A676-4E19-BA5F-DAA03D57B5EC}" type="pres">
      <dgm:prSet presAssocID="{884B2A6A-593B-4AF2-B2ED-EF7FD25344BF}" presName="rootConnector1" presStyleLbl="node1" presStyleIdx="0" presStyleCnt="0"/>
      <dgm:spPr/>
      <dgm:t>
        <a:bodyPr/>
        <a:lstStyle/>
        <a:p>
          <a:endParaRPr lang="tr-TR"/>
        </a:p>
      </dgm:t>
    </dgm:pt>
    <dgm:pt modelId="{109BD04F-01CA-49F7-AB98-E6CE41391178}" type="pres">
      <dgm:prSet presAssocID="{884B2A6A-593B-4AF2-B2ED-EF7FD25344BF}" presName="hierChild2" presStyleCnt="0"/>
      <dgm:spPr/>
    </dgm:pt>
    <dgm:pt modelId="{06FF15C2-AC0F-4976-ADDE-4F2531940149}" type="pres">
      <dgm:prSet presAssocID="{268EB651-5270-4F1C-BDF8-EE0026B213F7}" presName="Name35" presStyleLbl="parChTrans1D2" presStyleIdx="0" presStyleCnt="2"/>
      <dgm:spPr/>
      <dgm:t>
        <a:bodyPr/>
        <a:lstStyle/>
        <a:p>
          <a:endParaRPr lang="tr-TR"/>
        </a:p>
      </dgm:t>
    </dgm:pt>
    <dgm:pt modelId="{D2DCB204-B825-4758-900E-CE6ADCAA7495}" type="pres">
      <dgm:prSet presAssocID="{79140041-2DA5-43CA-B166-A687A084513B}" presName="hierRoot2" presStyleCnt="0">
        <dgm:presLayoutVars>
          <dgm:hierBranch/>
        </dgm:presLayoutVars>
      </dgm:prSet>
      <dgm:spPr/>
    </dgm:pt>
    <dgm:pt modelId="{A25AC998-1EA4-4AD1-9916-AEDA1B50ED2C}" type="pres">
      <dgm:prSet presAssocID="{79140041-2DA5-43CA-B166-A687A084513B}" presName="rootComposite" presStyleCnt="0"/>
      <dgm:spPr/>
    </dgm:pt>
    <dgm:pt modelId="{2657FBA3-D8A4-430E-9941-B826C3D6D425}" type="pres">
      <dgm:prSet presAssocID="{79140041-2DA5-43CA-B166-A687A084513B}" presName="rootText" presStyleLbl="node2" presStyleIdx="0" presStyleCnt="2" custScaleX="108944">
        <dgm:presLayoutVars>
          <dgm:chPref val="3"/>
        </dgm:presLayoutVars>
      </dgm:prSet>
      <dgm:spPr/>
      <dgm:t>
        <a:bodyPr/>
        <a:lstStyle/>
        <a:p>
          <a:endParaRPr lang="tr-TR"/>
        </a:p>
      </dgm:t>
    </dgm:pt>
    <dgm:pt modelId="{5BEE3F2F-208A-4484-ABB5-1A1615E647B5}" type="pres">
      <dgm:prSet presAssocID="{79140041-2DA5-43CA-B166-A687A084513B}" presName="rootConnector" presStyleLbl="node2" presStyleIdx="0" presStyleCnt="2"/>
      <dgm:spPr/>
      <dgm:t>
        <a:bodyPr/>
        <a:lstStyle/>
        <a:p>
          <a:endParaRPr lang="tr-TR"/>
        </a:p>
      </dgm:t>
    </dgm:pt>
    <dgm:pt modelId="{53CDCA0B-47AF-485B-81D8-E35838AE7FFF}" type="pres">
      <dgm:prSet presAssocID="{79140041-2DA5-43CA-B166-A687A084513B}" presName="hierChild4" presStyleCnt="0"/>
      <dgm:spPr/>
    </dgm:pt>
    <dgm:pt modelId="{B667FD8F-63CD-48E0-808E-F021DD3612D4}" type="pres">
      <dgm:prSet presAssocID="{79140041-2DA5-43CA-B166-A687A084513B}" presName="hierChild5" presStyleCnt="0"/>
      <dgm:spPr/>
    </dgm:pt>
    <dgm:pt modelId="{E2D8D4C7-1D9D-4F52-A322-E304BDF94925}" type="pres">
      <dgm:prSet presAssocID="{CE3632F6-68EB-48E5-AC3A-EADF79328C99}" presName="Name35" presStyleLbl="parChTrans1D2" presStyleIdx="1" presStyleCnt="2"/>
      <dgm:spPr/>
      <dgm:t>
        <a:bodyPr/>
        <a:lstStyle/>
        <a:p>
          <a:endParaRPr lang="tr-TR"/>
        </a:p>
      </dgm:t>
    </dgm:pt>
    <dgm:pt modelId="{3F20D58B-B5F0-4EEA-865F-CE78AC7F6542}" type="pres">
      <dgm:prSet presAssocID="{D4825F7C-7DF6-456B-A27B-9BA3630F3DC0}" presName="hierRoot2" presStyleCnt="0">
        <dgm:presLayoutVars>
          <dgm:hierBranch/>
        </dgm:presLayoutVars>
      </dgm:prSet>
      <dgm:spPr/>
    </dgm:pt>
    <dgm:pt modelId="{C61DF819-BDCF-4110-BAEB-7856068B5C1A}" type="pres">
      <dgm:prSet presAssocID="{D4825F7C-7DF6-456B-A27B-9BA3630F3DC0}" presName="rootComposite" presStyleCnt="0"/>
      <dgm:spPr/>
    </dgm:pt>
    <dgm:pt modelId="{153308C2-DA98-433D-BD22-84F983BDC6C9}" type="pres">
      <dgm:prSet presAssocID="{D4825F7C-7DF6-456B-A27B-9BA3630F3DC0}" presName="rootText" presStyleLbl="node2" presStyleIdx="1" presStyleCnt="2">
        <dgm:presLayoutVars>
          <dgm:chPref val="3"/>
        </dgm:presLayoutVars>
      </dgm:prSet>
      <dgm:spPr/>
      <dgm:t>
        <a:bodyPr/>
        <a:lstStyle/>
        <a:p>
          <a:endParaRPr lang="tr-TR"/>
        </a:p>
      </dgm:t>
    </dgm:pt>
    <dgm:pt modelId="{9440FC7F-54A8-4FF1-876C-C091197EFFF9}" type="pres">
      <dgm:prSet presAssocID="{D4825F7C-7DF6-456B-A27B-9BA3630F3DC0}" presName="rootConnector" presStyleLbl="node2" presStyleIdx="1" presStyleCnt="2"/>
      <dgm:spPr/>
      <dgm:t>
        <a:bodyPr/>
        <a:lstStyle/>
        <a:p>
          <a:endParaRPr lang="tr-TR"/>
        </a:p>
      </dgm:t>
    </dgm:pt>
    <dgm:pt modelId="{B8426B7F-35D0-4EB1-8E54-5FF7BBDD4A6E}" type="pres">
      <dgm:prSet presAssocID="{D4825F7C-7DF6-456B-A27B-9BA3630F3DC0}" presName="hierChild4" presStyleCnt="0"/>
      <dgm:spPr/>
    </dgm:pt>
    <dgm:pt modelId="{5533360A-6331-4A9B-890D-AF4617E9A4AA}" type="pres">
      <dgm:prSet presAssocID="{D4825F7C-7DF6-456B-A27B-9BA3630F3DC0}" presName="hierChild5" presStyleCnt="0"/>
      <dgm:spPr/>
    </dgm:pt>
    <dgm:pt modelId="{D3564224-19D7-419B-BB26-9D9776AC5281}" type="pres">
      <dgm:prSet presAssocID="{884B2A6A-593B-4AF2-B2ED-EF7FD25344BF}" presName="hierChild3" presStyleCnt="0"/>
      <dgm:spPr/>
    </dgm:pt>
  </dgm:ptLst>
  <dgm:cxnLst>
    <dgm:cxn modelId="{5EA08FE7-12DC-4D1B-AE65-4C25774B5928}" type="presOf" srcId="{1F02DD23-EEB5-4401-A26B-2B1731CD2A14}" destId="{7689CB0B-CE1B-4012-B74B-CDEA3FD26582}" srcOrd="0" destOrd="0" presId="urn:microsoft.com/office/officeart/2005/8/layout/orgChart1"/>
    <dgm:cxn modelId="{CAA0E56F-4B9E-40DC-A0E6-2C13D1059877}" srcId="{884B2A6A-593B-4AF2-B2ED-EF7FD25344BF}" destId="{D4825F7C-7DF6-456B-A27B-9BA3630F3DC0}" srcOrd="1" destOrd="0" parTransId="{CE3632F6-68EB-48E5-AC3A-EADF79328C99}" sibTransId="{BA9D8EF8-7215-4762-8980-978E05E55D24}"/>
    <dgm:cxn modelId="{4CD2CAB8-1B99-4BF4-9F68-2FFD0C5213C4}" type="presOf" srcId="{884B2A6A-593B-4AF2-B2ED-EF7FD25344BF}" destId="{9019C0F7-A676-4E19-BA5F-DAA03D57B5EC}" srcOrd="1" destOrd="0" presId="urn:microsoft.com/office/officeart/2005/8/layout/orgChart1"/>
    <dgm:cxn modelId="{5B69054C-CE3C-4E16-A829-D01DDDEC5D5B}" type="presOf" srcId="{D4825F7C-7DF6-456B-A27B-9BA3630F3DC0}" destId="{9440FC7F-54A8-4FF1-876C-C091197EFFF9}" srcOrd="1" destOrd="0" presId="urn:microsoft.com/office/officeart/2005/8/layout/orgChart1"/>
    <dgm:cxn modelId="{E9123B50-B9AB-468B-BAF7-1551A350DAE9}" type="presOf" srcId="{CE3632F6-68EB-48E5-AC3A-EADF79328C99}" destId="{E2D8D4C7-1D9D-4F52-A322-E304BDF94925}" srcOrd="0" destOrd="0" presId="urn:microsoft.com/office/officeart/2005/8/layout/orgChart1"/>
    <dgm:cxn modelId="{508A29C1-6EF3-46E9-B8E0-2F1628538237}" srcId="{884B2A6A-593B-4AF2-B2ED-EF7FD25344BF}" destId="{79140041-2DA5-43CA-B166-A687A084513B}" srcOrd="0" destOrd="0" parTransId="{268EB651-5270-4F1C-BDF8-EE0026B213F7}" sibTransId="{1B02CC75-2B20-4E00-8FFB-7A61D7ABF9F6}"/>
    <dgm:cxn modelId="{11817AE7-2AB4-43DB-9AD2-A05F4D4219A4}" type="presOf" srcId="{79140041-2DA5-43CA-B166-A687A084513B}" destId="{2657FBA3-D8A4-430E-9941-B826C3D6D425}" srcOrd="0" destOrd="0" presId="urn:microsoft.com/office/officeart/2005/8/layout/orgChart1"/>
    <dgm:cxn modelId="{A67D852E-951F-4D69-8AC2-E4577DD4CCB9}" type="presOf" srcId="{884B2A6A-593B-4AF2-B2ED-EF7FD25344BF}" destId="{7F0166B7-C49E-4E6B-A381-7E212DE737F8}" srcOrd="0" destOrd="0" presId="urn:microsoft.com/office/officeart/2005/8/layout/orgChart1"/>
    <dgm:cxn modelId="{048AAF22-1077-44E4-8FD5-0A8131258AD7}" srcId="{1F02DD23-EEB5-4401-A26B-2B1731CD2A14}" destId="{884B2A6A-593B-4AF2-B2ED-EF7FD25344BF}" srcOrd="0" destOrd="0" parTransId="{8CB06C67-9832-4B98-9503-6971057972F8}" sibTransId="{12855FC0-6E1E-4AC0-9A6C-6F2426B4DE9A}"/>
    <dgm:cxn modelId="{B5E1E68A-ACB8-48A2-A598-38CD229517D6}" type="presOf" srcId="{D4825F7C-7DF6-456B-A27B-9BA3630F3DC0}" destId="{153308C2-DA98-433D-BD22-84F983BDC6C9}" srcOrd="0" destOrd="0" presId="urn:microsoft.com/office/officeart/2005/8/layout/orgChart1"/>
    <dgm:cxn modelId="{16A4F78D-40B9-4306-A15C-51481D7174FB}" type="presOf" srcId="{79140041-2DA5-43CA-B166-A687A084513B}" destId="{5BEE3F2F-208A-4484-ABB5-1A1615E647B5}" srcOrd="1" destOrd="0" presId="urn:microsoft.com/office/officeart/2005/8/layout/orgChart1"/>
    <dgm:cxn modelId="{08189D6C-A5B4-404E-B950-DB8C86F6EF78}" type="presOf" srcId="{268EB651-5270-4F1C-BDF8-EE0026B213F7}" destId="{06FF15C2-AC0F-4976-ADDE-4F2531940149}" srcOrd="0" destOrd="0" presId="urn:microsoft.com/office/officeart/2005/8/layout/orgChart1"/>
    <dgm:cxn modelId="{19140002-82A0-4328-9F92-335E5A01D4CE}" type="presParOf" srcId="{7689CB0B-CE1B-4012-B74B-CDEA3FD26582}" destId="{36A36D95-D0EE-48B2-B799-A43EBAF53294}" srcOrd="0" destOrd="0" presId="urn:microsoft.com/office/officeart/2005/8/layout/orgChart1"/>
    <dgm:cxn modelId="{CE7908DF-84FD-4DBF-B760-E804AD4A77E0}" type="presParOf" srcId="{36A36D95-D0EE-48B2-B799-A43EBAF53294}" destId="{EB618DEC-54C7-405C-A054-C2617E7C5B13}" srcOrd="0" destOrd="0" presId="urn:microsoft.com/office/officeart/2005/8/layout/orgChart1"/>
    <dgm:cxn modelId="{AC58E998-1123-42C0-BFDD-BC8D72B53F20}" type="presParOf" srcId="{EB618DEC-54C7-405C-A054-C2617E7C5B13}" destId="{7F0166B7-C49E-4E6B-A381-7E212DE737F8}" srcOrd="0" destOrd="0" presId="urn:microsoft.com/office/officeart/2005/8/layout/orgChart1"/>
    <dgm:cxn modelId="{7CA47F84-E6C9-4F62-9448-F505E272F9A0}" type="presParOf" srcId="{EB618DEC-54C7-405C-A054-C2617E7C5B13}" destId="{9019C0F7-A676-4E19-BA5F-DAA03D57B5EC}" srcOrd="1" destOrd="0" presId="urn:microsoft.com/office/officeart/2005/8/layout/orgChart1"/>
    <dgm:cxn modelId="{98C732B8-17CA-4AC3-933B-E1823F31E51C}" type="presParOf" srcId="{36A36D95-D0EE-48B2-B799-A43EBAF53294}" destId="{109BD04F-01CA-49F7-AB98-E6CE41391178}" srcOrd="1" destOrd="0" presId="urn:microsoft.com/office/officeart/2005/8/layout/orgChart1"/>
    <dgm:cxn modelId="{B6822ADA-8A29-4337-9F70-CDC7FE142A3F}" type="presParOf" srcId="{109BD04F-01CA-49F7-AB98-E6CE41391178}" destId="{06FF15C2-AC0F-4976-ADDE-4F2531940149}" srcOrd="0" destOrd="0" presId="urn:microsoft.com/office/officeart/2005/8/layout/orgChart1"/>
    <dgm:cxn modelId="{1C933E70-6968-4AC6-AE69-BE2ABA5C57F2}" type="presParOf" srcId="{109BD04F-01CA-49F7-AB98-E6CE41391178}" destId="{D2DCB204-B825-4758-900E-CE6ADCAA7495}" srcOrd="1" destOrd="0" presId="urn:microsoft.com/office/officeart/2005/8/layout/orgChart1"/>
    <dgm:cxn modelId="{8341267E-E4B2-4C9D-95E5-4A7C2BE1BBA6}" type="presParOf" srcId="{D2DCB204-B825-4758-900E-CE6ADCAA7495}" destId="{A25AC998-1EA4-4AD1-9916-AEDA1B50ED2C}" srcOrd="0" destOrd="0" presId="urn:microsoft.com/office/officeart/2005/8/layout/orgChart1"/>
    <dgm:cxn modelId="{2127A48E-0719-4980-B110-0EE2A908F9E0}" type="presParOf" srcId="{A25AC998-1EA4-4AD1-9916-AEDA1B50ED2C}" destId="{2657FBA3-D8A4-430E-9941-B826C3D6D425}" srcOrd="0" destOrd="0" presId="urn:microsoft.com/office/officeart/2005/8/layout/orgChart1"/>
    <dgm:cxn modelId="{7BD83422-C7B9-410D-B58C-C955E1AD3007}" type="presParOf" srcId="{A25AC998-1EA4-4AD1-9916-AEDA1B50ED2C}" destId="{5BEE3F2F-208A-4484-ABB5-1A1615E647B5}" srcOrd="1" destOrd="0" presId="urn:microsoft.com/office/officeart/2005/8/layout/orgChart1"/>
    <dgm:cxn modelId="{1518BB56-9855-4BC2-BA65-66CE64E9ED5A}" type="presParOf" srcId="{D2DCB204-B825-4758-900E-CE6ADCAA7495}" destId="{53CDCA0B-47AF-485B-81D8-E35838AE7FFF}" srcOrd="1" destOrd="0" presId="urn:microsoft.com/office/officeart/2005/8/layout/orgChart1"/>
    <dgm:cxn modelId="{5EAFE2D5-4EED-4379-A204-38B284876F2F}" type="presParOf" srcId="{D2DCB204-B825-4758-900E-CE6ADCAA7495}" destId="{B667FD8F-63CD-48E0-808E-F021DD3612D4}" srcOrd="2" destOrd="0" presId="urn:microsoft.com/office/officeart/2005/8/layout/orgChart1"/>
    <dgm:cxn modelId="{CDFBFF7F-5F7B-47BA-8F91-5123348C7433}" type="presParOf" srcId="{109BD04F-01CA-49F7-AB98-E6CE41391178}" destId="{E2D8D4C7-1D9D-4F52-A322-E304BDF94925}" srcOrd="2" destOrd="0" presId="urn:microsoft.com/office/officeart/2005/8/layout/orgChart1"/>
    <dgm:cxn modelId="{76B07561-15AE-422B-AC7F-F1F4E0BC87BF}" type="presParOf" srcId="{109BD04F-01CA-49F7-AB98-E6CE41391178}" destId="{3F20D58B-B5F0-4EEA-865F-CE78AC7F6542}" srcOrd="3" destOrd="0" presId="urn:microsoft.com/office/officeart/2005/8/layout/orgChart1"/>
    <dgm:cxn modelId="{EA920244-C2AD-48F5-A929-898CA2C241A8}" type="presParOf" srcId="{3F20D58B-B5F0-4EEA-865F-CE78AC7F6542}" destId="{C61DF819-BDCF-4110-BAEB-7856068B5C1A}" srcOrd="0" destOrd="0" presId="urn:microsoft.com/office/officeart/2005/8/layout/orgChart1"/>
    <dgm:cxn modelId="{88D22D2A-B5E7-47D4-AE99-8F1A4C85DA09}" type="presParOf" srcId="{C61DF819-BDCF-4110-BAEB-7856068B5C1A}" destId="{153308C2-DA98-433D-BD22-84F983BDC6C9}" srcOrd="0" destOrd="0" presId="urn:microsoft.com/office/officeart/2005/8/layout/orgChart1"/>
    <dgm:cxn modelId="{81114F52-EE03-483D-8E55-8B73C7E4E691}" type="presParOf" srcId="{C61DF819-BDCF-4110-BAEB-7856068B5C1A}" destId="{9440FC7F-54A8-4FF1-876C-C091197EFFF9}" srcOrd="1" destOrd="0" presId="urn:microsoft.com/office/officeart/2005/8/layout/orgChart1"/>
    <dgm:cxn modelId="{6809E4FB-74AC-4F5B-BCF1-46154D978B47}" type="presParOf" srcId="{3F20D58B-B5F0-4EEA-865F-CE78AC7F6542}" destId="{B8426B7F-35D0-4EB1-8E54-5FF7BBDD4A6E}" srcOrd="1" destOrd="0" presId="urn:microsoft.com/office/officeart/2005/8/layout/orgChart1"/>
    <dgm:cxn modelId="{924BB0A6-587F-40FF-9600-351B6D133513}" type="presParOf" srcId="{3F20D58B-B5F0-4EEA-865F-CE78AC7F6542}" destId="{5533360A-6331-4A9B-890D-AF4617E9A4AA}" srcOrd="2" destOrd="0" presId="urn:microsoft.com/office/officeart/2005/8/layout/orgChart1"/>
    <dgm:cxn modelId="{5F7D384B-4788-425B-AB15-2BA0FD82D7F0}" type="presParOf" srcId="{36A36D95-D0EE-48B2-B799-A43EBAF53294}" destId="{D3564224-19D7-419B-BB26-9D9776AC528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78EA3-CF16-43AC-9084-BD5C68DE2787}" type="doc">
      <dgm:prSet loTypeId="urn:microsoft.com/office/officeart/2005/8/layout/orgChart1" loCatId="hierarchy" qsTypeId="urn:microsoft.com/office/officeart/2005/8/quickstyle/simple1" qsCatId="simple" csTypeId="urn:microsoft.com/office/officeart/2005/8/colors/accent1_2" csCatId="accent1" phldr="1"/>
      <dgm:spPr/>
    </dgm:pt>
    <dgm:pt modelId="{6E12C125-E6AA-4BFC-85E8-53EDCD68BD05}">
      <dgm:prSet custT="1"/>
      <dgm:spPr>
        <a:xfrm>
          <a:off x="2227340" y="821297"/>
          <a:ext cx="3826239" cy="1210498"/>
        </a:xfrm>
        <a:prstGeom prst="rect">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0" eaLnBrk="1" fontAlgn="base" latinLnBrk="0" hangingPunct="1">
            <a:lnSpc>
              <a:spcPct val="150000"/>
            </a:lnSpc>
            <a:spcBef>
              <a:spcPct val="20000"/>
            </a:spcBef>
            <a:spcAft>
              <a:spcPct val="0"/>
            </a:spcAft>
            <a:buClr>
              <a:srgbClr val="D2611C"/>
            </a:buClr>
            <a:buSzPct val="65000"/>
            <a:buFont typeface="Wingdings" pitchFamily="2" charset="2"/>
            <a:buNone/>
            <a:tabLst/>
          </a:pPr>
          <a:r>
            <a:rPr kumimoji="0" lang="tr-TR" sz="2600" b="1" i="0" u="none" strike="noStrike" cap="none" normalizeH="0" baseline="0" dirty="0">
              <a:ln>
                <a:noFill/>
              </a:ln>
              <a:solidFill>
                <a:sysClr val="windowText" lastClr="000000"/>
              </a:solidFill>
              <a:effectLst/>
              <a:latin typeface="Tahoma" pitchFamily="34" charset="0"/>
              <a:ea typeface="+mn-ea"/>
              <a:cs typeface="Arial" pitchFamily="34" charset="0"/>
            </a:rPr>
            <a:t>DÜZELTMENİN ZAMANI AÇISINDAN</a:t>
          </a:r>
        </a:p>
      </dgm:t>
    </dgm:pt>
    <dgm:pt modelId="{7BC20752-AF7B-4920-B435-D24B5FA2B832}" type="parTrans" cxnId="{12F378B2-1300-482B-B30D-747072F30393}">
      <dgm:prSet/>
      <dgm:spPr/>
      <dgm:t>
        <a:bodyPr/>
        <a:lstStyle/>
        <a:p>
          <a:endParaRPr lang="tr-TR" sz="2600">
            <a:solidFill>
              <a:schemeClr val="tx1"/>
            </a:solidFill>
            <a:effectLst/>
          </a:endParaRPr>
        </a:p>
      </dgm:t>
    </dgm:pt>
    <dgm:pt modelId="{EC8AD343-A77F-4BB7-906A-3F5F02065EC7}" type="sibTrans" cxnId="{12F378B2-1300-482B-B30D-747072F30393}">
      <dgm:prSet/>
      <dgm:spPr/>
      <dgm:t>
        <a:bodyPr/>
        <a:lstStyle/>
        <a:p>
          <a:endParaRPr lang="tr-TR" sz="2600">
            <a:solidFill>
              <a:schemeClr val="tx1"/>
            </a:solidFill>
            <a:effectLst/>
          </a:endParaRPr>
        </a:p>
      </dgm:t>
    </dgm:pt>
    <dgm:pt modelId="{B707B8F1-223F-4C81-B980-09558972C5B9}">
      <dgm:prSet custT="1"/>
      <dgm:spPr>
        <a:xfrm>
          <a:off x="555" y="2540204"/>
          <a:ext cx="2420996" cy="1210498"/>
        </a:xfrm>
        <a:prstGeom prst="rect">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0" eaLnBrk="1" fontAlgn="base" latinLnBrk="0" hangingPunct="1">
            <a:lnSpc>
              <a:spcPct val="150000"/>
            </a:lnSpc>
            <a:spcBef>
              <a:spcPct val="20000"/>
            </a:spcBef>
            <a:spcAft>
              <a:spcPct val="0"/>
            </a:spcAft>
            <a:buClr>
              <a:srgbClr val="D2611C"/>
            </a:buClr>
            <a:buSzPct val="65000"/>
            <a:buFont typeface="Wingdings" pitchFamily="2" charset="2"/>
            <a:buNone/>
            <a:tabLst/>
          </a:pPr>
          <a:r>
            <a:rPr kumimoji="0" lang="tr-TR" sz="2600" b="1" i="0" u="none" strike="noStrike" cap="none" normalizeH="0" baseline="0" dirty="0">
              <a:ln>
                <a:noFill/>
              </a:ln>
              <a:solidFill>
                <a:sysClr val="windowText" lastClr="000000"/>
              </a:solidFill>
              <a:effectLst/>
              <a:latin typeface="Tahoma" pitchFamily="34" charset="0"/>
              <a:ea typeface="+mn-ea"/>
              <a:cs typeface="Arial" pitchFamily="34" charset="0"/>
            </a:rPr>
            <a:t>BEYANDAN ÖNCE</a:t>
          </a:r>
        </a:p>
      </dgm:t>
    </dgm:pt>
    <dgm:pt modelId="{C1A739B6-7E95-46BF-BE49-1854D958938B}" type="parTrans" cxnId="{440E8B53-60CD-4549-A804-407016E6449C}">
      <dgm:prSet/>
      <dgm:spPr>
        <a:xfrm>
          <a:off x="1211054" y="2031795"/>
          <a:ext cx="2929405" cy="508409"/>
        </a:xfrm>
        <a:custGeom>
          <a:avLst/>
          <a:gdLst/>
          <a:ahLst/>
          <a:cxnLst/>
          <a:rect l="0" t="0" r="0" b="0"/>
          <a:pathLst>
            <a:path>
              <a:moveTo>
                <a:pt x="2929405" y="0"/>
              </a:moveTo>
              <a:lnTo>
                <a:pt x="2929405" y="254204"/>
              </a:lnTo>
              <a:lnTo>
                <a:pt x="0" y="254204"/>
              </a:lnTo>
              <a:lnTo>
                <a:pt x="0" y="508409"/>
              </a:lnTo>
            </a:path>
          </a:pathLst>
        </a:custGeom>
        <a:noFill/>
        <a:ln w="25400" cap="flat" cmpd="sng" algn="ctr">
          <a:solidFill>
            <a:srgbClr val="FE8637">
              <a:shade val="60000"/>
              <a:hueOff val="0"/>
              <a:satOff val="0"/>
              <a:lumOff val="0"/>
              <a:alphaOff val="0"/>
            </a:srgbClr>
          </a:solidFill>
          <a:prstDash val="solid"/>
        </a:ln>
        <a:effectLst/>
      </dgm:spPr>
      <dgm:t>
        <a:bodyPr/>
        <a:lstStyle/>
        <a:p>
          <a:endParaRPr lang="tr-TR" sz="2600">
            <a:solidFill>
              <a:schemeClr val="tx1"/>
            </a:solidFill>
            <a:effectLst/>
          </a:endParaRPr>
        </a:p>
      </dgm:t>
    </dgm:pt>
    <dgm:pt modelId="{032B1D5C-3AD4-480C-8D3F-A6067D8BF3F8}" type="sibTrans" cxnId="{440E8B53-60CD-4549-A804-407016E6449C}">
      <dgm:prSet/>
      <dgm:spPr/>
      <dgm:t>
        <a:bodyPr/>
        <a:lstStyle/>
        <a:p>
          <a:endParaRPr lang="tr-TR" sz="2600">
            <a:solidFill>
              <a:schemeClr val="tx1"/>
            </a:solidFill>
            <a:effectLst/>
          </a:endParaRPr>
        </a:p>
      </dgm:t>
    </dgm:pt>
    <dgm:pt modelId="{570AFEAC-73B9-4715-9C8D-AA17EA2EF7B8}">
      <dgm:prSet custT="1"/>
      <dgm:spPr>
        <a:xfrm>
          <a:off x="2929961" y="2540204"/>
          <a:ext cx="2420996" cy="1210498"/>
        </a:xfrm>
        <a:prstGeom prst="rect">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0" eaLnBrk="1" fontAlgn="base" latinLnBrk="0" hangingPunct="1">
            <a:lnSpc>
              <a:spcPct val="80000"/>
            </a:lnSpc>
            <a:spcBef>
              <a:spcPct val="20000"/>
            </a:spcBef>
            <a:spcAft>
              <a:spcPct val="0"/>
            </a:spcAft>
            <a:buClr>
              <a:srgbClr val="D2611C"/>
            </a:buClr>
            <a:buSzPct val="65000"/>
            <a:buFont typeface="Wingdings" pitchFamily="2" charset="2"/>
            <a:buNone/>
            <a:tabLst/>
          </a:pPr>
          <a:r>
            <a:rPr kumimoji="0" lang="tr-TR" sz="2600" b="1" i="0" u="none" strike="noStrike" cap="none" normalizeH="0" baseline="0" dirty="0">
              <a:ln>
                <a:noFill/>
              </a:ln>
              <a:solidFill>
                <a:sysClr val="windowText" lastClr="000000"/>
              </a:solidFill>
              <a:effectLst/>
              <a:latin typeface="Tahoma" pitchFamily="34" charset="0"/>
              <a:ea typeface="+mn-ea"/>
              <a:cs typeface="Arial" pitchFamily="34" charset="0"/>
            </a:rPr>
            <a:t>BEYANDA</a:t>
          </a:r>
        </a:p>
      </dgm:t>
    </dgm:pt>
    <dgm:pt modelId="{1520945A-F742-4F5D-9877-28553A8485F3}" type="parTrans" cxnId="{E6258CA2-449C-4290-B480-8A762CECBF61}">
      <dgm:prSet/>
      <dgm:spPr>
        <a:xfrm>
          <a:off x="4094739" y="2031795"/>
          <a:ext cx="91440" cy="508409"/>
        </a:xfrm>
        <a:custGeom>
          <a:avLst/>
          <a:gdLst/>
          <a:ahLst/>
          <a:cxnLst/>
          <a:rect l="0" t="0" r="0" b="0"/>
          <a:pathLst>
            <a:path>
              <a:moveTo>
                <a:pt x="45720" y="0"/>
              </a:moveTo>
              <a:lnTo>
                <a:pt x="45720" y="508409"/>
              </a:lnTo>
            </a:path>
          </a:pathLst>
        </a:custGeom>
        <a:noFill/>
        <a:ln w="25400" cap="flat" cmpd="sng" algn="ctr">
          <a:solidFill>
            <a:srgbClr val="FE8637">
              <a:shade val="60000"/>
              <a:hueOff val="0"/>
              <a:satOff val="0"/>
              <a:lumOff val="0"/>
              <a:alphaOff val="0"/>
            </a:srgbClr>
          </a:solidFill>
          <a:prstDash val="solid"/>
        </a:ln>
        <a:effectLst/>
      </dgm:spPr>
      <dgm:t>
        <a:bodyPr/>
        <a:lstStyle/>
        <a:p>
          <a:endParaRPr lang="tr-TR" sz="2600">
            <a:solidFill>
              <a:schemeClr val="tx1"/>
            </a:solidFill>
            <a:effectLst/>
          </a:endParaRPr>
        </a:p>
      </dgm:t>
    </dgm:pt>
    <dgm:pt modelId="{D937C1D4-8440-4488-BE8C-8BC198C79BE8}" type="sibTrans" cxnId="{E6258CA2-449C-4290-B480-8A762CECBF61}">
      <dgm:prSet/>
      <dgm:spPr/>
      <dgm:t>
        <a:bodyPr/>
        <a:lstStyle/>
        <a:p>
          <a:endParaRPr lang="tr-TR" sz="2600">
            <a:solidFill>
              <a:schemeClr val="tx1"/>
            </a:solidFill>
            <a:effectLst/>
          </a:endParaRPr>
        </a:p>
      </dgm:t>
    </dgm:pt>
    <dgm:pt modelId="{D7AA8A8D-03F4-4F35-8E30-F72180900866}">
      <dgm:prSet custT="1"/>
      <dgm:spPr>
        <a:xfrm>
          <a:off x="5859367" y="2540204"/>
          <a:ext cx="2420996" cy="1210498"/>
        </a:xfrm>
        <a:prstGeom prst="rect">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0" eaLnBrk="1" fontAlgn="base" latinLnBrk="0" hangingPunct="1">
            <a:lnSpc>
              <a:spcPct val="150000"/>
            </a:lnSpc>
            <a:spcBef>
              <a:spcPct val="20000"/>
            </a:spcBef>
            <a:spcAft>
              <a:spcPct val="0"/>
            </a:spcAft>
            <a:buClr>
              <a:srgbClr val="D2611C"/>
            </a:buClr>
            <a:buSzPct val="65000"/>
            <a:buFont typeface="Wingdings" pitchFamily="2" charset="2"/>
            <a:buNone/>
            <a:tabLst/>
          </a:pPr>
          <a:r>
            <a:rPr kumimoji="0" lang="tr-TR" sz="2600" b="1" i="0" u="none" strike="noStrike" cap="none" normalizeH="0" baseline="0" dirty="0">
              <a:ln>
                <a:noFill/>
              </a:ln>
              <a:solidFill>
                <a:sysClr val="windowText" lastClr="000000"/>
              </a:solidFill>
              <a:effectLst/>
              <a:latin typeface="Tahoma" pitchFamily="34" charset="0"/>
              <a:ea typeface="+mn-ea"/>
              <a:cs typeface="Arial" pitchFamily="34" charset="0"/>
            </a:rPr>
            <a:t>BEYANDAN SONRA</a:t>
          </a:r>
        </a:p>
      </dgm:t>
    </dgm:pt>
    <dgm:pt modelId="{92D8207F-5215-41C1-86BD-DF00FC7E2468}" type="parTrans" cxnId="{820CC63E-89CF-43BD-93A4-79A864798B15}">
      <dgm:prSet/>
      <dgm:spPr>
        <a:xfrm>
          <a:off x="4140459" y="2031795"/>
          <a:ext cx="2929405" cy="508409"/>
        </a:xfrm>
        <a:custGeom>
          <a:avLst/>
          <a:gdLst/>
          <a:ahLst/>
          <a:cxnLst/>
          <a:rect l="0" t="0" r="0" b="0"/>
          <a:pathLst>
            <a:path>
              <a:moveTo>
                <a:pt x="0" y="0"/>
              </a:moveTo>
              <a:lnTo>
                <a:pt x="0" y="254204"/>
              </a:lnTo>
              <a:lnTo>
                <a:pt x="2929405" y="254204"/>
              </a:lnTo>
              <a:lnTo>
                <a:pt x="2929405" y="508409"/>
              </a:lnTo>
            </a:path>
          </a:pathLst>
        </a:custGeom>
        <a:noFill/>
        <a:ln w="25400" cap="flat" cmpd="sng" algn="ctr">
          <a:solidFill>
            <a:srgbClr val="FE8637">
              <a:shade val="60000"/>
              <a:hueOff val="0"/>
              <a:satOff val="0"/>
              <a:lumOff val="0"/>
              <a:alphaOff val="0"/>
            </a:srgbClr>
          </a:solidFill>
          <a:prstDash val="solid"/>
        </a:ln>
        <a:effectLst/>
      </dgm:spPr>
      <dgm:t>
        <a:bodyPr/>
        <a:lstStyle/>
        <a:p>
          <a:endParaRPr lang="tr-TR" sz="2600">
            <a:solidFill>
              <a:schemeClr val="tx1"/>
            </a:solidFill>
            <a:effectLst/>
          </a:endParaRPr>
        </a:p>
      </dgm:t>
    </dgm:pt>
    <dgm:pt modelId="{7DEBFA63-2F2B-4BC9-868D-13550DBA5864}" type="sibTrans" cxnId="{820CC63E-89CF-43BD-93A4-79A864798B15}">
      <dgm:prSet/>
      <dgm:spPr/>
      <dgm:t>
        <a:bodyPr/>
        <a:lstStyle/>
        <a:p>
          <a:endParaRPr lang="tr-TR" sz="2600">
            <a:solidFill>
              <a:schemeClr val="tx1"/>
            </a:solidFill>
            <a:effectLst/>
          </a:endParaRPr>
        </a:p>
      </dgm:t>
    </dgm:pt>
    <dgm:pt modelId="{7EFE8DF4-87D9-4C1C-AFB5-01ADEDE23A33}" type="pres">
      <dgm:prSet presAssocID="{B2178EA3-CF16-43AC-9084-BD5C68DE2787}" presName="hierChild1" presStyleCnt="0">
        <dgm:presLayoutVars>
          <dgm:orgChart val="1"/>
          <dgm:chPref val="1"/>
          <dgm:dir/>
          <dgm:animOne val="branch"/>
          <dgm:animLvl val="lvl"/>
          <dgm:resizeHandles/>
        </dgm:presLayoutVars>
      </dgm:prSet>
      <dgm:spPr/>
    </dgm:pt>
    <dgm:pt modelId="{3B7ACC32-A394-4EEF-91BE-0F5580B379A1}" type="pres">
      <dgm:prSet presAssocID="{6E12C125-E6AA-4BFC-85E8-53EDCD68BD05}" presName="hierRoot1" presStyleCnt="0">
        <dgm:presLayoutVars>
          <dgm:hierBranch/>
        </dgm:presLayoutVars>
      </dgm:prSet>
      <dgm:spPr/>
    </dgm:pt>
    <dgm:pt modelId="{E5E327F6-AE7C-481C-805A-8510FF5668CC}" type="pres">
      <dgm:prSet presAssocID="{6E12C125-E6AA-4BFC-85E8-53EDCD68BD05}" presName="rootComposite1" presStyleCnt="0"/>
      <dgm:spPr/>
    </dgm:pt>
    <dgm:pt modelId="{0C3D6462-963E-4D16-A8B6-528E18D214F3}" type="pres">
      <dgm:prSet presAssocID="{6E12C125-E6AA-4BFC-85E8-53EDCD68BD05}" presName="rootText1" presStyleLbl="node0" presStyleIdx="0" presStyleCnt="1" custScaleX="158044">
        <dgm:presLayoutVars>
          <dgm:chPref val="3"/>
        </dgm:presLayoutVars>
      </dgm:prSet>
      <dgm:spPr/>
      <dgm:t>
        <a:bodyPr/>
        <a:lstStyle/>
        <a:p>
          <a:endParaRPr lang="tr-TR"/>
        </a:p>
      </dgm:t>
    </dgm:pt>
    <dgm:pt modelId="{CCDE99CE-676A-40BB-BEFD-4AD85046C941}" type="pres">
      <dgm:prSet presAssocID="{6E12C125-E6AA-4BFC-85E8-53EDCD68BD05}" presName="rootConnector1" presStyleLbl="node1" presStyleIdx="0" presStyleCnt="0"/>
      <dgm:spPr/>
      <dgm:t>
        <a:bodyPr/>
        <a:lstStyle/>
        <a:p>
          <a:endParaRPr lang="tr-TR"/>
        </a:p>
      </dgm:t>
    </dgm:pt>
    <dgm:pt modelId="{EFDB204E-2CDC-4776-BF69-3171F7835453}" type="pres">
      <dgm:prSet presAssocID="{6E12C125-E6AA-4BFC-85E8-53EDCD68BD05}" presName="hierChild2" presStyleCnt="0"/>
      <dgm:spPr/>
    </dgm:pt>
    <dgm:pt modelId="{2D3F6FCB-E84E-4CFF-B010-814B50AAB778}" type="pres">
      <dgm:prSet presAssocID="{C1A739B6-7E95-46BF-BE49-1854D958938B}" presName="Name35" presStyleLbl="parChTrans1D2" presStyleIdx="0" presStyleCnt="3"/>
      <dgm:spPr/>
      <dgm:t>
        <a:bodyPr/>
        <a:lstStyle/>
        <a:p>
          <a:endParaRPr lang="tr-TR"/>
        </a:p>
      </dgm:t>
    </dgm:pt>
    <dgm:pt modelId="{C0ECFA96-B485-4615-81E7-4AE032AB683C}" type="pres">
      <dgm:prSet presAssocID="{B707B8F1-223F-4C81-B980-09558972C5B9}" presName="hierRoot2" presStyleCnt="0">
        <dgm:presLayoutVars>
          <dgm:hierBranch/>
        </dgm:presLayoutVars>
      </dgm:prSet>
      <dgm:spPr/>
    </dgm:pt>
    <dgm:pt modelId="{A1CB2A58-8FC9-4B51-976F-3074FA3C17C8}" type="pres">
      <dgm:prSet presAssocID="{B707B8F1-223F-4C81-B980-09558972C5B9}" presName="rootComposite" presStyleCnt="0"/>
      <dgm:spPr/>
    </dgm:pt>
    <dgm:pt modelId="{67CDEE78-5FFE-48EA-9665-C7309AECCD79}" type="pres">
      <dgm:prSet presAssocID="{B707B8F1-223F-4C81-B980-09558972C5B9}" presName="rootText" presStyleLbl="node2" presStyleIdx="0" presStyleCnt="3">
        <dgm:presLayoutVars>
          <dgm:chPref val="3"/>
        </dgm:presLayoutVars>
      </dgm:prSet>
      <dgm:spPr/>
      <dgm:t>
        <a:bodyPr/>
        <a:lstStyle/>
        <a:p>
          <a:endParaRPr lang="tr-TR"/>
        </a:p>
      </dgm:t>
    </dgm:pt>
    <dgm:pt modelId="{6AA4E08D-A151-4D97-94C7-2A7A8A8579B6}" type="pres">
      <dgm:prSet presAssocID="{B707B8F1-223F-4C81-B980-09558972C5B9}" presName="rootConnector" presStyleLbl="node2" presStyleIdx="0" presStyleCnt="3"/>
      <dgm:spPr/>
      <dgm:t>
        <a:bodyPr/>
        <a:lstStyle/>
        <a:p>
          <a:endParaRPr lang="tr-TR"/>
        </a:p>
      </dgm:t>
    </dgm:pt>
    <dgm:pt modelId="{CD7BBD3F-7D2D-48CB-8E4B-5BAD0F5E8F03}" type="pres">
      <dgm:prSet presAssocID="{B707B8F1-223F-4C81-B980-09558972C5B9}" presName="hierChild4" presStyleCnt="0"/>
      <dgm:spPr/>
    </dgm:pt>
    <dgm:pt modelId="{B2D74D15-CEE4-4443-9656-F5078C12603C}" type="pres">
      <dgm:prSet presAssocID="{B707B8F1-223F-4C81-B980-09558972C5B9}" presName="hierChild5" presStyleCnt="0"/>
      <dgm:spPr/>
    </dgm:pt>
    <dgm:pt modelId="{00F51C6E-84DB-407B-BCE6-215CD3A2A965}" type="pres">
      <dgm:prSet presAssocID="{1520945A-F742-4F5D-9877-28553A8485F3}" presName="Name35" presStyleLbl="parChTrans1D2" presStyleIdx="1" presStyleCnt="3"/>
      <dgm:spPr/>
      <dgm:t>
        <a:bodyPr/>
        <a:lstStyle/>
        <a:p>
          <a:endParaRPr lang="tr-TR"/>
        </a:p>
      </dgm:t>
    </dgm:pt>
    <dgm:pt modelId="{BAB195E0-75FC-4B13-B767-C8670652721D}" type="pres">
      <dgm:prSet presAssocID="{570AFEAC-73B9-4715-9C8D-AA17EA2EF7B8}" presName="hierRoot2" presStyleCnt="0">
        <dgm:presLayoutVars>
          <dgm:hierBranch/>
        </dgm:presLayoutVars>
      </dgm:prSet>
      <dgm:spPr/>
    </dgm:pt>
    <dgm:pt modelId="{17236FB4-1BB2-432F-9D09-17422F1598C1}" type="pres">
      <dgm:prSet presAssocID="{570AFEAC-73B9-4715-9C8D-AA17EA2EF7B8}" presName="rootComposite" presStyleCnt="0"/>
      <dgm:spPr/>
    </dgm:pt>
    <dgm:pt modelId="{02B1600E-E648-4735-A104-611E21962C56}" type="pres">
      <dgm:prSet presAssocID="{570AFEAC-73B9-4715-9C8D-AA17EA2EF7B8}" presName="rootText" presStyleLbl="node2" presStyleIdx="1" presStyleCnt="3">
        <dgm:presLayoutVars>
          <dgm:chPref val="3"/>
        </dgm:presLayoutVars>
      </dgm:prSet>
      <dgm:spPr/>
      <dgm:t>
        <a:bodyPr/>
        <a:lstStyle/>
        <a:p>
          <a:endParaRPr lang="tr-TR"/>
        </a:p>
      </dgm:t>
    </dgm:pt>
    <dgm:pt modelId="{5FE7B316-042F-486C-8C91-B8D286442369}" type="pres">
      <dgm:prSet presAssocID="{570AFEAC-73B9-4715-9C8D-AA17EA2EF7B8}" presName="rootConnector" presStyleLbl="node2" presStyleIdx="1" presStyleCnt="3"/>
      <dgm:spPr/>
      <dgm:t>
        <a:bodyPr/>
        <a:lstStyle/>
        <a:p>
          <a:endParaRPr lang="tr-TR"/>
        </a:p>
      </dgm:t>
    </dgm:pt>
    <dgm:pt modelId="{EBB8F156-5B71-41CF-959F-915133FB0471}" type="pres">
      <dgm:prSet presAssocID="{570AFEAC-73B9-4715-9C8D-AA17EA2EF7B8}" presName="hierChild4" presStyleCnt="0"/>
      <dgm:spPr/>
    </dgm:pt>
    <dgm:pt modelId="{2865EFCC-5055-4EEB-BE10-B19DC3D1C45B}" type="pres">
      <dgm:prSet presAssocID="{570AFEAC-73B9-4715-9C8D-AA17EA2EF7B8}" presName="hierChild5" presStyleCnt="0"/>
      <dgm:spPr/>
    </dgm:pt>
    <dgm:pt modelId="{0FF45D20-8E06-4353-B3B4-5E003664934B}" type="pres">
      <dgm:prSet presAssocID="{92D8207F-5215-41C1-86BD-DF00FC7E2468}" presName="Name35" presStyleLbl="parChTrans1D2" presStyleIdx="2" presStyleCnt="3"/>
      <dgm:spPr/>
      <dgm:t>
        <a:bodyPr/>
        <a:lstStyle/>
        <a:p>
          <a:endParaRPr lang="tr-TR"/>
        </a:p>
      </dgm:t>
    </dgm:pt>
    <dgm:pt modelId="{FF47B5D7-E0C9-4203-98A9-DF8B90092715}" type="pres">
      <dgm:prSet presAssocID="{D7AA8A8D-03F4-4F35-8E30-F72180900866}" presName="hierRoot2" presStyleCnt="0">
        <dgm:presLayoutVars>
          <dgm:hierBranch/>
        </dgm:presLayoutVars>
      </dgm:prSet>
      <dgm:spPr/>
    </dgm:pt>
    <dgm:pt modelId="{437D0F78-46C7-479C-AD9F-5D2B01AAC668}" type="pres">
      <dgm:prSet presAssocID="{D7AA8A8D-03F4-4F35-8E30-F72180900866}" presName="rootComposite" presStyleCnt="0"/>
      <dgm:spPr/>
    </dgm:pt>
    <dgm:pt modelId="{6F984D87-E5C1-4CC3-B716-056B10B89C2F}" type="pres">
      <dgm:prSet presAssocID="{D7AA8A8D-03F4-4F35-8E30-F72180900866}" presName="rootText" presStyleLbl="node2" presStyleIdx="2" presStyleCnt="3">
        <dgm:presLayoutVars>
          <dgm:chPref val="3"/>
        </dgm:presLayoutVars>
      </dgm:prSet>
      <dgm:spPr/>
      <dgm:t>
        <a:bodyPr/>
        <a:lstStyle/>
        <a:p>
          <a:endParaRPr lang="tr-TR"/>
        </a:p>
      </dgm:t>
    </dgm:pt>
    <dgm:pt modelId="{A931595C-C959-4902-B145-F521750E70B8}" type="pres">
      <dgm:prSet presAssocID="{D7AA8A8D-03F4-4F35-8E30-F72180900866}" presName="rootConnector" presStyleLbl="node2" presStyleIdx="2" presStyleCnt="3"/>
      <dgm:spPr/>
      <dgm:t>
        <a:bodyPr/>
        <a:lstStyle/>
        <a:p>
          <a:endParaRPr lang="tr-TR"/>
        </a:p>
      </dgm:t>
    </dgm:pt>
    <dgm:pt modelId="{11C08288-2D92-45B8-A4B0-3D63A50AB564}" type="pres">
      <dgm:prSet presAssocID="{D7AA8A8D-03F4-4F35-8E30-F72180900866}" presName="hierChild4" presStyleCnt="0"/>
      <dgm:spPr/>
    </dgm:pt>
    <dgm:pt modelId="{33BFD516-0A46-4C80-A18D-069994C5BCA5}" type="pres">
      <dgm:prSet presAssocID="{D7AA8A8D-03F4-4F35-8E30-F72180900866}" presName="hierChild5" presStyleCnt="0"/>
      <dgm:spPr/>
    </dgm:pt>
    <dgm:pt modelId="{F71D01D2-DC3E-4BA2-9350-3299A18D20B8}" type="pres">
      <dgm:prSet presAssocID="{6E12C125-E6AA-4BFC-85E8-53EDCD68BD05}" presName="hierChild3" presStyleCnt="0"/>
      <dgm:spPr/>
    </dgm:pt>
  </dgm:ptLst>
  <dgm:cxnLst>
    <dgm:cxn modelId="{CFB7673E-4FA6-4E92-B09E-3046B0BF73E6}" type="presOf" srcId="{570AFEAC-73B9-4715-9C8D-AA17EA2EF7B8}" destId="{5FE7B316-042F-486C-8C91-B8D286442369}" srcOrd="1" destOrd="0" presId="urn:microsoft.com/office/officeart/2005/8/layout/orgChart1"/>
    <dgm:cxn modelId="{12F378B2-1300-482B-B30D-747072F30393}" srcId="{B2178EA3-CF16-43AC-9084-BD5C68DE2787}" destId="{6E12C125-E6AA-4BFC-85E8-53EDCD68BD05}" srcOrd="0" destOrd="0" parTransId="{7BC20752-AF7B-4920-B435-D24B5FA2B832}" sibTransId="{EC8AD343-A77F-4BB7-906A-3F5F02065EC7}"/>
    <dgm:cxn modelId="{3618E561-6415-4B88-B96E-9AB47B5274D6}" type="presOf" srcId="{6E12C125-E6AA-4BFC-85E8-53EDCD68BD05}" destId="{0C3D6462-963E-4D16-A8B6-528E18D214F3}" srcOrd="0" destOrd="0" presId="urn:microsoft.com/office/officeart/2005/8/layout/orgChart1"/>
    <dgm:cxn modelId="{AEDBEBF9-7838-4FCD-9618-26AB8D251F1B}" type="presOf" srcId="{6E12C125-E6AA-4BFC-85E8-53EDCD68BD05}" destId="{CCDE99CE-676A-40BB-BEFD-4AD85046C941}" srcOrd="1" destOrd="0" presId="urn:microsoft.com/office/officeart/2005/8/layout/orgChart1"/>
    <dgm:cxn modelId="{4EDF6BA6-2B1B-4EB5-B5C2-CA1AD91CE44A}" type="presOf" srcId="{B707B8F1-223F-4C81-B980-09558972C5B9}" destId="{67CDEE78-5FFE-48EA-9665-C7309AECCD79}" srcOrd="0" destOrd="0" presId="urn:microsoft.com/office/officeart/2005/8/layout/orgChart1"/>
    <dgm:cxn modelId="{927A669A-7239-47F7-BD8C-05C34816191E}" type="presOf" srcId="{D7AA8A8D-03F4-4F35-8E30-F72180900866}" destId="{6F984D87-E5C1-4CC3-B716-056B10B89C2F}" srcOrd="0" destOrd="0" presId="urn:microsoft.com/office/officeart/2005/8/layout/orgChart1"/>
    <dgm:cxn modelId="{DF8D0F54-C7D6-48EE-9E85-C775F3A7A97C}" type="presOf" srcId="{B707B8F1-223F-4C81-B980-09558972C5B9}" destId="{6AA4E08D-A151-4D97-94C7-2A7A8A8579B6}" srcOrd="1" destOrd="0" presId="urn:microsoft.com/office/officeart/2005/8/layout/orgChart1"/>
    <dgm:cxn modelId="{440E8B53-60CD-4549-A804-407016E6449C}" srcId="{6E12C125-E6AA-4BFC-85E8-53EDCD68BD05}" destId="{B707B8F1-223F-4C81-B980-09558972C5B9}" srcOrd="0" destOrd="0" parTransId="{C1A739B6-7E95-46BF-BE49-1854D958938B}" sibTransId="{032B1D5C-3AD4-480C-8D3F-A6067D8BF3F8}"/>
    <dgm:cxn modelId="{820CC63E-89CF-43BD-93A4-79A864798B15}" srcId="{6E12C125-E6AA-4BFC-85E8-53EDCD68BD05}" destId="{D7AA8A8D-03F4-4F35-8E30-F72180900866}" srcOrd="2" destOrd="0" parTransId="{92D8207F-5215-41C1-86BD-DF00FC7E2468}" sibTransId="{7DEBFA63-2F2B-4BC9-868D-13550DBA5864}"/>
    <dgm:cxn modelId="{E6258CA2-449C-4290-B480-8A762CECBF61}" srcId="{6E12C125-E6AA-4BFC-85E8-53EDCD68BD05}" destId="{570AFEAC-73B9-4715-9C8D-AA17EA2EF7B8}" srcOrd="1" destOrd="0" parTransId="{1520945A-F742-4F5D-9877-28553A8485F3}" sibTransId="{D937C1D4-8440-4488-BE8C-8BC198C79BE8}"/>
    <dgm:cxn modelId="{517CA2E3-B431-40EC-8624-6A0C7AEFEE0F}" type="presOf" srcId="{1520945A-F742-4F5D-9877-28553A8485F3}" destId="{00F51C6E-84DB-407B-BCE6-215CD3A2A965}" srcOrd="0" destOrd="0" presId="urn:microsoft.com/office/officeart/2005/8/layout/orgChart1"/>
    <dgm:cxn modelId="{A1AAADA3-A312-4915-B73F-0F568979063A}" type="presOf" srcId="{B2178EA3-CF16-43AC-9084-BD5C68DE2787}" destId="{7EFE8DF4-87D9-4C1C-AFB5-01ADEDE23A33}" srcOrd="0" destOrd="0" presId="urn:microsoft.com/office/officeart/2005/8/layout/orgChart1"/>
    <dgm:cxn modelId="{4B10C18C-4C86-4C3C-91B7-2DFA2643094E}" type="presOf" srcId="{C1A739B6-7E95-46BF-BE49-1854D958938B}" destId="{2D3F6FCB-E84E-4CFF-B010-814B50AAB778}" srcOrd="0" destOrd="0" presId="urn:microsoft.com/office/officeart/2005/8/layout/orgChart1"/>
    <dgm:cxn modelId="{DFB8D8D8-0211-4A4E-9968-22C42E2FB252}" type="presOf" srcId="{92D8207F-5215-41C1-86BD-DF00FC7E2468}" destId="{0FF45D20-8E06-4353-B3B4-5E003664934B}" srcOrd="0" destOrd="0" presId="urn:microsoft.com/office/officeart/2005/8/layout/orgChart1"/>
    <dgm:cxn modelId="{22450BFA-5A6E-4598-9EE4-7ADBF176644C}" type="presOf" srcId="{570AFEAC-73B9-4715-9C8D-AA17EA2EF7B8}" destId="{02B1600E-E648-4735-A104-611E21962C56}" srcOrd="0" destOrd="0" presId="urn:microsoft.com/office/officeart/2005/8/layout/orgChart1"/>
    <dgm:cxn modelId="{9C567352-9D36-4606-9D9F-A5841F158BB0}" type="presOf" srcId="{D7AA8A8D-03F4-4F35-8E30-F72180900866}" destId="{A931595C-C959-4902-B145-F521750E70B8}" srcOrd="1" destOrd="0" presId="urn:microsoft.com/office/officeart/2005/8/layout/orgChart1"/>
    <dgm:cxn modelId="{1F9F318B-9FEF-484D-A0BF-66C37477C5E6}" type="presParOf" srcId="{7EFE8DF4-87D9-4C1C-AFB5-01ADEDE23A33}" destId="{3B7ACC32-A394-4EEF-91BE-0F5580B379A1}" srcOrd="0" destOrd="0" presId="urn:microsoft.com/office/officeart/2005/8/layout/orgChart1"/>
    <dgm:cxn modelId="{27652ED8-6303-44C1-86F3-79C2963C2A5A}" type="presParOf" srcId="{3B7ACC32-A394-4EEF-91BE-0F5580B379A1}" destId="{E5E327F6-AE7C-481C-805A-8510FF5668CC}" srcOrd="0" destOrd="0" presId="urn:microsoft.com/office/officeart/2005/8/layout/orgChart1"/>
    <dgm:cxn modelId="{C0495BA1-8867-40D5-98D0-C4A749B2CBF0}" type="presParOf" srcId="{E5E327F6-AE7C-481C-805A-8510FF5668CC}" destId="{0C3D6462-963E-4D16-A8B6-528E18D214F3}" srcOrd="0" destOrd="0" presId="urn:microsoft.com/office/officeart/2005/8/layout/orgChart1"/>
    <dgm:cxn modelId="{0232EA05-C6DF-4B39-85DF-D003A9F15329}" type="presParOf" srcId="{E5E327F6-AE7C-481C-805A-8510FF5668CC}" destId="{CCDE99CE-676A-40BB-BEFD-4AD85046C941}" srcOrd="1" destOrd="0" presId="urn:microsoft.com/office/officeart/2005/8/layout/orgChart1"/>
    <dgm:cxn modelId="{96ACC357-2C7C-46A6-A87D-CE4F7EE6300C}" type="presParOf" srcId="{3B7ACC32-A394-4EEF-91BE-0F5580B379A1}" destId="{EFDB204E-2CDC-4776-BF69-3171F7835453}" srcOrd="1" destOrd="0" presId="urn:microsoft.com/office/officeart/2005/8/layout/orgChart1"/>
    <dgm:cxn modelId="{071AE865-DE22-47A2-BFB7-B0AB6AF08AE3}" type="presParOf" srcId="{EFDB204E-2CDC-4776-BF69-3171F7835453}" destId="{2D3F6FCB-E84E-4CFF-B010-814B50AAB778}" srcOrd="0" destOrd="0" presId="urn:microsoft.com/office/officeart/2005/8/layout/orgChart1"/>
    <dgm:cxn modelId="{48CA77B8-00AA-4038-8C4F-C251C9650605}" type="presParOf" srcId="{EFDB204E-2CDC-4776-BF69-3171F7835453}" destId="{C0ECFA96-B485-4615-81E7-4AE032AB683C}" srcOrd="1" destOrd="0" presId="urn:microsoft.com/office/officeart/2005/8/layout/orgChart1"/>
    <dgm:cxn modelId="{8098763F-8415-4C76-9186-AC950E74D120}" type="presParOf" srcId="{C0ECFA96-B485-4615-81E7-4AE032AB683C}" destId="{A1CB2A58-8FC9-4B51-976F-3074FA3C17C8}" srcOrd="0" destOrd="0" presId="urn:microsoft.com/office/officeart/2005/8/layout/orgChart1"/>
    <dgm:cxn modelId="{2E0CF993-5258-4913-8041-BA1E4CB37870}" type="presParOf" srcId="{A1CB2A58-8FC9-4B51-976F-3074FA3C17C8}" destId="{67CDEE78-5FFE-48EA-9665-C7309AECCD79}" srcOrd="0" destOrd="0" presId="urn:microsoft.com/office/officeart/2005/8/layout/orgChart1"/>
    <dgm:cxn modelId="{F314DADC-55DD-4D29-B4DD-99E151E71EE2}" type="presParOf" srcId="{A1CB2A58-8FC9-4B51-976F-3074FA3C17C8}" destId="{6AA4E08D-A151-4D97-94C7-2A7A8A8579B6}" srcOrd="1" destOrd="0" presId="urn:microsoft.com/office/officeart/2005/8/layout/orgChart1"/>
    <dgm:cxn modelId="{F2A38CA0-6F38-40BE-B795-1E2EF9E0B6F3}" type="presParOf" srcId="{C0ECFA96-B485-4615-81E7-4AE032AB683C}" destId="{CD7BBD3F-7D2D-48CB-8E4B-5BAD0F5E8F03}" srcOrd="1" destOrd="0" presId="urn:microsoft.com/office/officeart/2005/8/layout/orgChart1"/>
    <dgm:cxn modelId="{C8DACFF1-4462-4E37-924E-D6E9B7BF2026}" type="presParOf" srcId="{C0ECFA96-B485-4615-81E7-4AE032AB683C}" destId="{B2D74D15-CEE4-4443-9656-F5078C12603C}" srcOrd="2" destOrd="0" presId="urn:microsoft.com/office/officeart/2005/8/layout/orgChart1"/>
    <dgm:cxn modelId="{6EABA29C-B9E5-473C-81C8-3B2F52F25DB9}" type="presParOf" srcId="{EFDB204E-2CDC-4776-BF69-3171F7835453}" destId="{00F51C6E-84DB-407B-BCE6-215CD3A2A965}" srcOrd="2" destOrd="0" presId="urn:microsoft.com/office/officeart/2005/8/layout/orgChart1"/>
    <dgm:cxn modelId="{256AC002-BC65-44CC-B5B0-D9AA9971E667}" type="presParOf" srcId="{EFDB204E-2CDC-4776-BF69-3171F7835453}" destId="{BAB195E0-75FC-4B13-B767-C8670652721D}" srcOrd="3" destOrd="0" presId="urn:microsoft.com/office/officeart/2005/8/layout/orgChart1"/>
    <dgm:cxn modelId="{539CE761-C901-4AED-9537-186AF2976519}" type="presParOf" srcId="{BAB195E0-75FC-4B13-B767-C8670652721D}" destId="{17236FB4-1BB2-432F-9D09-17422F1598C1}" srcOrd="0" destOrd="0" presId="urn:microsoft.com/office/officeart/2005/8/layout/orgChart1"/>
    <dgm:cxn modelId="{24D588DF-A1CA-41C2-AB06-3B46AABAF362}" type="presParOf" srcId="{17236FB4-1BB2-432F-9D09-17422F1598C1}" destId="{02B1600E-E648-4735-A104-611E21962C56}" srcOrd="0" destOrd="0" presId="urn:microsoft.com/office/officeart/2005/8/layout/orgChart1"/>
    <dgm:cxn modelId="{9F0A9CA1-176D-42C2-B182-575243DE5FEE}" type="presParOf" srcId="{17236FB4-1BB2-432F-9D09-17422F1598C1}" destId="{5FE7B316-042F-486C-8C91-B8D286442369}" srcOrd="1" destOrd="0" presId="urn:microsoft.com/office/officeart/2005/8/layout/orgChart1"/>
    <dgm:cxn modelId="{8212BD70-240B-4246-9832-2C2DA4DCBE59}" type="presParOf" srcId="{BAB195E0-75FC-4B13-B767-C8670652721D}" destId="{EBB8F156-5B71-41CF-959F-915133FB0471}" srcOrd="1" destOrd="0" presId="urn:microsoft.com/office/officeart/2005/8/layout/orgChart1"/>
    <dgm:cxn modelId="{843999DE-7C66-487F-BAE5-E4E4761D696B}" type="presParOf" srcId="{BAB195E0-75FC-4B13-B767-C8670652721D}" destId="{2865EFCC-5055-4EEB-BE10-B19DC3D1C45B}" srcOrd="2" destOrd="0" presId="urn:microsoft.com/office/officeart/2005/8/layout/orgChart1"/>
    <dgm:cxn modelId="{41A03956-D352-412B-9B11-22CB2F2D352C}" type="presParOf" srcId="{EFDB204E-2CDC-4776-BF69-3171F7835453}" destId="{0FF45D20-8E06-4353-B3B4-5E003664934B}" srcOrd="4" destOrd="0" presId="urn:microsoft.com/office/officeart/2005/8/layout/orgChart1"/>
    <dgm:cxn modelId="{46807519-2DB3-4CF1-9D5C-01995AD745BC}" type="presParOf" srcId="{EFDB204E-2CDC-4776-BF69-3171F7835453}" destId="{FF47B5D7-E0C9-4203-98A9-DF8B90092715}" srcOrd="5" destOrd="0" presId="urn:microsoft.com/office/officeart/2005/8/layout/orgChart1"/>
    <dgm:cxn modelId="{30474C32-636B-4D21-B599-9FCCE10F69F3}" type="presParOf" srcId="{FF47B5D7-E0C9-4203-98A9-DF8B90092715}" destId="{437D0F78-46C7-479C-AD9F-5D2B01AAC668}" srcOrd="0" destOrd="0" presId="urn:microsoft.com/office/officeart/2005/8/layout/orgChart1"/>
    <dgm:cxn modelId="{A70FD627-23C4-4F4F-84C0-646F795405B4}" type="presParOf" srcId="{437D0F78-46C7-479C-AD9F-5D2B01AAC668}" destId="{6F984D87-E5C1-4CC3-B716-056B10B89C2F}" srcOrd="0" destOrd="0" presId="urn:microsoft.com/office/officeart/2005/8/layout/orgChart1"/>
    <dgm:cxn modelId="{06B33E20-00F2-4DD7-BF64-2FF53E51FEE8}" type="presParOf" srcId="{437D0F78-46C7-479C-AD9F-5D2B01AAC668}" destId="{A931595C-C959-4902-B145-F521750E70B8}" srcOrd="1" destOrd="0" presId="urn:microsoft.com/office/officeart/2005/8/layout/orgChart1"/>
    <dgm:cxn modelId="{494E6472-1BF6-4BBB-9767-0DD387AD36F7}" type="presParOf" srcId="{FF47B5D7-E0C9-4203-98A9-DF8B90092715}" destId="{11C08288-2D92-45B8-A4B0-3D63A50AB564}" srcOrd="1" destOrd="0" presId="urn:microsoft.com/office/officeart/2005/8/layout/orgChart1"/>
    <dgm:cxn modelId="{333AA8AD-9800-4574-96B6-B40517D63D9F}" type="presParOf" srcId="{FF47B5D7-E0C9-4203-98A9-DF8B90092715}" destId="{33BFD516-0A46-4C80-A18D-069994C5BCA5}" srcOrd="2" destOrd="0" presId="urn:microsoft.com/office/officeart/2005/8/layout/orgChart1"/>
    <dgm:cxn modelId="{F54F8B93-242E-43B8-A6B2-CFBD078BF96C}" type="presParOf" srcId="{3B7ACC32-A394-4EEF-91BE-0F5580B379A1}" destId="{F71D01D2-DC3E-4BA2-9350-3299A18D20B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189235-D24E-44A3-8CE6-87EB02092F5C}" type="doc">
      <dgm:prSet loTypeId="urn:microsoft.com/office/officeart/2005/8/layout/orgChart1" loCatId="hierarchy" qsTypeId="urn:microsoft.com/office/officeart/2005/8/quickstyle/simple1" qsCatId="simple" csTypeId="urn:microsoft.com/office/officeart/2005/8/colors/accent1_2" csCatId="accent1" phldr="1"/>
      <dgm:spPr/>
    </dgm:pt>
    <dgm:pt modelId="{E19E46F2-8829-45A6-82B4-06EEB5167E5D}">
      <dgm:prSet custT="1"/>
      <dgm:spPr>
        <a:xfrm>
          <a:off x="2728593" y="960484"/>
          <a:ext cx="2620013" cy="924837"/>
        </a:xfrm>
        <a:prstGeom prst="rect">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0" eaLnBrk="1" fontAlgn="base" latinLnBrk="0" hangingPunct="1">
            <a:lnSpc>
              <a:spcPct val="150000"/>
            </a:lnSpc>
            <a:spcBef>
              <a:spcPct val="20000"/>
            </a:spcBef>
            <a:spcAft>
              <a:spcPct val="0"/>
            </a:spcAft>
            <a:buClr>
              <a:srgbClr val="D2611C"/>
            </a:buClr>
            <a:buSzPct val="65000"/>
            <a:buFont typeface="Wingdings" pitchFamily="2" charset="2"/>
            <a:buNone/>
            <a:tabLst/>
          </a:pPr>
          <a:r>
            <a:rPr kumimoji="0" lang="tr-TR" sz="1800" b="1" i="0" u="none" strike="noStrike" cap="none" normalizeH="0" baseline="0" dirty="0">
              <a:ln>
                <a:noFill/>
              </a:ln>
              <a:solidFill>
                <a:sysClr val="windowText" lastClr="000000"/>
              </a:solidFill>
              <a:effectLst/>
              <a:latin typeface="Tahoma" pitchFamily="34" charset="0"/>
              <a:ea typeface="+mn-ea"/>
              <a:cs typeface="Arial" pitchFamily="34" charset="0"/>
            </a:rPr>
            <a:t>KULLANILAN YÖNTEME GÖRE</a:t>
          </a:r>
        </a:p>
      </dgm:t>
    </dgm:pt>
    <dgm:pt modelId="{E906E13B-3E48-4E19-96A9-64898BDEFD2A}" type="parTrans" cxnId="{ED7CF254-5A6E-4247-BFD3-3908553E9298}">
      <dgm:prSet/>
      <dgm:spPr/>
      <dgm:t>
        <a:bodyPr/>
        <a:lstStyle/>
        <a:p>
          <a:endParaRPr lang="tr-TR" sz="1800">
            <a:solidFill>
              <a:srgbClr val="C00000"/>
            </a:solidFill>
            <a:effectLst/>
          </a:endParaRPr>
        </a:p>
      </dgm:t>
    </dgm:pt>
    <dgm:pt modelId="{D9A3FBF9-4E7C-4D8D-A114-D8A20482D940}" type="sibTrans" cxnId="{ED7CF254-5A6E-4247-BFD3-3908553E9298}">
      <dgm:prSet/>
      <dgm:spPr/>
      <dgm:t>
        <a:bodyPr/>
        <a:lstStyle/>
        <a:p>
          <a:endParaRPr lang="tr-TR" sz="1800">
            <a:solidFill>
              <a:srgbClr val="C00000"/>
            </a:solidFill>
            <a:effectLst/>
          </a:endParaRPr>
        </a:p>
      </dgm:t>
    </dgm:pt>
    <dgm:pt modelId="{64EDEBEA-FD02-4120-B5B9-6E00C09DD040}">
      <dgm:prSet custT="1"/>
      <dgm:spPr>
        <a:xfrm>
          <a:off x="3175" y="2201083"/>
          <a:ext cx="1503629" cy="1326742"/>
        </a:xfrm>
        <a:prstGeom prst="rect">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0" eaLnBrk="1" fontAlgn="base" latinLnBrk="0" hangingPunct="1">
            <a:lnSpc>
              <a:spcPct val="150000"/>
            </a:lnSpc>
            <a:spcBef>
              <a:spcPct val="20000"/>
            </a:spcBef>
            <a:spcAft>
              <a:spcPct val="0"/>
            </a:spcAft>
            <a:buClr>
              <a:srgbClr val="D2611C"/>
            </a:buClr>
            <a:buSzPct val="65000"/>
            <a:buFont typeface="Wingdings" pitchFamily="2" charset="2"/>
            <a:buNone/>
            <a:tabLst/>
          </a:pPr>
          <a:r>
            <a:rPr kumimoji="0" lang="tr-TR" sz="1800" b="1" i="0" u="none" strike="noStrike" cap="none" normalizeH="0" baseline="0" dirty="0">
              <a:ln>
                <a:noFill/>
              </a:ln>
              <a:solidFill>
                <a:sysClr val="windowText" lastClr="000000"/>
              </a:solidFill>
              <a:effectLst/>
              <a:latin typeface="Tahoma" pitchFamily="34" charset="0"/>
              <a:ea typeface="+mn-ea"/>
              <a:cs typeface="Arial" pitchFamily="34" charset="0"/>
            </a:rPr>
            <a:t>İşlemin Düzeltilmesi</a:t>
          </a:r>
        </a:p>
      </dgm:t>
    </dgm:pt>
    <dgm:pt modelId="{D700416F-2EE7-4654-BDA8-FF4326A30944}" type="parTrans" cxnId="{F11DF40E-39D3-4886-B7DC-793EF65D5707}">
      <dgm:prSet/>
      <dgm:spPr>
        <a:xfrm>
          <a:off x="754989" y="1885321"/>
          <a:ext cx="3283610" cy="315762"/>
        </a:xfrm>
        <a:custGeom>
          <a:avLst/>
          <a:gdLst/>
          <a:ahLst/>
          <a:cxnLst/>
          <a:rect l="0" t="0" r="0" b="0"/>
          <a:pathLst>
            <a:path>
              <a:moveTo>
                <a:pt x="3283610" y="0"/>
              </a:moveTo>
              <a:lnTo>
                <a:pt x="3283610" y="157881"/>
              </a:lnTo>
              <a:lnTo>
                <a:pt x="0" y="157881"/>
              </a:lnTo>
              <a:lnTo>
                <a:pt x="0" y="315762"/>
              </a:lnTo>
            </a:path>
          </a:pathLst>
        </a:custGeom>
        <a:noFill/>
        <a:ln w="25400" cap="flat" cmpd="sng" algn="ctr">
          <a:solidFill>
            <a:srgbClr val="FE8637">
              <a:shade val="60000"/>
              <a:hueOff val="0"/>
              <a:satOff val="0"/>
              <a:lumOff val="0"/>
              <a:alphaOff val="0"/>
            </a:srgbClr>
          </a:solidFill>
          <a:prstDash val="solid"/>
        </a:ln>
        <a:effectLst/>
      </dgm:spPr>
      <dgm:t>
        <a:bodyPr/>
        <a:lstStyle/>
        <a:p>
          <a:endParaRPr lang="tr-TR" sz="1800">
            <a:solidFill>
              <a:srgbClr val="C00000"/>
            </a:solidFill>
            <a:effectLst/>
          </a:endParaRPr>
        </a:p>
      </dgm:t>
    </dgm:pt>
    <dgm:pt modelId="{A92B61D2-7E3F-464C-BBF5-D7AFCA4E8523}" type="sibTrans" cxnId="{F11DF40E-39D3-4886-B7DC-793EF65D5707}">
      <dgm:prSet/>
      <dgm:spPr/>
      <dgm:t>
        <a:bodyPr/>
        <a:lstStyle/>
        <a:p>
          <a:endParaRPr lang="tr-TR" sz="1800">
            <a:solidFill>
              <a:srgbClr val="C00000"/>
            </a:solidFill>
            <a:effectLst/>
          </a:endParaRPr>
        </a:p>
      </dgm:t>
    </dgm:pt>
    <dgm:pt modelId="{242F2CD8-BA2D-4ED4-AF33-A122B59F3495}">
      <dgm:prSet custT="1"/>
      <dgm:spPr>
        <a:xfrm>
          <a:off x="1822566" y="2201083"/>
          <a:ext cx="1710137" cy="1326742"/>
        </a:xfrm>
        <a:prstGeom prst="rect">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0" eaLnBrk="1" fontAlgn="base" latinLnBrk="0" hangingPunct="1">
            <a:lnSpc>
              <a:spcPct val="150000"/>
            </a:lnSpc>
            <a:spcBef>
              <a:spcPct val="20000"/>
            </a:spcBef>
            <a:spcAft>
              <a:spcPct val="0"/>
            </a:spcAft>
            <a:buClr>
              <a:srgbClr val="D2611C"/>
            </a:buClr>
            <a:buSzPct val="65000"/>
            <a:buFont typeface="Wingdings" pitchFamily="2" charset="2"/>
            <a:buNone/>
            <a:tabLst/>
          </a:pPr>
          <a:r>
            <a:rPr kumimoji="0" lang="tr-TR" sz="1800" b="1" i="0" u="none" strike="noStrike" cap="none" normalizeH="0" baseline="0" dirty="0">
              <a:ln>
                <a:noFill/>
              </a:ln>
              <a:solidFill>
                <a:sysClr val="windowText" lastClr="000000"/>
              </a:solidFill>
              <a:effectLst/>
              <a:latin typeface="Tahoma" pitchFamily="34" charset="0"/>
              <a:ea typeface="+mn-ea"/>
              <a:cs typeface="Arial" pitchFamily="34" charset="0"/>
            </a:rPr>
            <a:t>Beyannamede Düzeltme</a:t>
          </a:r>
        </a:p>
      </dgm:t>
    </dgm:pt>
    <dgm:pt modelId="{941A8EAF-28D1-4539-A411-4A8527BBC81E}" type="parTrans" cxnId="{57B3E497-FD52-4FD0-BACC-40B02A9D8A38}">
      <dgm:prSet/>
      <dgm:spPr>
        <a:xfrm>
          <a:off x="2677635" y="1885321"/>
          <a:ext cx="1360964" cy="315762"/>
        </a:xfrm>
        <a:custGeom>
          <a:avLst/>
          <a:gdLst/>
          <a:ahLst/>
          <a:cxnLst/>
          <a:rect l="0" t="0" r="0" b="0"/>
          <a:pathLst>
            <a:path>
              <a:moveTo>
                <a:pt x="1360964" y="0"/>
              </a:moveTo>
              <a:lnTo>
                <a:pt x="1360964" y="157881"/>
              </a:lnTo>
              <a:lnTo>
                <a:pt x="0" y="157881"/>
              </a:lnTo>
              <a:lnTo>
                <a:pt x="0" y="315762"/>
              </a:lnTo>
            </a:path>
          </a:pathLst>
        </a:custGeom>
        <a:noFill/>
        <a:ln w="25400" cap="flat" cmpd="sng" algn="ctr">
          <a:solidFill>
            <a:srgbClr val="FE8637">
              <a:shade val="60000"/>
              <a:hueOff val="0"/>
              <a:satOff val="0"/>
              <a:lumOff val="0"/>
              <a:alphaOff val="0"/>
            </a:srgbClr>
          </a:solidFill>
          <a:prstDash val="solid"/>
        </a:ln>
        <a:effectLst/>
      </dgm:spPr>
      <dgm:t>
        <a:bodyPr/>
        <a:lstStyle/>
        <a:p>
          <a:endParaRPr lang="tr-TR" sz="1800">
            <a:solidFill>
              <a:srgbClr val="C00000"/>
            </a:solidFill>
            <a:effectLst/>
          </a:endParaRPr>
        </a:p>
      </dgm:t>
    </dgm:pt>
    <dgm:pt modelId="{99E7A5CD-5E72-4F39-8950-28C8E506CAA5}" type="sibTrans" cxnId="{57B3E497-FD52-4FD0-BACC-40B02A9D8A38}">
      <dgm:prSet/>
      <dgm:spPr/>
      <dgm:t>
        <a:bodyPr/>
        <a:lstStyle/>
        <a:p>
          <a:endParaRPr lang="tr-TR" sz="1800">
            <a:solidFill>
              <a:srgbClr val="C00000"/>
            </a:solidFill>
            <a:effectLst/>
          </a:endParaRPr>
        </a:p>
      </dgm:t>
    </dgm:pt>
    <dgm:pt modelId="{20C8B272-A7CB-444F-82DE-6B6791E28375}">
      <dgm:prSet custT="1"/>
      <dgm:spPr>
        <a:xfrm>
          <a:off x="3848466" y="2201083"/>
          <a:ext cx="2078526" cy="1423132"/>
        </a:xfrm>
        <a:prstGeom prst="rect">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0" eaLnBrk="1" fontAlgn="base" latinLnBrk="0" hangingPunct="1">
            <a:lnSpc>
              <a:spcPct val="150000"/>
            </a:lnSpc>
            <a:spcBef>
              <a:spcPct val="20000"/>
            </a:spcBef>
            <a:spcAft>
              <a:spcPct val="0"/>
            </a:spcAft>
            <a:buClr>
              <a:srgbClr val="D2611C"/>
            </a:buClr>
            <a:buSzPct val="65000"/>
            <a:buFont typeface="Wingdings" pitchFamily="2" charset="2"/>
            <a:buNone/>
            <a:tabLst/>
          </a:pPr>
          <a:r>
            <a:rPr kumimoji="0" lang="tr-TR" sz="1800" b="1" i="0" u="none" strike="noStrike" cap="none" normalizeH="0" baseline="0" dirty="0">
              <a:ln>
                <a:noFill/>
              </a:ln>
              <a:solidFill>
                <a:sysClr val="windowText" lastClr="000000"/>
              </a:solidFill>
              <a:effectLst/>
              <a:latin typeface="Tahoma" pitchFamily="34" charset="0"/>
              <a:ea typeface="+mn-ea"/>
              <a:cs typeface="Arial" pitchFamily="34" charset="0"/>
            </a:rPr>
            <a:t>VUK Düzeltme Hükümlerine Göre Düzeltme</a:t>
          </a:r>
        </a:p>
      </dgm:t>
    </dgm:pt>
    <dgm:pt modelId="{90E4DE26-C014-47DF-A79D-9554094D954C}" type="parTrans" cxnId="{7A8AC3FB-B4B8-429A-B0F0-4EFCD5B67284}">
      <dgm:prSet/>
      <dgm:spPr>
        <a:xfrm>
          <a:off x="4038599" y="1885321"/>
          <a:ext cx="849129" cy="315762"/>
        </a:xfrm>
        <a:custGeom>
          <a:avLst/>
          <a:gdLst/>
          <a:ahLst/>
          <a:cxnLst/>
          <a:rect l="0" t="0" r="0" b="0"/>
          <a:pathLst>
            <a:path>
              <a:moveTo>
                <a:pt x="0" y="0"/>
              </a:moveTo>
              <a:lnTo>
                <a:pt x="0" y="157881"/>
              </a:lnTo>
              <a:lnTo>
                <a:pt x="849129" y="157881"/>
              </a:lnTo>
              <a:lnTo>
                <a:pt x="849129" y="315762"/>
              </a:lnTo>
            </a:path>
          </a:pathLst>
        </a:custGeom>
        <a:noFill/>
        <a:ln w="25400" cap="flat" cmpd="sng" algn="ctr">
          <a:solidFill>
            <a:srgbClr val="FE8637">
              <a:shade val="60000"/>
              <a:hueOff val="0"/>
              <a:satOff val="0"/>
              <a:lumOff val="0"/>
              <a:alphaOff val="0"/>
            </a:srgbClr>
          </a:solidFill>
          <a:prstDash val="solid"/>
        </a:ln>
        <a:effectLst/>
      </dgm:spPr>
      <dgm:t>
        <a:bodyPr/>
        <a:lstStyle/>
        <a:p>
          <a:endParaRPr lang="tr-TR" sz="1800">
            <a:solidFill>
              <a:srgbClr val="C00000"/>
            </a:solidFill>
            <a:effectLst/>
          </a:endParaRPr>
        </a:p>
      </dgm:t>
    </dgm:pt>
    <dgm:pt modelId="{8DC5EA36-12E8-479F-B662-90E6F7FB953C}" type="sibTrans" cxnId="{7A8AC3FB-B4B8-429A-B0F0-4EFCD5B67284}">
      <dgm:prSet/>
      <dgm:spPr/>
      <dgm:t>
        <a:bodyPr/>
        <a:lstStyle/>
        <a:p>
          <a:endParaRPr lang="tr-TR" sz="1800">
            <a:solidFill>
              <a:srgbClr val="C00000"/>
            </a:solidFill>
            <a:effectLst/>
          </a:endParaRPr>
        </a:p>
      </dgm:t>
    </dgm:pt>
    <dgm:pt modelId="{454A166C-E845-486F-82ED-391A977215A9}">
      <dgm:prSet custT="1"/>
      <dgm:spPr>
        <a:xfrm>
          <a:off x="6242754" y="2201083"/>
          <a:ext cx="1831269" cy="1231487"/>
        </a:xfrm>
        <a:prstGeom prst="rect">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0" eaLnBrk="1" fontAlgn="base" latinLnBrk="0" hangingPunct="1">
            <a:lnSpc>
              <a:spcPct val="150000"/>
            </a:lnSpc>
            <a:spcBef>
              <a:spcPct val="20000"/>
            </a:spcBef>
            <a:spcAft>
              <a:spcPct val="0"/>
            </a:spcAft>
            <a:buClr>
              <a:srgbClr val="D2611C"/>
            </a:buClr>
            <a:buSzPct val="65000"/>
            <a:buFont typeface="Wingdings" pitchFamily="2" charset="2"/>
            <a:buNone/>
            <a:tabLst/>
          </a:pPr>
          <a:r>
            <a:rPr kumimoji="0" lang="tr-TR" sz="1800" b="1" i="0" u="none" strike="noStrike" cap="none" normalizeH="0" baseline="0" dirty="0">
              <a:ln>
                <a:noFill/>
              </a:ln>
              <a:solidFill>
                <a:sysClr val="windowText" lastClr="000000"/>
              </a:solidFill>
              <a:effectLst/>
              <a:latin typeface="Tahoma" pitchFamily="34" charset="0"/>
              <a:ea typeface="+mn-ea"/>
              <a:cs typeface="Arial" pitchFamily="34" charset="0"/>
            </a:rPr>
            <a:t>Pişmanlık Yoluyla Düzeltme</a:t>
          </a:r>
        </a:p>
      </dgm:t>
    </dgm:pt>
    <dgm:pt modelId="{6F0783CE-2659-4750-989C-998499CD5462}" type="parTrans" cxnId="{2B46488E-9D77-47BC-973F-5BDE9AE4DEBA}">
      <dgm:prSet/>
      <dgm:spPr>
        <a:xfrm>
          <a:off x="4038599" y="1885321"/>
          <a:ext cx="3119789" cy="315762"/>
        </a:xfrm>
        <a:custGeom>
          <a:avLst/>
          <a:gdLst/>
          <a:ahLst/>
          <a:cxnLst/>
          <a:rect l="0" t="0" r="0" b="0"/>
          <a:pathLst>
            <a:path>
              <a:moveTo>
                <a:pt x="0" y="0"/>
              </a:moveTo>
              <a:lnTo>
                <a:pt x="0" y="157881"/>
              </a:lnTo>
              <a:lnTo>
                <a:pt x="3119789" y="157881"/>
              </a:lnTo>
              <a:lnTo>
                <a:pt x="3119789" y="315762"/>
              </a:lnTo>
            </a:path>
          </a:pathLst>
        </a:custGeom>
        <a:noFill/>
        <a:ln w="25400" cap="flat" cmpd="sng" algn="ctr">
          <a:solidFill>
            <a:srgbClr val="FE8637">
              <a:shade val="60000"/>
              <a:hueOff val="0"/>
              <a:satOff val="0"/>
              <a:lumOff val="0"/>
              <a:alphaOff val="0"/>
            </a:srgbClr>
          </a:solidFill>
          <a:prstDash val="solid"/>
        </a:ln>
        <a:effectLst/>
      </dgm:spPr>
      <dgm:t>
        <a:bodyPr/>
        <a:lstStyle/>
        <a:p>
          <a:endParaRPr lang="tr-TR" sz="1800">
            <a:solidFill>
              <a:srgbClr val="C00000"/>
            </a:solidFill>
            <a:effectLst/>
          </a:endParaRPr>
        </a:p>
      </dgm:t>
    </dgm:pt>
    <dgm:pt modelId="{F361A2E2-3D19-4B02-A896-EC4CD5FFD915}" type="sibTrans" cxnId="{2B46488E-9D77-47BC-973F-5BDE9AE4DEBA}">
      <dgm:prSet/>
      <dgm:spPr/>
      <dgm:t>
        <a:bodyPr/>
        <a:lstStyle/>
        <a:p>
          <a:endParaRPr lang="tr-TR" sz="1800">
            <a:solidFill>
              <a:srgbClr val="C00000"/>
            </a:solidFill>
            <a:effectLst/>
          </a:endParaRPr>
        </a:p>
      </dgm:t>
    </dgm:pt>
    <dgm:pt modelId="{F538C65D-08C2-42D3-932F-BA5427E14867}" type="pres">
      <dgm:prSet presAssocID="{7D189235-D24E-44A3-8CE6-87EB02092F5C}" presName="hierChild1" presStyleCnt="0">
        <dgm:presLayoutVars>
          <dgm:orgChart val="1"/>
          <dgm:chPref val="1"/>
          <dgm:dir/>
          <dgm:animOne val="branch"/>
          <dgm:animLvl val="lvl"/>
          <dgm:resizeHandles/>
        </dgm:presLayoutVars>
      </dgm:prSet>
      <dgm:spPr/>
    </dgm:pt>
    <dgm:pt modelId="{DE1923F9-7AE7-4020-8AEB-5A236B175D75}" type="pres">
      <dgm:prSet presAssocID="{E19E46F2-8829-45A6-82B4-06EEB5167E5D}" presName="hierRoot1" presStyleCnt="0">
        <dgm:presLayoutVars>
          <dgm:hierBranch/>
        </dgm:presLayoutVars>
      </dgm:prSet>
      <dgm:spPr/>
    </dgm:pt>
    <dgm:pt modelId="{04F3D955-C19D-45DC-B1EE-7FF020EDFC79}" type="pres">
      <dgm:prSet presAssocID="{E19E46F2-8829-45A6-82B4-06EEB5167E5D}" presName="rootComposite1" presStyleCnt="0"/>
      <dgm:spPr/>
    </dgm:pt>
    <dgm:pt modelId="{FF3BD87A-C1FE-42C1-9224-9E8DB9A18DFE}" type="pres">
      <dgm:prSet presAssocID="{E19E46F2-8829-45A6-82B4-06EEB5167E5D}" presName="rootText1" presStyleLbl="node0" presStyleIdx="0" presStyleCnt="1" custScaleX="174246" custScaleY="123014">
        <dgm:presLayoutVars>
          <dgm:chPref val="3"/>
        </dgm:presLayoutVars>
      </dgm:prSet>
      <dgm:spPr/>
      <dgm:t>
        <a:bodyPr/>
        <a:lstStyle/>
        <a:p>
          <a:endParaRPr lang="tr-TR"/>
        </a:p>
      </dgm:t>
    </dgm:pt>
    <dgm:pt modelId="{E980B283-5AD0-4C42-8945-17A2089DD8AB}" type="pres">
      <dgm:prSet presAssocID="{E19E46F2-8829-45A6-82B4-06EEB5167E5D}" presName="rootConnector1" presStyleLbl="node1" presStyleIdx="0" presStyleCnt="0"/>
      <dgm:spPr/>
      <dgm:t>
        <a:bodyPr/>
        <a:lstStyle/>
        <a:p>
          <a:endParaRPr lang="tr-TR"/>
        </a:p>
      </dgm:t>
    </dgm:pt>
    <dgm:pt modelId="{C4256B3E-44D6-4923-8614-2E0D3D926EE0}" type="pres">
      <dgm:prSet presAssocID="{E19E46F2-8829-45A6-82B4-06EEB5167E5D}" presName="hierChild2" presStyleCnt="0"/>
      <dgm:spPr/>
    </dgm:pt>
    <dgm:pt modelId="{BFDD4F7E-52AC-4701-BA94-96EBE0695DF9}" type="pres">
      <dgm:prSet presAssocID="{D700416F-2EE7-4654-BDA8-FF4326A30944}" presName="Name35" presStyleLbl="parChTrans1D2" presStyleIdx="0" presStyleCnt="4"/>
      <dgm:spPr/>
      <dgm:t>
        <a:bodyPr/>
        <a:lstStyle/>
        <a:p>
          <a:endParaRPr lang="tr-TR"/>
        </a:p>
      </dgm:t>
    </dgm:pt>
    <dgm:pt modelId="{96D8132F-88B1-4F00-8D0E-1CEB562FD54B}" type="pres">
      <dgm:prSet presAssocID="{64EDEBEA-FD02-4120-B5B9-6E00C09DD040}" presName="hierRoot2" presStyleCnt="0">
        <dgm:presLayoutVars>
          <dgm:hierBranch/>
        </dgm:presLayoutVars>
      </dgm:prSet>
      <dgm:spPr/>
    </dgm:pt>
    <dgm:pt modelId="{9B51CD23-2C43-4EB6-A0F9-9BAF57292FBE}" type="pres">
      <dgm:prSet presAssocID="{64EDEBEA-FD02-4120-B5B9-6E00C09DD040}" presName="rootComposite" presStyleCnt="0"/>
      <dgm:spPr/>
    </dgm:pt>
    <dgm:pt modelId="{018021C6-DB19-491B-A02A-14BB44B426CF}" type="pres">
      <dgm:prSet presAssocID="{64EDEBEA-FD02-4120-B5B9-6E00C09DD040}" presName="rootText" presStyleLbl="node2" presStyleIdx="0" presStyleCnt="4" custScaleY="176472">
        <dgm:presLayoutVars>
          <dgm:chPref val="3"/>
        </dgm:presLayoutVars>
      </dgm:prSet>
      <dgm:spPr/>
      <dgm:t>
        <a:bodyPr/>
        <a:lstStyle/>
        <a:p>
          <a:endParaRPr lang="tr-TR"/>
        </a:p>
      </dgm:t>
    </dgm:pt>
    <dgm:pt modelId="{043C39B1-612C-42F1-94F7-D29612205379}" type="pres">
      <dgm:prSet presAssocID="{64EDEBEA-FD02-4120-B5B9-6E00C09DD040}" presName="rootConnector" presStyleLbl="node2" presStyleIdx="0" presStyleCnt="4"/>
      <dgm:spPr/>
      <dgm:t>
        <a:bodyPr/>
        <a:lstStyle/>
        <a:p>
          <a:endParaRPr lang="tr-TR"/>
        </a:p>
      </dgm:t>
    </dgm:pt>
    <dgm:pt modelId="{BA374270-E779-48D1-A970-7698BF759117}" type="pres">
      <dgm:prSet presAssocID="{64EDEBEA-FD02-4120-B5B9-6E00C09DD040}" presName="hierChild4" presStyleCnt="0"/>
      <dgm:spPr/>
    </dgm:pt>
    <dgm:pt modelId="{B2765C28-17D3-4153-B982-1EDD9AC13FD7}" type="pres">
      <dgm:prSet presAssocID="{64EDEBEA-FD02-4120-B5B9-6E00C09DD040}" presName="hierChild5" presStyleCnt="0"/>
      <dgm:spPr/>
    </dgm:pt>
    <dgm:pt modelId="{1A6BB7EB-E910-470D-AB5D-4F86E5614071}" type="pres">
      <dgm:prSet presAssocID="{941A8EAF-28D1-4539-A411-4A8527BBC81E}" presName="Name35" presStyleLbl="parChTrans1D2" presStyleIdx="1" presStyleCnt="4"/>
      <dgm:spPr/>
      <dgm:t>
        <a:bodyPr/>
        <a:lstStyle/>
        <a:p>
          <a:endParaRPr lang="tr-TR"/>
        </a:p>
      </dgm:t>
    </dgm:pt>
    <dgm:pt modelId="{24D43DAC-0B54-4FB2-8FDE-B473856B05C0}" type="pres">
      <dgm:prSet presAssocID="{242F2CD8-BA2D-4ED4-AF33-A122B59F3495}" presName="hierRoot2" presStyleCnt="0">
        <dgm:presLayoutVars>
          <dgm:hierBranch/>
        </dgm:presLayoutVars>
      </dgm:prSet>
      <dgm:spPr/>
    </dgm:pt>
    <dgm:pt modelId="{D65EA910-0FDD-4670-A36A-7F529037B325}" type="pres">
      <dgm:prSet presAssocID="{242F2CD8-BA2D-4ED4-AF33-A122B59F3495}" presName="rootComposite" presStyleCnt="0"/>
      <dgm:spPr/>
    </dgm:pt>
    <dgm:pt modelId="{6CFFE25E-2FA6-40A0-B178-005D21B03F27}" type="pres">
      <dgm:prSet presAssocID="{242F2CD8-BA2D-4ED4-AF33-A122B59F3495}" presName="rootText" presStyleLbl="node2" presStyleIdx="1" presStyleCnt="4" custScaleX="113734" custScaleY="176472">
        <dgm:presLayoutVars>
          <dgm:chPref val="3"/>
        </dgm:presLayoutVars>
      </dgm:prSet>
      <dgm:spPr/>
      <dgm:t>
        <a:bodyPr/>
        <a:lstStyle/>
        <a:p>
          <a:endParaRPr lang="tr-TR"/>
        </a:p>
      </dgm:t>
    </dgm:pt>
    <dgm:pt modelId="{450A8B2C-5029-494D-A408-A6664396F73A}" type="pres">
      <dgm:prSet presAssocID="{242F2CD8-BA2D-4ED4-AF33-A122B59F3495}" presName="rootConnector" presStyleLbl="node2" presStyleIdx="1" presStyleCnt="4"/>
      <dgm:spPr/>
      <dgm:t>
        <a:bodyPr/>
        <a:lstStyle/>
        <a:p>
          <a:endParaRPr lang="tr-TR"/>
        </a:p>
      </dgm:t>
    </dgm:pt>
    <dgm:pt modelId="{0802079A-95A4-4941-A343-32160290E24A}" type="pres">
      <dgm:prSet presAssocID="{242F2CD8-BA2D-4ED4-AF33-A122B59F3495}" presName="hierChild4" presStyleCnt="0"/>
      <dgm:spPr/>
    </dgm:pt>
    <dgm:pt modelId="{F4C97E73-6CDA-4AB8-AE1D-C6A42B45D5C9}" type="pres">
      <dgm:prSet presAssocID="{242F2CD8-BA2D-4ED4-AF33-A122B59F3495}" presName="hierChild5" presStyleCnt="0"/>
      <dgm:spPr/>
    </dgm:pt>
    <dgm:pt modelId="{E0FE775E-C8A2-4DB5-A06E-8681336D3CE8}" type="pres">
      <dgm:prSet presAssocID="{90E4DE26-C014-47DF-A79D-9554094D954C}" presName="Name35" presStyleLbl="parChTrans1D2" presStyleIdx="2" presStyleCnt="4"/>
      <dgm:spPr/>
      <dgm:t>
        <a:bodyPr/>
        <a:lstStyle/>
        <a:p>
          <a:endParaRPr lang="tr-TR"/>
        </a:p>
      </dgm:t>
    </dgm:pt>
    <dgm:pt modelId="{DDAD0C32-95CD-4387-9360-3F88D38237AA}" type="pres">
      <dgm:prSet presAssocID="{20C8B272-A7CB-444F-82DE-6B6791E28375}" presName="hierRoot2" presStyleCnt="0">
        <dgm:presLayoutVars>
          <dgm:hierBranch/>
        </dgm:presLayoutVars>
      </dgm:prSet>
      <dgm:spPr/>
    </dgm:pt>
    <dgm:pt modelId="{798825F3-0022-4F2C-9755-C8D01BF824E2}" type="pres">
      <dgm:prSet presAssocID="{20C8B272-A7CB-444F-82DE-6B6791E28375}" presName="rootComposite" presStyleCnt="0"/>
      <dgm:spPr/>
    </dgm:pt>
    <dgm:pt modelId="{C55C4AC2-1079-45AA-BC1F-A9858390699A}" type="pres">
      <dgm:prSet presAssocID="{20C8B272-A7CB-444F-82DE-6B6791E28375}" presName="rootText" presStyleLbl="node2" presStyleIdx="2" presStyleCnt="4" custScaleX="138234" custScaleY="189293">
        <dgm:presLayoutVars>
          <dgm:chPref val="3"/>
        </dgm:presLayoutVars>
      </dgm:prSet>
      <dgm:spPr/>
      <dgm:t>
        <a:bodyPr/>
        <a:lstStyle/>
        <a:p>
          <a:endParaRPr lang="tr-TR"/>
        </a:p>
      </dgm:t>
    </dgm:pt>
    <dgm:pt modelId="{94CC16E0-5E5A-44D8-A764-7405F45371C6}" type="pres">
      <dgm:prSet presAssocID="{20C8B272-A7CB-444F-82DE-6B6791E28375}" presName="rootConnector" presStyleLbl="node2" presStyleIdx="2" presStyleCnt="4"/>
      <dgm:spPr/>
      <dgm:t>
        <a:bodyPr/>
        <a:lstStyle/>
        <a:p>
          <a:endParaRPr lang="tr-TR"/>
        </a:p>
      </dgm:t>
    </dgm:pt>
    <dgm:pt modelId="{78E82A7C-FCAA-44BA-8FF5-683A94CD80B1}" type="pres">
      <dgm:prSet presAssocID="{20C8B272-A7CB-444F-82DE-6B6791E28375}" presName="hierChild4" presStyleCnt="0"/>
      <dgm:spPr/>
    </dgm:pt>
    <dgm:pt modelId="{F1D77A63-0A62-4B95-9AC9-1110913855A0}" type="pres">
      <dgm:prSet presAssocID="{20C8B272-A7CB-444F-82DE-6B6791E28375}" presName="hierChild5" presStyleCnt="0"/>
      <dgm:spPr/>
    </dgm:pt>
    <dgm:pt modelId="{A8D1AE53-CC79-44FE-A47F-BDDFD76AECCE}" type="pres">
      <dgm:prSet presAssocID="{6F0783CE-2659-4750-989C-998499CD5462}" presName="Name35" presStyleLbl="parChTrans1D2" presStyleIdx="3" presStyleCnt="4"/>
      <dgm:spPr/>
      <dgm:t>
        <a:bodyPr/>
        <a:lstStyle/>
        <a:p>
          <a:endParaRPr lang="tr-TR"/>
        </a:p>
      </dgm:t>
    </dgm:pt>
    <dgm:pt modelId="{2E92091C-F170-4504-81F5-1DD2DC8BB9E6}" type="pres">
      <dgm:prSet presAssocID="{454A166C-E845-486F-82ED-391A977215A9}" presName="hierRoot2" presStyleCnt="0">
        <dgm:presLayoutVars>
          <dgm:hierBranch/>
        </dgm:presLayoutVars>
      </dgm:prSet>
      <dgm:spPr/>
    </dgm:pt>
    <dgm:pt modelId="{51F5E847-5E3E-4E16-82ED-EDD46D7292B7}" type="pres">
      <dgm:prSet presAssocID="{454A166C-E845-486F-82ED-391A977215A9}" presName="rootComposite" presStyleCnt="0"/>
      <dgm:spPr/>
    </dgm:pt>
    <dgm:pt modelId="{1616D13F-345B-4C9A-A560-9C22D6955D99}" type="pres">
      <dgm:prSet presAssocID="{454A166C-E845-486F-82ED-391A977215A9}" presName="rootText" presStyleLbl="node2" presStyleIdx="3" presStyleCnt="4" custScaleX="121790" custScaleY="163802">
        <dgm:presLayoutVars>
          <dgm:chPref val="3"/>
        </dgm:presLayoutVars>
      </dgm:prSet>
      <dgm:spPr/>
      <dgm:t>
        <a:bodyPr/>
        <a:lstStyle/>
        <a:p>
          <a:endParaRPr lang="tr-TR"/>
        </a:p>
      </dgm:t>
    </dgm:pt>
    <dgm:pt modelId="{764B2130-7271-4E1E-B5D7-C584B76A60EC}" type="pres">
      <dgm:prSet presAssocID="{454A166C-E845-486F-82ED-391A977215A9}" presName="rootConnector" presStyleLbl="node2" presStyleIdx="3" presStyleCnt="4"/>
      <dgm:spPr/>
      <dgm:t>
        <a:bodyPr/>
        <a:lstStyle/>
        <a:p>
          <a:endParaRPr lang="tr-TR"/>
        </a:p>
      </dgm:t>
    </dgm:pt>
    <dgm:pt modelId="{7CA3C236-C5AC-4229-A70B-270B51134AD3}" type="pres">
      <dgm:prSet presAssocID="{454A166C-E845-486F-82ED-391A977215A9}" presName="hierChild4" presStyleCnt="0"/>
      <dgm:spPr/>
    </dgm:pt>
    <dgm:pt modelId="{8AFC10DD-119B-4967-AAF3-1B6C53B9721A}" type="pres">
      <dgm:prSet presAssocID="{454A166C-E845-486F-82ED-391A977215A9}" presName="hierChild5" presStyleCnt="0"/>
      <dgm:spPr/>
    </dgm:pt>
    <dgm:pt modelId="{22346CE2-1C3C-42AD-89CA-19A9155874C4}" type="pres">
      <dgm:prSet presAssocID="{E19E46F2-8829-45A6-82B4-06EEB5167E5D}" presName="hierChild3" presStyleCnt="0"/>
      <dgm:spPr/>
    </dgm:pt>
  </dgm:ptLst>
  <dgm:cxnLst>
    <dgm:cxn modelId="{89FD7CA5-1C11-4E25-8D61-0E03CC903C09}" type="presOf" srcId="{20C8B272-A7CB-444F-82DE-6B6791E28375}" destId="{C55C4AC2-1079-45AA-BC1F-A9858390699A}" srcOrd="0" destOrd="0" presId="urn:microsoft.com/office/officeart/2005/8/layout/orgChart1"/>
    <dgm:cxn modelId="{F11DF40E-39D3-4886-B7DC-793EF65D5707}" srcId="{E19E46F2-8829-45A6-82B4-06EEB5167E5D}" destId="{64EDEBEA-FD02-4120-B5B9-6E00C09DD040}" srcOrd="0" destOrd="0" parTransId="{D700416F-2EE7-4654-BDA8-FF4326A30944}" sibTransId="{A92B61D2-7E3F-464C-BBF5-D7AFCA4E8523}"/>
    <dgm:cxn modelId="{7A8AC3FB-B4B8-429A-B0F0-4EFCD5B67284}" srcId="{E19E46F2-8829-45A6-82B4-06EEB5167E5D}" destId="{20C8B272-A7CB-444F-82DE-6B6791E28375}" srcOrd="2" destOrd="0" parTransId="{90E4DE26-C014-47DF-A79D-9554094D954C}" sibTransId="{8DC5EA36-12E8-479F-B662-90E6F7FB953C}"/>
    <dgm:cxn modelId="{CFD34836-D77F-48DA-8A65-7E393601C338}" type="presOf" srcId="{6F0783CE-2659-4750-989C-998499CD5462}" destId="{A8D1AE53-CC79-44FE-A47F-BDDFD76AECCE}" srcOrd="0" destOrd="0" presId="urn:microsoft.com/office/officeart/2005/8/layout/orgChart1"/>
    <dgm:cxn modelId="{679912CC-0926-4B9C-A63B-303121AA4D80}" type="presOf" srcId="{90E4DE26-C014-47DF-A79D-9554094D954C}" destId="{E0FE775E-C8A2-4DB5-A06E-8681336D3CE8}" srcOrd="0" destOrd="0" presId="urn:microsoft.com/office/officeart/2005/8/layout/orgChart1"/>
    <dgm:cxn modelId="{66B6BDD0-D6D4-45DE-82C5-6A0F7C8648EE}" type="presOf" srcId="{242F2CD8-BA2D-4ED4-AF33-A122B59F3495}" destId="{450A8B2C-5029-494D-A408-A6664396F73A}" srcOrd="1" destOrd="0" presId="urn:microsoft.com/office/officeart/2005/8/layout/orgChart1"/>
    <dgm:cxn modelId="{F0EAF73F-FB27-4271-BDE6-94ADBEE89D63}" type="presOf" srcId="{454A166C-E845-486F-82ED-391A977215A9}" destId="{764B2130-7271-4E1E-B5D7-C584B76A60EC}" srcOrd="1" destOrd="0" presId="urn:microsoft.com/office/officeart/2005/8/layout/orgChart1"/>
    <dgm:cxn modelId="{693F4DF1-B307-4661-95F3-FFACE14BE82F}" type="presOf" srcId="{64EDEBEA-FD02-4120-B5B9-6E00C09DD040}" destId="{043C39B1-612C-42F1-94F7-D29612205379}" srcOrd="1" destOrd="0" presId="urn:microsoft.com/office/officeart/2005/8/layout/orgChart1"/>
    <dgm:cxn modelId="{A8A30F5B-61A6-4E8E-9F0B-36684442AD68}" type="presOf" srcId="{242F2CD8-BA2D-4ED4-AF33-A122B59F3495}" destId="{6CFFE25E-2FA6-40A0-B178-005D21B03F27}" srcOrd="0" destOrd="0" presId="urn:microsoft.com/office/officeart/2005/8/layout/orgChart1"/>
    <dgm:cxn modelId="{C526C2FA-8D7B-423E-95F1-BA64D4A55189}" type="presOf" srcId="{20C8B272-A7CB-444F-82DE-6B6791E28375}" destId="{94CC16E0-5E5A-44D8-A764-7405F45371C6}" srcOrd="1" destOrd="0" presId="urn:microsoft.com/office/officeart/2005/8/layout/orgChart1"/>
    <dgm:cxn modelId="{ED7CF254-5A6E-4247-BFD3-3908553E9298}" srcId="{7D189235-D24E-44A3-8CE6-87EB02092F5C}" destId="{E19E46F2-8829-45A6-82B4-06EEB5167E5D}" srcOrd="0" destOrd="0" parTransId="{E906E13B-3E48-4E19-96A9-64898BDEFD2A}" sibTransId="{D9A3FBF9-4E7C-4D8D-A114-D8A20482D940}"/>
    <dgm:cxn modelId="{5E20191C-9FE8-41C3-92DE-450A5B9C21ED}" type="presOf" srcId="{E19E46F2-8829-45A6-82B4-06EEB5167E5D}" destId="{E980B283-5AD0-4C42-8945-17A2089DD8AB}" srcOrd="1" destOrd="0" presId="urn:microsoft.com/office/officeart/2005/8/layout/orgChart1"/>
    <dgm:cxn modelId="{2B46488E-9D77-47BC-973F-5BDE9AE4DEBA}" srcId="{E19E46F2-8829-45A6-82B4-06EEB5167E5D}" destId="{454A166C-E845-486F-82ED-391A977215A9}" srcOrd="3" destOrd="0" parTransId="{6F0783CE-2659-4750-989C-998499CD5462}" sibTransId="{F361A2E2-3D19-4B02-A896-EC4CD5FFD915}"/>
    <dgm:cxn modelId="{C2D0ED40-E7A9-46B5-A6AE-4D2C826D700F}" type="presOf" srcId="{7D189235-D24E-44A3-8CE6-87EB02092F5C}" destId="{F538C65D-08C2-42D3-932F-BA5427E14867}" srcOrd="0" destOrd="0" presId="urn:microsoft.com/office/officeart/2005/8/layout/orgChart1"/>
    <dgm:cxn modelId="{D4E0DB27-A19D-4799-9FBD-60778B7F02F9}" type="presOf" srcId="{941A8EAF-28D1-4539-A411-4A8527BBC81E}" destId="{1A6BB7EB-E910-470D-AB5D-4F86E5614071}" srcOrd="0" destOrd="0" presId="urn:microsoft.com/office/officeart/2005/8/layout/orgChart1"/>
    <dgm:cxn modelId="{38064857-721D-4634-927B-69D618C7A3DF}" type="presOf" srcId="{454A166C-E845-486F-82ED-391A977215A9}" destId="{1616D13F-345B-4C9A-A560-9C22D6955D99}" srcOrd="0" destOrd="0" presId="urn:microsoft.com/office/officeart/2005/8/layout/orgChart1"/>
    <dgm:cxn modelId="{57B3E497-FD52-4FD0-BACC-40B02A9D8A38}" srcId="{E19E46F2-8829-45A6-82B4-06EEB5167E5D}" destId="{242F2CD8-BA2D-4ED4-AF33-A122B59F3495}" srcOrd="1" destOrd="0" parTransId="{941A8EAF-28D1-4539-A411-4A8527BBC81E}" sibTransId="{99E7A5CD-5E72-4F39-8950-28C8E506CAA5}"/>
    <dgm:cxn modelId="{7FC905BC-2F08-4867-A37C-6C1170B8EACD}" type="presOf" srcId="{64EDEBEA-FD02-4120-B5B9-6E00C09DD040}" destId="{018021C6-DB19-491B-A02A-14BB44B426CF}" srcOrd="0" destOrd="0" presId="urn:microsoft.com/office/officeart/2005/8/layout/orgChart1"/>
    <dgm:cxn modelId="{408C1858-7859-4238-80E7-CDCB6053BDC0}" type="presOf" srcId="{E19E46F2-8829-45A6-82B4-06EEB5167E5D}" destId="{FF3BD87A-C1FE-42C1-9224-9E8DB9A18DFE}" srcOrd="0" destOrd="0" presId="urn:microsoft.com/office/officeart/2005/8/layout/orgChart1"/>
    <dgm:cxn modelId="{8890614A-EB72-43FE-BB42-A7EC6FE23937}" type="presOf" srcId="{D700416F-2EE7-4654-BDA8-FF4326A30944}" destId="{BFDD4F7E-52AC-4701-BA94-96EBE0695DF9}" srcOrd="0" destOrd="0" presId="urn:microsoft.com/office/officeart/2005/8/layout/orgChart1"/>
    <dgm:cxn modelId="{45AF3DBD-724A-4086-8D70-CF1D4958B317}" type="presParOf" srcId="{F538C65D-08C2-42D3-932F-BA5427E14867}" destId="{DE1923F9-7AE7-4020-8AEB-5A236B175D75}" srcOrd="0" destOrd="0" presId="urn:microsoft.com/office/officeart/2005/8/layout/orgChart1"/>
    <dgm:cxn modelId="{A9C3695F-BCBC-4868-8E84-FC88BEEBDBAD}" type="presParOf" srcId="{DE1923F9-7AE7-4020-8AEB-5A236B175D75}" destId="{04F3D955-C19D-45DC-B1EE-7FF020EDFC79}" srcOrd="0" destOrd="0" presId="urn:microsoft.com/office/officeart/2005/8/layout/orgChart1"/>
    <dgm:cxn modelId="{8C136802-86F7-460D-90CA-91262DF49D6F}" type="presParOf" srcId="{04F3D955-C19D-45DC-B1EE-7FF020EDFC79}" destId="{FF3BD87A-C1FE-42C1-9224-9E8DB9A18DFE}" srcOrd="0" destOrd="0" presId="urn:microsoft.com/office/officeart/2005/8/layout/orgChart1"/>
    <dgm:cxn modelId="{024BDB66-0F98-41A6-A8E8-BC73DBC60D41}" type="presParOf" srcId="{04F3D955-C19D-45DC-B1EE-7FF020EDFC79}" destId="{E980B283-5AD0-4C42-8945-17A2089DD8AB}" srcOrd="1" destOrd="0" presId="urn:microsoft.com/office/officeart/2005/8/layout/orgChart1"/>
    <dgm:cxn modelId="{260153C2-D81B-4752-903D-F4D6ADA45B98}" type="presParOf" srcId="{DE1923F9-7AE7-4020-8AEB-5A236B175D75}" destId="{C4256B3E-44D6-4923-8614-2E0D3D926EE0}" srcOrd="1" destOrd="0" presId="urn:microsoft.com/office/officeart/2005/8/layout/orgChart1"/>
    <dgm:cxn modelId="{BB76403D-A928-4407-B02B-536B9D4C88A3}" type="presParOf" srcId="{C4256B3E-44D6-4923-8614-2E0D3D926EE0}" destId="{BFDD4F7E-52AC-4701-BA94-96EBE0695DF9}" srcOrd="0" destOrd="0" presId="urn:microsoft.com/office/officeart/2005/8/layout/orgChart1"/>
    <dgm:cxn modelId="{89811C66-8846-402B-9A3A-2863E66B96DB}" type="presParOf" srcId="{C4256B3E-44D6-4923-8614-2E0D3D926EE0}" destId="{96D8132F-88B1-4F00-8D0E-1CEB562FD54B}" srcOrd="1" destOrd="0" presId="urn:microsoft.com/office/officeart/2005/8/layout/orgChart1"/>
    <dgm:cxn modelId="{ED085081-1300-4E8F-9E50-DCCD0C0CE8C8}" type="presParOf" srcId="{96D8132F-88B1-4F00-8D0E-1CEB562FD54B}" destId="{9B51CD23-2C43-4EB6-A0F9-9BAF57292FBE}" srcOrd="0" destOrd="0" presId="urn:microsoft.com/office/officeart/2005/8/layout/orgChart1"/>
    <dgm:cxn modelId="{1A0CF0C7-442F-412B-898D-0845F501F998}" type="presParOf" srcId="{9B51CD23-2C43-4EB6-A0F9-9BAF57292FBE}" destId="{018021C6-DB19-491B-A02A-14BB44B426CF}" srcOrd="0" destOrd="0" presId="urn:microsoft.com/office/officeart/2005/8/layout/orgChart1"/>
    <dgm:cxn modelId="{69F861B0-54A7-4E52-8E43-AEC5A07B12D4}" type="presParOf" srcId="{9B51CD23-2C43-4EB6-A0F9-9BAF57292FBE}" destId="{043C39B1-612C-42F1-94F7-D29612205379}" srcOrd="1" destOrd="0" presId="urn:microsoft.com/office/officeart/2005/8/layout/orgChart1"/>
    <dgm:cxn modelId="{424AF7EA-3EDD-4444-92F6-3C8DB2E05D8A}" type="presParOf" srcId="{96D8132F-88B1-4F00-8D0E-1CEB562FD54B}" destId="{BA374270-E779-48D1-A970-7698BF759117}" srcOrd="1" destOrd="0" presId="urn:microsoft.com/office/officeart/2005/8/layout/orgChart1"/>
    <dgm:cxn modelId="{86FE9795-7EF3-44C9-AD69-AFAD005DF5ED}" type="presParOf" srcId="{96D8132F-88B1-4F00-8D0E-1CEB562FD54B}" destId="{B2765C28-17D3-4153-B982-1EDD9AC13FD7}" srcOrd="2" destOrd="0" presId="urn:microsoft.com/office/officeart/2005/8/layout/orgChart1"/>
    <dgm:cxn modelId="{6382EF9F-3EF2-45B4-B2C0-2E75252EB22E}" type="presParOf" srcId="{C4256B3E-44D6-4923-8614-2E0D3D926EE0}" destId="{1A6BB7EB-E910-470D-AB5D-4F86E5614071}" srcOrd="2" destOrd="0" presId="urn:microsoft.com/office/officeart/2005/8/layout/orgChart1"/>
    <dgm:cxn modelId="{10EEFAC8-55B5-4A96-A939-60AE687248DF}" type="presParOf" srcId="{C4256B3E-44D6-4923-8614-2E0D3D926EE0}" destId="{24D43DAC-0B54-4FB2-8FDE-B473856B05C0}" srcOrd="3" destOrd="0" presId="urn:microsoft.com/office/officeart/2005/8/layout/orgChart1"/>
    <dgm:cxn modelId="{1A130C84-55CC-46B3-820F-866765DDA987}" type="presParOf" srcId="{24D43DAC-0B54-4FB2-8FDE-B473856B05C0}" destId="{D65EA910-0FDD-4670-A36A-7F529037B325}" srcOrd="0" destOrd="0" presId="urn:microsoft.com/office/officeart/2005/8/layout/orgChart1"/>
    <dgm:cxn modelId="{4AE00E25-03C7-40DF-91E8-99700D429AA8}" type="presParOf" srcId="{D65EA910-0FDD-4670-A36A-7F529037B325}" destId="{6CFFE25E-2FA6-40A0-B178-005D21B03F27}" srcOrd="0" destOrd="0" presId="urn:microsoft.com/office/officeart/2005/8/layout/orgChart1"/>
    <dgm:cxn modelId="{4419B8A8-1F9C-4FA7-B308-AACB2B96DD34}" type="presParOf" srcId="{D65EA910-0FDD-4670-A36A-7F529037B325}" destId="{450A8B2C-5029-494D-A408-A6664396F73A}" srcOrd="1" destOrd="0" presId="urn:microsoft.com/office/officeart/2005/8/layout/orgChart1"/>
    <dgm:cxn modelId="{29A8F1FA-6688-401A-946E-7972CD441386}" type="presParOf" srcId="{24D43DAC-0B54-4FB2-8FDE-B473856B05C0}" destId="{0802079A-95A4-4941-A343-32160290E24A}" srcOrd="1" destOrd="0" presId="urn:microsoft.com/office/officeart/2005/8/layout/orgChart1"/>
    <dgm:cxn modelId="{32906E75-E745-4F33-9042-2BFE5DE60E48}" type="presParOf" srcId="{24D43DAC-0B54-4FB2-8FDE-B473856B05C0}" destId="{F4C97E73-6CDA-4AB8-AE1D-C6A42B45D5C9}" srcOrd="2" destOrd="0" presId="urn:microsoft.com/office/officeart/2005/8/layout/orgChart1"/>
    <dgm:cxn modelId="{1C0D6AB4-6762-4658-88E4-A2E47852D412}" type="presParOf" srcId="{C4256B3E-44D6-4923-8614-2E0D3D926EE0}" destId="{E0FE775E-C8A2-4DB5-A06E-8681336D3CE8}" srcOrd="4" destOrd="0" presId="urn:microsoft.com/office/officeart/2005/8/layout/orgChart1"/>
    <dgm:cxn modelId="{BB107991-266F-4BBB-9A43-1703D720E317}" type="presParOf" srcId="{C4256B3E-44D6-4923-8614-2E0D3D926EE0}" destId="{DDAD0C32-95CD-4387-9360-3F88D38237AA}" srcOrd="5" destOrd="0" presId="urn:microsoft.com/office/officeart/2005/8/layout/orgChart1"/>
    <dgm:cxn modelId="{B5EC7AA5-9287-4DC2-AA65-F02033B996F0}" type="presParOf" srcId="{DDAD0C32-95CD-4387-9360-3F88D38237AA}" destId="{798825F3-0022-4F2C-9755-C8D01BF824E2}" srcOrd="0" destOrd="0" presId="urn:microsoft.com/office/officeart/2005/8/layout/orgChart1"/>
    <dgm:cxn modelId="{8CC15890-71FE-427E-85B7-058808A9FC74}" type="presParOf" srcId="{798825F3-0022-4F2C-9755-C8D01BF824E2}" destId="{C55C4AC2-1079-45AA-BC1F-A9858390699A}" srcOrd="0" destOrd="0" presId="urn:microsoft.com/office/officeart/2005/8/layout/orgChart1"/>
    <dgm:cxn modelId="{512B1582-B5D8-4AFC-A6F3-A4FE1F3FBD77}" type="presParOf" srcId="{798825F3-0022-4F2C-9755-C8D01BF824E2}" destId="{94CC16E0-5E5A-44D8-A764-7405F45371C6}" srcOrd="1" destOrd="0" presId="urn:microsoft.com/office/officeart/2005/8/layout/orgChart1"/>
    <dgm:cxn modelId="{8E3158F5-0FB7-4DD2-A5A5-3298321AAF5F}" type="presParOf" srcId="{DDAD0C32-95CD-4387-9360-3F88D38237AA}" destId="{78E82A7C-FCAA-44BA-8FF5-683A94CD80B1}" srcOrd="1" destOrd="0" presId="urn:microsoft.com/office/officeart/2005/8/layout/orgChart1"/>
    <dgm:cxn modelId="{E297CD59-221A-464D-B186-06BC4DB2AFD3}" type="presParOf" srcId="{DDAD0C32-95CD-4387-9360-3F88D38237AA}" destId="{F1D77A63-0A62-4B95-9AC9-1110913855A0}" srcOrd="2" destOrd="0" presId="urn:microsoft.com/office/officeart/2005/8/layout/orgChart1"/>
    <dgm:cxn modelId="{5C8BDC1C-8356-40C3-97D8-4306B099B256}" type="presParOf" srcId="{C4256B3E-44D6-4923-8614-2E0D3D926EE0}" destId="{A8D1AE53-CC79-44FE-A47F-BDDFD76AECCE}" srcOrd="6" destOrd="0" presId="urn:microsoft.com/office/officeart/2005/8/layout/orgChart1"/>
    <dgm:cxn modelId="{8E5B4AAA-29F6-471E-9B70-04DB9B5FEA73}" type="presParOf" srcId="{C4256B3E-44D6-4923-8614-2E0D3D926EE0}" destId="{2E92091C-F170-4504-81F5-1DD2DC8BB9E6}" srcOrd="7" destOrd="0" presId="urn:microsoft.com/office/officeart/2005/8/layout/orgChart1"/>
    <dgm:cxn modelId="{604E921A-CD56-4C58-A00E-644DC12BB1DF}" type="presParOf" srcId="{2E92091C-F170-4504-81F5-1DD2DC8BB9E6}" destId="{51F5E847-5E3E-4E16-82ED-EDD46D7292B7}" srcOrd="0" destOrd="0" presId="urn:microsoft.com/office/officeart/2005/8/layout/orgChart1"/>
    <dgm:cxn modelId="{37A3C463-A7B7-4824-9BB4-39BAE5B0D6CC}" type="presParOf" srcId="{51F5E847-5E3E-4E16-82ED-EDD46D7292B7}" destId="{1616D13F-345B-4C9A-A560-9C22D6955D99}" srcOrd="0" destOrd="0" presId="urn:microsoft.com/office/officeart/2005/8/layout/orgChart1"/>
    <dgm:cxn modelId="{31879DA6-8886-4C30-A85B-BF23773D5B49}" type="presParOf" srcId="{51F5E847-5E3E-4E16-82ED-EDD46D7292B7}" destId="{764B2130-7271-4E1E-B5D7-C584B76A60EC}" srcOrd="1" destOrd="0" presId="urn:microsoft.com/office/officeart/2005/8/layout/orgChart1"/>
    <dgm:cxn modelId="{728684E4-371D-4FCD-9BEC-713B5D2C952B}" type="presParOf" srcId="{2E92091C-F170-4504-81F5-1DD2DC8BB9E6}" destId="{7CA3C236-C5AC-4229-A70B-270B51134AD3}" srcOrd="1" destOrd="0" presId="urn:microsoft.com/office/officeart/2005/8/layout/orgChart1"/>
    <dgm:cxn modelId="{E944352C-31A7-41BE-B137-8115E9BDF516}" type="presParOf" srcId="{2E92091C-F170-4504-81F5-1DD2DC8BB9E6}" destId="{8AFC10DD-119B-4967-AAF3-1B6C53B9721A}" srcOrd="2" destOrd="0" presId="urn:microsoft.com/office/officeart/2005/8/layout/orgChart1"/>
    <dgm:cxn modelId="{E812581F-CC40-41C3-AAD6-C467B6D08B42}" type="presParOf" srcId="{DE1923F9-7AE7-4020-8AEB-5A236B175D75}" destId="{22346CE2-1C3C-42AD-89CA-19A9155874C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186661" cy="344091"/>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sz="quarter" idx="1"/>
          </p:nvPr>
        </p:nvSpPr>
        <p:spPr>
          <a:xfrm>
            <a:off x="5472628" y="0"/>
            <a:ext cx="4186661" cy="344091"/>
          </a:xfrm>
          <a:prstGeom prst="rect">
            <a:avLst/>
          </a:prstGeom>
        </p:spPr>
        <p:txBody>
          <a:bodyPr vert="horz" lIns="91440" tIns="45720" rIns="91440" bIns="45720" rtlCol="0"/>
          <a:lstStyle>
            <a:lvl1pPr algn="r">
              <a:defRPr sz="1200"/>
            </a:lvl1pPr>
          </a:lstStyle>
          <a:p>
            <a:fld id="{1F36F8CF-23E3-42BE-A02F-63FF2D97E115}" type="datetimeFigureOut">
              <a:rPr lang="tr-TR" smtClean="0"/>
              <a:pPr/>
              <a:t>30.3.2018</a:t>
            </a:fld>
            <a:endParaRPr lang="tr-TR" dirty="0"/>
          </a:p>
        </p:txBody>
      </p:sp>
      <p:sp>
        <p:nvSpPr>
          <p:cNvPr id="4" name="3 Altbilgi Yer Tutucusu"/>
          <p:cNvSpPr>
            <a:spLocks noGrp="1"/>
          </p:cNvSpPr>
          <p:nvPr>
            <p:ph type="ftr" sz="quarter" idx="2"/>
          </p:nvPr>
        </p:nvSpPr>
        <p:spPr>
          <a:xfrm>
            <a:off x="0" y="6536528"/>
            <a:ext cx="4186661" cy="344091"/>
          </a:xfrm>
          <a:prstGeom prst="rect">
            <a:avLst/>
          </a:prstGeom>
        </p:spPr>
        <p:txBody>
          <a:bodyPr vert="horz" lIns="91440" tIns="45720" rIns="91440" bIns="45720" rtlCol="0" anchor="b"/>
          <a:lstStyle>
            <a:lvl1pPr algn="l">
              <a:defRPr sz="1200"/>
            </a:lvl1pPr>
          </a:lstStyle>
          <a:p>
            <a:endParaRPr lang="tr-TR" dirty="0"/>
          </a:p>
        </p:txBody>
      </p:sp>
      <p:sp>
        <p:nvSpPr>
          <p:cNvPr id="5" name="4 Slayt Numarası Yer Tutucusu"/>
          <p:cNvSpPr>
            <a:spLocks noGrp="1"/>
          </p:cNvSpPr>
          <p:nvPr>
            <p:ph type="sldNum" sz="quarter" idx="3"/>
          </p:nvPr>
        </p:nvSpPr>
        <p:spPr>
          <a:xfrm>
            <a:off x="5472628" y="6536528"/>
            <a:ext cx="4186661" cy="344091"/>
          </a:xfrm>
          <a:prstGeom prst="rect">
            <a:avLst/>
          </a:prstGeom>
        </p:spPr>
        <p:txBody>
          <a:bodyPr vert="horz" lIns="91440" tIns="45720" rIns="91440" bIns="45720" rtlCol="0" anchor="b"/>
          <a:lstStyle>
            <a:lvl1pPr algn="r">
              <a:defRPr sz="1200"/>
            </a:lvl1pPr>
          </a:lstStyle>
          <a:p>
            <a:fld id="{7D84EB89-70EE-4DF2-9D08-C4D83E80BF81}" type="slidenum">
              <a:rPr lang="tr-TR" smtClean="0"/>
              <a:pPr/>
              <a:t>‹#›</a:t>
            </a:fld>
            <a:endParaRPr lang="tr-TR" dirty="0"/>
          </a:p>
        </p:txBody>
      </p:sp>
    </p:spTree>
    <p:extLst>
      <p:ext uri="{BB962C8B-B14F-4D97-AF65-F5344CB8AC3E}">
        <p14:creationId xmlns:p14="http://schemas.microsoft.com/office/powerpoint/2010/main" val="36893474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186661" cy="344091"/>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5472628" y="0"/>
            <a:ext cx="4186661" cy="344091"/>
          </a:xfrm>
          <a:prstGeom prst="rect">
            <a:avLst/>
          </a:prstGeom>
        </p:spPr>
        <p:txBody>
          <a:bodyPr vert="horz" lIns="91440" tIns="45720" rIns="91440" bIns="45720" rtlCol="0"/>
          <a:lstStyle>
            <a:lvl1pPr algn="r">
              <a:defRPr sz="1200"/>
            </a:lvl1pPr>
          </a:lstStyle>
          <a:p>
            <a:fld id="{BB5F5BF6-DCED-45C1-9245-4AFC5427D889}" type="datetimeFigureOut">
              <a:rPr lang="tr-TR" smtClean="0"/>
              <a:pPr/>
              <a:t>30.3.2018</a:t>
            </a:fld>
            <a:endParaRPr lang="tr-TR" dirty="0"/>
          </a:p>
        </p:txBody>
      </p:sp>
      <p:sp>
        <p:nvSpPr>
          <p:cNvPr id="4" name="3 Slayt Görüntüsü Yer Tutucusu"/>
          <p:cNvSpPr>
            <a:spLocks noGrp="1" noRot="1" noChangeAspect="1"/>
          </p:cNvSpPr>
          <p:nvPr>
            <p:ph type="sldImg" idx="2"/>
          </p:nvPr>
        </p:nvSpPr>
        <p:spPr>
          <a:xfrm>
            <a:off x="3109913" y="515938"/>
            <a:ext cx="3441700" cy="2581275"/>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966153" y="3268861"/>
            <a:ext cx="7729220" cy="309681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6536528"/>
            <a:ext cx="4186661" cy="344091"/>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5472628" y="6536528"/>
            <a:ext cx="4186661" cy="344091"/>
          </a:xfrm>
          <a:prstGeom prst="rect">
            <a:avLst/>
          </a:prstGeom>
        </p:spPr>
        <p:txBody>
          <a:bodyPr vert="horz" lIns="91440" tIns="45720" rIns="91440" bIns="45720" rtlCol="0" anchor="b"/>
          <a:lstStyle>
            <a:lvl1pPr algn="r">
              <a:defRPr sz="1200"/>
            </a:lvl1pPr>
          </a:lstStyle>
          <a:p>
            <a:fld id="{45DCD91D-93F8-4966-9CC5-412D2B902CA2}" type="slidenum">
              <a:rPr lang="tr-TR" smtClean="0"/>
              <a:pPr/>
              <a:t>‹#›</a:t>
            </a:fld>
            <a:endParaRPr lang="tr-TR" dirty="0"/>
          </a:p>
        </p:txBody>
      </p:sp>
    </p:spTree>
    <p:extLst>
      <p:ext uri="{BB962C8B-B14F-4D97-AF65-F5344CB8AC3E}">
        <p14:creationId xmlns:p14="http://schemas.microsoft.com/office/powerpoint/2010/main" val="9700241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Yine ve yeni bir beyan dönemindeyiz.</a:t>
            </a:r>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176374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5556547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100</a:t>
            </a:fld>
            <a:endParaRPr lang="tr-TR" dirty="0"/>
          </a:p>
        </p:txBody>
      </p:sp>
    </p:spTree>
    <p:extLst>
      <p:ext uri="{BB962C8B-B14F-4D97-AF65-F5344CB8AC3E}">
        <p14:creationId xmlns:p14="http://schemas.microsoft.com/office/powerpoint/2010/main" val="24230263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101</a:t>
            </a:fld>
            <a:endParaRPr lang="tr-TR" dirty="0"/>
          </a:p>
        </p:txBody>
      </p:sp>
    </p:spTree>
    <p:extLst>
      <p:ext uri="{BB962C8B-B14F-4D97-AF65-F5344CB8AC3E}">
        <p14:creationId xmlns:p14="http://schemas.microsoft.com/office/powerpoint/2010/main" val="1867503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102</a:t>
            </a:fld>
            <a:endParaRPr lang="tr-TR" dirty="0"/>
          </a:p>
        </p:txBody>
      </p:sp>
    </p:spTree>
    <p:extLst>
      <p:ext uri="{BB962C8B-B14F-4D97-AF65-F5344CB8AC3E}">
        <p14:creationId xmlns:p14="http://schemas.microsoft.com/office/powerpoint/2010/main" val="289411354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103</a:t>
            </a:fld>
            <a:endParaRPr lang="tr-TR" dirty="0"/>
          </a:p>
        </p:txBody>
      </p:sp>
    </p:spTree>
    <p:extLst>
      <p:ext uri="{BB962C8B-B14F-4D97-AF65-F5344CB8AC3E}">
        <p14:creationId xmlns:p14="http://schemas.microsoft.com/office/powerpoint/2010/main" val="195099927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104</a:t>
            </a:fld>
            <a:endParaRPr lang="tr-TR" dirty="0"/>
          </a:p>
        </p:txBody>
      </p:sp>
    </p:spTree>
    <p:extLst>
      <p:ext uri="{BB962C8B-B14F-4D97-AF65-F5344CB8AC3E}">
        <p14:creationId xmlns:p14="http://schemas.microsoft.com/office/powerpoint/2010/main" val="67713412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105</a:t>
            </a:fld>
            <a:endParaRPr lang="tr-TR" dirty="0"/>
          </a:p>
        </p:txBody>
      </p:sp>
    </p:spTree>
    <p:extLst>
      <p:ext uri="{BB962C8B-B14F-4D97-AF65-F5344CB8AC3E}">
        <p14:creationId xmlns:p14="http://schemas.microsoft.com/office/powerpoint/2010/main" val="154115713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dirty="0" smtClean="0"/>
              <a:t>. (</a:t>
            </a:r>
            <a:r>
              <a:rPr lang="tr-TR" altLang="tr-TR" dirty="0" err="1" smtClean="0"/>
              <a:t>Bkz</a:t>
            </a:r>
            <a:r>
              <a:rPr lang="tr-TR" altLang="tr-TR" dirty="0" smtClean="0"/>
              <a:t>: 1 Seri No.lu SBK Genel Tebliği) (Genel Tebliğin "İstisna Şartlarının Gerçekleşmemesi" başlıklı 5 inci bölümünde yer alan ‘</a:t>
            </a:r>
            <a:r>
              <a:rPr lang="tr-TR" altLang="tr-TR" dirty="0" smtClean="0">
                <a:solidFill>
                  <a:srgbClr val="FF0000"/>
                </a:solidFill>
              </a:rPr>
              <a:t>213 sayılı Kanun hükümlerine göre düzeltme işlemi yapılarak mükellefe gelir vergisi kesintisinin </a:t>
            </a:r>
            <a:r>
              <a:rPr lang="tr-TR" altLang="tr-TR" dirty="0" err="1" smtClean="0">
                <a:solidFill>
                  <a:srgbClr val="FF0000"/>
                </a:solidFill>
              </a:rPr>
              <a:t>red</a:t>
            </a:r>
            <a:r>
              <a:rPr lang="tr-TR" altLang="tr-TR" dirty="0" smtClean="0">
                <a:solidFill>
                  <a:srgbClr val="FF0000"/>
                </a:solidFill>
              </a:rPr>
              <a:t> ve iade edilmesi durumunda, tahsil edilen gecikme zammı iade konusu olmayacaktır</a:t>
            </a:r>
            <a:r>
              <a:rPr lang="tr-TR" altLang="tr-TR" dirty="0" smtClean="0"/>
              <a:t>.' şeklindeki açıklaması için Danıştay Dördüncü Dairesi tarafından 08.10.2009 tarihinde yürütmenin durdurulmasına karar vermiş. Bkz. 1 Seri No.lu SBK Sirküleri)</a:t>
            </a: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106</a:t>
            </a:fld>
            <a:endParaRPr lang="tr-TR" dirty="0"/>
          </a:p>
        </p:txBody>
      </p:sp>
    </p:spTree>
    <p:extLst>
      <p:ext uri="{BB962C8B-B14F-4D97-AF65-F5344CB8AC3E}">
        <p14:creationId xmlns:p14="http://schemas.microsoft.com/office/powerpoint/2010/main" val="30109835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107</a:t>
            </a:fld>
            <a:endParaRPr lang="tr-TR" dirty="0"/>
          </a:p>
        </p:txBody>
      </p:sp>
    </p:spTree>
    <p:extLst>
      <p:ext uri="{BB962C8B-B14F-4D97-AF65-F5344CB8AC3E}">
        <p14:creationId xmlns:p14="http://schemas.microsoft.com/office/powerpoint/2010/main" val="24274936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108</a:t>
            </a:fld>
            <a:endParaRPr lang="tr-TR" dirty="0"/>
          </a:p>
        </p:txBody>
      </p:sp>
    </p:spTree>
    <p:extLst>
      <p:ext uri="{BB962C8B-B14F-4D97-AF65-F5344CB8AC3E}">
        <p14:creationId xmlns:p14="http://schemas.microsoft.com/office/powerpoint/2010/main" val="313731032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109</a:t>
            </a:fld>
            <a:endParaRPr lang="tr-TR" dirty="0"/>
          </a:p>
        </p:txBody>
      </p:sp>
    </p:spTree>
    <p:extLst>
      <p:ext uri="{BB962C8B-B14F-4D97-AF65-F5344CB8AC3E}">
        <p14:creationId xmlns:p14="http://schemas.microsoft.com/office/powerpoint/2010/main" val="3693418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35916168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110</a:t>
            </a:fld>
            <a:endParaRPr lang="tr-TR" dirty="0"/>
          </a:p>
        </p:txBody>
      </p:sp>
    </p:spTree>
    <p:extLst>
      <p:ext uri="{BB962C8B-B14F-4D97-AF65-F5344CB8AC3E}">
        <p14:creationId xmlns:p14="http://schemas.microsoft.com/office/powerpoint/2010/main" val="11075358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111</a:t>
            </a:fld>
            <a:endParaRPr lang="tr-TR" dirty="0"/>
          </a:p>
        </p:txBody>
      </p:sp>
    </p:spTree>
    <p:extLst>
      <p:ext uri="{BB962C8B-B14F-4D97-AF65-F5344CB8AC3E}">
        <p14:creationId xmlns:p14="http://schemas.microsoft.com/office/powerpoint/2010/main" val="17829813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112</a:t>
            </a:fld>
            <a:endParaRPr lang="tr-TR" dirty="0"/>
          </a:p>
        </p:txBody>
      </p:sp>
    </p:spTree>
    <p:extLst>
      <p:ext uri="{BB962C8B-B14F-4D97-AF65-F5344CB8AC3E}">
        <p14:creationId xmlns:p14="http://schemas.microsoft.com/office/powerpoint/2010/main" val="252669084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113</a:t>
            </a:fld>
            <a:endParaRPr lang="tr-TR" dirty="0"/>
          </a:p>
        </p:txBody>
      </p:sp>
    </p:spTree>
    <p:extLst>
      <p:ext uri="{BB962C8B-B14F-4D97-AF65-F5344CB8AC3E}">
        <p14:creationId xmlns:p14="http://schemas.microsoft.com/office/powerpoint/2010/main" val="19372452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114</a:t>
            </a:fld>
            <a:endParaRPr lang="tr-TR" dirty="0"/>
          </a:p>
        </p:txBody>
      </p:sp>
    </p:spTree>
    <p:extLst>
      <p:ext uri="{BB962C8B-B14F-4D97-AF65-F5344CB8AC3E}">
        <p14:creationId xmlns:p14="http://schemas.microsoft.com/office/powerpoint/2010/main" val="13748117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115</a:t>
            </a:fld>
            <a:endParaRPr lang="tr-TR" dirty="0"/>
          </a:p>
        </p:txBody>
      </p:sp>
    </p:spTree>
    <p:extLst>
      <p:ext uri="{BB962C8B-B14F-4D97-AF65-F5344CB8AC3E}">
        <p14:creationId xmlns:p14="http://schemas.microsoft.com/office/powerpoint/2010/main" val="7775473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116</a:t>
            </a:fld>
            <a:endParaRPr lang="tr-TR" dirty="0"/>
          </a:p>
        </p:txBody>
      </p:sp>
    </p:spTree>
    <p:extLst>
      <p:ext uri="{BB962C8B-B14F-4D97-AF65-F5344CB8AC3E}">
        <p14:creationId xmlns:p14="http://schemas.microsoft.com/office/powerpoint/2010/main" val="398227366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dirty="0" smtClean="0">
                <a:solidFill>
                  <a:srgbClr val="000000"/>
                </a:solidFill>
                <a:ea typeface="Arial Unicode MS" panose="020B0604020202020204" pitchFamily="34" charset="-128"/>
                <a:cs typeface="Arial TUR" panose="020B0604020202020204" pitchFamily="34" charset="0"/>
              </a:rPr>
              <a:t>Vergi Usul Kanununa eklenen 325/A maddesiyle girişim sermayesi yatırım ortaklıklarına sermaye olarak konulması veya girişim sermayesi yatırım fonu paylarının satın alınması amacıyla kurumlar vergisi mükelleflerine, ilgili dönem kazancından girişim sermayesi fonu ayırabilme imkanı getirilmiştir. </a:t>
            </a:r>
            <a:endParaRPr lang="tr-TR" altLang="tr-TR" dirty="0" smtClean="0">
              <a:ea typeface="Arial TUR" panose="020B0604020202020204" pitchFamily="34" charset="0"/>
              <a:cs typeface="Arial TUR" panose="020B0604020202020204" pitchFamily="34" charset="0"/>
            </a:endParaRP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117</a:t>
            </a:fld>
            <a:endParaRPr lang="tr-TR" dirty="0"/>
          </a:p>
        </p:txBody>
      </p:sp>
    </p:spTree>
    <p:extLst>
      <p:ext uri="{BB962C8B-B14F-4D97-AF65-F5344CB8AC3E}">
        <p14:creationId xmlns:p14="http://schemas.microsoft.com/office/powerpoint/2010/main" val="269500099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118</a:t>
            </a:fld>
            <a:endParaRPr lang="tr-TR" dirty="0"/>
          </a:p>
        </p:txBody>
      </p:sp>
    </p:spTree>
    <p:extLst>
      <p:ext uri="{BB962C8B-B14F-4D97-AF65-F5344CB8AC3E}">
        <p14:creationId xmlns:p14="http://schemas.microsoft.com/office/powerpoint/2010/main" val="358960339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200" dirty="0" smtClean="0">
                <a:solidFill>
                  <a:srgbClr val="000000"/>
                </a:solidFill>
                <a:ea typeface="Arial Unicode MS" panose="020B0604020202020204" pitchFamily="34" charset="-128"/>
                <a:cs typeface="Arial Unicode MS" panose="020B0604020202020204" pitchFamily="34" charset="-128"/>
              </a:rPr>
              <a:t>Yukarıda sayılan hallerde sadece girişim sermayesi fonu hesabında tutulan ve önceki yıllarda indirim konusu yapılan tutarlar vergiye tabi tutulacak olup daha önce beyannamede indirim konusu yapılan tutarlar bakımından ise herhangi bir işlem yapılmayacaktır.</a:t>
            </a:r>
            <a:endParaRPr lang="tr-TR" altLang="tr-TR" sz="1200" dirty="0" smtClean="0"/>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119</a:t>
            </a:fld>
            <a:endParaRPr lang="tr-TR" dirty="0"/>
          </a:p>
        </p:txBody>
      </p:sp>
    </p:spTree>
    <p:extLst>
      <p:ext uri="{BB962C8B-B14F-4D97-AF65-F5344CB8AC3E}">
        <p14:creationId xmlns:p14="http://schemas.microsoft.com/office/powerpoint/2010/main" val="88079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Türmob</a:t>
            </a:r>
            <a:r>
              <a:rPr lang="tr-TR" dirty="0" smtClean="0"/>
              <a:t> her yıl Gelir</a:t>
            </a:r>
            <a:r>
              <a:rPr lang="tr-TR" baseline="0" dirty="0" smtClean="0"/>
              <a:t> Vergisi Beyannamesi  Ve Kurumlar Vergisi Beyannamesi düzenleme Rehberi yayınlamaktadır. </a:t>
            </a:r>
          </a:p>
          <a:p>
            <a:endParaRPr lang="tr-TR" baseline="0" dirty="0" smtClean="0"/>
          </a:p>
          <a:p>
            <a:r>
              <a:rPr lang="tr-TR" baseline="0" dirty="0" smtClean="0"/>
              <a:t>Bu konuya vurgu yapılmalıdır. </a:t>
            </a: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378140330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120</a:t>
            </a:fld>
            <a:endParaRPr lang="tr-TR" dirty="0"/>
          </a:p>
        </p:txBody>
      </p:sp>
    </p:spTree>
    <p:extLst>
      <p:ext uri="{BB962C8B-B14F-4D97-AF65-F5344CB8AC3E}">
        <p14:creationId xmlns:p14="http://schemas.microsoft.com/office/powerpoint/2010/main" val="1176347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121</a:t>
            </a:fld>
            <a:endParaRPr lang="tr-TR" dirty="0"/>
          </a:p>
        </p:txBody>
      </p:sp>
    </p:spTree>
    <p:extLst>
      <p:ext uri="{BB962C8B-B14F-4D97-AF65-F5344CB8AC3E}">
        <p14:creationId xmlns:p14="http://schemas.microsoft.com/office/powerpoint/2010/main" val="405336325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122</a:t>
            </a:fld>
            <a:endParaRPr lang="tr-TR" dirty="0"/>
          </a:p>
        </p:txBody>
      </p:sp>
    </p:spTree>
    <p:extLst>
      <p:ext uri="{BB962C8B-B14F-4D97-AF65-F5344CB8AC3E}">
        <p14:creationId xmlns:p14="http://schemas.microsoft.com/office/powerpoint/2010/main" val="6844662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123</a:t>
            </a:fld>
            <a:endParaRPr lang="tr-TR" dirty="0"/>
          </a:p>
        </p:txBody>
      </p:sp>
    </p:spTree>
    <p:extLst>
      <p:ext uri="{BB962C8B-B14F-4D97-AF65-F5344CB8AC3E}">
        <p14:creationId xmlns:p14="http://schemas.microsoft.com/office/powerpoint/2010/main" val="360553678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124</a:t>
            </a:fld>
            <a:endParaRPr lang="tr-TR" dirty="0"/>
          </a:p>
        </p:txBody>
      </p:sp>
    </p:spTree>
    <p:extLst>
      <p:ext uri="{BB962C8B-B14F-4D97-AF65-F5344CB8AC3E}">
        <p14:creationId xmlns:p14="http://schemas.microsoft.com/office/powerpoint/2010/main" val="33591912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125</a:t>
            </a:fld>
            <a:endParaRPr lang="tr-TR" dirty="0"/>
          </a:p>
        </p:txBody>
      </p:sp>
    </p:spTree>
    <p:extLst>
      <p:ext uri="{BB962C8B-B14F-4D97-AF65-F5344CB8AC3E}">
        <p14:creationId xmlns:p14="http://schemas.microsoft.com/office/powerpoint/2010/main" val="170884617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126</a:t>
            </a:fld>
            <a:endParaRPr lang="tr-TR" dirty="0"/>
          </a:p>
        </p:txBody>
      </p:sp>
    </p:spTree>
    <p:extLst>
      <p:ext uri="{BB962C8B-B14F-4D97-AF65-F5344CB8AC3E}">
        <p14:creationId xmlns:p14="http://schemas.microsoft.com/office/powerpoint/2010/main" val="76254826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127</a:t>
            </a:fld>
            <a:endParaRPr lang="tr-TR" dirty="0"/>
          </a:p>
        </p:txBody>
      </p:sp>
    </p:spTree>
    <p:extLst>
      <p:ext uri="{BB962C8B-B14F-4D97-AF65-F5344CB8AC3E}">
        <p14:creationId xmlns:p14="http://schemas.microsoft.com/office/powerpoint/2010/main" val="53460573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128</a:t>
            </a:fld>
            <a:endParaRPr lang="tr-TR" dirty="0"/>
          </a:p>
        </p:txBody>
      </p:sp>
    </p:spTree>
    <p:extLst>
      <p:ext uri="{BB962C8B-B14F-4D97-AF65-F5344CB8AC3E}">
        <p14:creationId xmlns:p14="http://schemas.microsoft.com/office/powerpoint/2010/main" val="168994987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129</a:t>
            </a:fld>
            <a:endParaRPr lang="tr-TR" dirty="0"/>
          </a:p>
        </p:txBody>
      </p:sp>
    </p:spTree>
    <p:extLst>
      <p:ext uri="{BB962C8B-B14F-4D97-AF65-F5344CB8AC3E}">
        <p14:creationId xmlns:p14="http://schemas.microsoft.com/office/powerpoint/2010/main" val="212111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13</a:t>
            </a:fld>
            <a:endParaRPr lang="tr-TR" dirty="0"/>
          </a:p>
        </p:txBody>
      </p:sp>
    </p:spTree>
    <p:extLst>
      <p:ext uri="{BB962C8B-B14F-4D97-AF65-F5344CB8AC3E}">
        <p14:creationId xmlns:p14="http://schemas.microsoft.com/office/powerpoint/2010/main" val="15944874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130</a:t>
            </a:fld>
            <a:endParaRPr lang="tr-TR" dirty="0"/>
          </a:p>
        </p:txBody>
      </p:sp>
    </p:spTree>
    <p:extLst>
      <p:ext uri="{BB962C8B-B14F-4D97-AF65-F5344CB8AC3E}">
        <p14:creationId xmlns:p14="http://schemas.microsoft.com/office/powerpoint/2010/main" val="342023704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131</a:t>
            </a:fld>
            <a:endParaRPr lang="tr-TR" dirty="0"/>
          </a:p>
        </p:txBody>
      </p:sp>
    </p:spTree>
    <p:extLst>
      <p:ext uri="{BB962C8B-B14F-4D97-AF65-F5344CB8AC3E}">
        <p14:creationId xmlns:p14="http://schemas.microsoft.com/office/powerpoint/2010/main" val="24573715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132</a:t>
            </a:fld>
            <a:endParaRPr lang="tr-TR" dirty="0"/>
          </a:p>
        </p:txBody>
      </p:sp>
    </p:spTree>
    <p:extLst>
      <p:ext uri="{BB962C8B-B14F-4D97-AF65-F5344CB8AC3E}">
        <p14:creationId xmlns:p14="http://schemas.microsoft.com/office/powerpoint/2010/main" val="237993014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133</a:t>
            </a:fld>
            <a:endParaRPr lang="tr-TR" dirty="0"/>
          </a:p>
        </p:txBody>
      </p:sp>
    </p:spTree>
    <p:extLst>
      <p:ext uri="{BB962C8B-B14F-4D97-AF65-F5344CB8AC3E}">
        <p14:creationId xmlns:p14="http://schemas.microsoft.com/office/powerpoint/2010/main" val="317497548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134</a:t>
            </a:fld>
            <a:endParaRPr lang="tr-TR" dirty="0"/>
          </a:p>
        </p:txBody>
      </p:sp>
    </p:spTree>
    <p:extLst>
      <p:ext uri="{BB962C8B-B14F-4D97-AF65-F5344CB8AC3E}">
        <p14:creationId xmlns:p14="http://schemas.microsoft.com/office/powerpoint/2010/main" val="173819889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135</a:t>
            </a:fld>
            <a:endParaRPr lang="tr-TR" dirty="0"/>
          </a:p>
        </p:txBody>
      </p:sp>
    </p:spTree>
    <p:extLst>
      <p:ext uri="{BB962C8B-B14F-4D97-AF65-F5344CB8AC3E}">
        <p14:creationId xmlns:p14="http://schemas.microsoft.com/office/powerpoint/2010/main" val="200169715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136</a:t>
            </a:fld>
            <a:endParaRPr lang="tr-TR" dirty="0"/>
          </a:p>
        </p:txBody>
      </p:sp>
    </p:spTree>
    <p:extLst>
      <p:ext uri="{BB962C8B-B14F-4D97-AF65-F5344CB8AC3E}">
        <p14:creationId xmlns:p14="http://schemas.microsoft.com/office/powerpoint/2010/main" val="57703774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137</a:t>
            </a:fld>
            <a:endParaRPr lang="tr-TR" dirty="0"/>
          </a:p>
        </p:txBody>
      </p:sp>
    </p:spTree>
    <p:extLst>
      <p:ext uri="{BB962C8B-B14F-4D97-AF65-F5344CB8AC3E}">
        <p14:creationId xmlns:p14="http://schemas.microsoft.com/office/powerpoint/2010/main" val="266353318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138</a:t>
            </a:fld>
            <a:endParaRPr lang="tr-TR" dirty="0"/>
          </a:p>
        </p:txBody>
      </p:sp>
    </p:spTree>
    <p:extLst>
      <p:ext uri="{BB962C8B-B14F-4D97-AF65-F5344CB8AC3E}">
        <p14:creationId xmlns:p14="http://schemas.microsoft.com/office/powerpoint/2010/main" val="53523521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139</a:t>
            </a:fld>
            <a:endParaRPr lang="tr-TR" dirty="0"/>
          </a:p>
        </p:txBody>
      </p:sp>
    </p:spTree>
    <p:extLst>
      <p:ext uri="{BB962C8B-B14F-4D97-AF65-F5344CB8AC3E}">
        <p14:creationId xmlns:p14="http://schemas.microsoft.com/office/powerpoint/2010/main" val="893815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14</a:t>
            </a:fld>
            <a:endParaRPr lang="tr-TR" dirty="0"/>
          </a:p>
        </p:txBody>
      </p:sp>
    </p:spTree>
    <p:extLst>
      <p:ext uri="{BB962C8B-B14F-4D97-AF65-F5344CB8AC3E}">
        <p14:creationId xmlns:p14="http://schemas.microsoft.com/office/powerpoint/2010/main" val="80273090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140</a:t>
            </a:fld>
            <a:endParaRPr lang="tr-TR" dirty="0"/>
          </a:p>
        </p:txBody>
      </p:sp>
    </p:spTree>
    <p:extLst>
      <p:ext uri="{BB962C8B-B14F-4D97-AF65-F5344CB8AC3E}">
        <p14:creationId xmlns:p14="http://schemas.microsoft.com/office/powerpoint/2010/main" val="20237147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141</a:t>
            </a:fld>
            <a:endParaRPr lang="tr-TR" dirty="0"/>
          </a:p>
        </p:txBody>
      </p:sp>
    </p:spTree>
    <p:extLst>
      <p:ext uri="{BB962C8B-B14F-4D97-AF65-F5344CB8AC3E}">
        <p14:creationId xmlns:p14="http://schemas.microsoft.com/office/powerpoint/2010/main" val="381856093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142</a:t>
            </a:fld>
            <a:endParaRPr lang="tr-TR" dirty="0"/>
          </a:p>
        </p:txBody>
      </p:sp>
    </p:spTree>
    <p:extLst>
      <p:ext uri="{BB962C8B-B14F-4D97-AF65-F5344CB8AC3E}">
        <p14:creationId xmlns:p14="http://schemas.microsoft.com/office/powerpoint/2010/main" val="102126727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143</a:t>
            </a:fld>
            <a:endParaRPr lang="tr-TR" dirty="0"/>
          </a:p>
        </p:txBody>
      </p:sp>
    </p:spTree>
    <p:extLst>
      <p:ext uri="{BB962C8B-B14F-4D97-AF65-F5344CB8AC3E}">
        <p14:creationId xmlns:p14="http://schemas.microsoft.com/office/powerpoint/2010/main" val="247982682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144</a:t>
            </a:fld>
            <a:endParaRPr lang="tr-TR" dirty="0"/>
          </a:p>
        </p:txBody>
      </p:sp>
    </p:spTree>
    <p:extLst>
      <p:ext uri="{BB962C8B-B14F-4D97-AF65-F5344CB8AC3E}">
        <p14:creationId xmlns:p14="http://schemas.microsoft.com/office/powerpoint/2010/main" val="391775286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145</a:t>
            </a:fld>
            <a:endParaRPr lang="tr-TR" dirty="0"/>
          </a:p>
        </p:txBody>
      </p:sp>
    </p:spTree>
    <p:extLst>
      <p:ext uri="{BB962C8B-B14F-4D97-AF65-F5344CB8AC3E}">
        <p14:creationId xmlns:p14="http://schemas.microsoft.com/office/powerpoint/2010/main" val="424122308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146</a:t>
            </a:fld>
            <a:endParaRPr lang="tr-TR" dirty="0"/>
          </a:p>
        </p:txBody>
      </p:sp>
    </p:spTree>
    <p:extLst>
      <p:ext uri="{BB962C8B-B14F-4D97-AF65-F5344CB8AC3E}">
        <p14:creationId xmlns:p14="http://schemas.microsoft.com/office/powerpoint/2010/main" val="271521785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147</a:t>
            </a:fld>
            <a:endParaRPr lang="tr-TR" dirty="0"/>
          </a:p>
        </p:txBody>
      </p:sp>
    </p:spTree>
    <p:extLst>
      <p:ext uri="{BB962C8B-B14F-4D97-AF65-F5344CB8AC3E}">
        <p14:creationId xmlns:p14="http://schemas.microsoft.com/office/powerpoint/2010/main" val="124992947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148</a:t>
            </a:fld>
            <a:endParaRPr lang="tr-TR" dirty="0"/>
          </a:p>
        </p:txBody>
      </p:sp>
    </p:spTree>
    <p:extLst>
      <p:ext uri="{BB962C8B-B14F-4D97-AF65-F5344CB8AC3E}">
        <p14:creationId xmlns:p14="http://schemas.microsoft.com/office/powerpoint/2010/main" val="278090860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149</a:t>
            </a:fld>
            <a:endParaRPr lang="tr-TR" dirty="0"/>
          </a:p>
        </p:txBody>
      </p:sp>
    </p:spTree>
    <p:extLst>
      <p:ext uri="{BB962C8B-B14F-4D97-AF65-F5344CB8AC3E}">
        <p14:creationId xmlns:p14="http://schemas.microsoft.com/office/powerpoint/2010/main" val="4149371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15</a:t>
            </a:fld>
            <a:endParaRPr lang="tr-TR" dirty="0"/>
          </a:p>
        </p:txBody>
      </p:sp>
    </p:spTree>
    <p:extLst>
      <p:ext uri="{BB962C8B-B14F-4D97-AF65-F5344CB8AC3E}">
        <p14:creationId xmlns:p14="http://schemas.microsoft.com/office/powerpoint/2010/main" val="377206428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150</a:t>
            </a:fld>
            <a:endParaRPr lang="tr-TR" dirty="0"/>
          </a:p>
        </p:txBody>
      </p:sp>
    </p:spTree>
    <p:extLst>
      <p:ext uri="{BB962C8B-B14F-4D97-AF65-F5344CB8AC3E}">
        <p14:creationId xmlns:p14="http://schemas.microsoft.com/office/powerpoint/2010/main" val="321716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151</a:t>
            </a:fld>
            <a:endParaRPr lang="tr-TR" dirty="0"/>
          </a:p>
        </p:txBody>
      </p:sp>
    </p:spTree>
    <p:extLst>
      <p:ext uri="{BB962C8B-B14F-4D97-AF65-F5344CB8AC3E}">
        <p14:creationId xmlns:p14="http://schemas.microsoft.com/office/powerpoint/2010/main" val="322965472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152</a:t>
            </a:fld>
            <a:endParaRPr lang="tr-TR" dirty="0"/>
          </a:p>
        </p:txBody>
      </p:sp>
    </p:spTree>
    <p:extLst>
      <p:ext uri="{BB962C8B-B14F-4D97-AF65-F5344CB8AC3E}">
        <p14:creationId xmlns:p14="http://schemas.microsoft.com/office/powerpoint/2010/main" val="104238209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153</a:t>
            </a:fld>
            <a:endParaRPr lang="tr-TR" dirty="0"/>
          </a:p>
        </p:txBody>
      </p:sp>
    </p:spTree>
    <p:extLst>
      <p:ext uri="{BB962C8B-B14F-4D97-AF65-F5344CB8AC3E}">
        <p14:creationId xmlns:p14="http://schemas.microsoft.com/office/powerpoint/2010/main" val="348681090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154</a:t>
            </a:fld>
            <a:endParaRPr lang="tr-TR" dirty="0"/>
          </a:p>
        </p:txBody>
      </p:sp>
    </p:spTree>
    <p:extLst>
      <p:ext uri="{BB962C8B-B14F-4D97-AF65-F5344CB8AC3E}">
        <p14:creationId xmlns:p14="http://schemas.microsoft.com/office/powerpoint/2010/main" val="229016837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155</a:t>
            </a:fld>
            <a:endParaRPr lang="tr-TR" dirty="0"/>
          </a:p>
        </p:txBody>
      </p:sp>
    </p:spTree>
    <p:extLst>
      <p:ext uri="{BB962C8B-B14F-4D97-AF65-F5344CB8AC3E}">
        <p14:creationId xmlns:p14="http://schemas.microsoft.com/office/powerpoint/2010/main" val="264674546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156</a:t>
            </a:fld>
            <a:endParaRPr lang="tr-TR" dirty="0"/>
          </a:p>
        </p:txBody>
      </p:sp>
    </p:spTree>
    <p:extLst>
      <p:ext uri="{BB962C8B-B14F-4D97-AF65-F5344CB8AC3E}">
        <p14:creationId xmlns:p14="http://schemas.microsoft.com/office/powerpoint/2010/main" val="404561754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157</a:t>
            </a:fld>
            <a:endParaRPr lang="tr-TR" dirty="0"/>
          </a:p>
        </p:txBody>
      </p:sp>
    </p:spTree>
    <p:extLst>
      <p:ext uri="{BB962C8B-B14F-4D97-AF65-F5344CB8AC3E}">
        <p14:creationId xmlns:p14="http://schemas.microsoft.com/office/powerpoint/2010/main" val="235368306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158</a:t>
            </a:fld>
            <a:endParaRPr lang="tr-TR" dirty="0"/>
          </a:p>
        </p:txBody>
      </p:sp>
    </p:spTree>
    <p:extLst>
      <p:ext uri="{BB962C8B-B14F-4D97-AF65-F5344CB8AC3E}">
        <p14:creationId xmlns:p14="http://schemas.microsoft.com/office/powerpoint/2010/main" val="178244232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159</a:t>
            </a:fld>
            <a:endParaRPr lang="tr-TR" dirty="0"/>
          </a:p>
        </p:txBody>
      </p:sp>
    </p:spTree>
    <p:extLst>
      <p:ext uri="{BB962C8B-B14F-4D97-AF65-F5344CB8AC3E}">
        <p14:creationId xmlns:p14="http://schemas.microsoft.com/office/powerpoint/2010/main" val="358151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16</a:t>
            </a:fld>
            <a:endParaRPr lang="tr-TR" dirty="0"/>
          </a:p>
        </p:txBody>
      </p:sp>
    </p:spTree>
    <p:extLst>
      <p:ext uri="{BB962C8B-B14F-4D97-AF65-F5344CB8AC3E}">
        <p14:creationId xmlns:p14="http://schemas.microsoft.com/office/powerpoint/2010/main" val="243203704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160</a:t>
            </a:fld>
            <a:endParaRPr lang="tr-TR" dirty="0"/>
          </a:p>
        </p:txBody>
      </p:sp>
    </p:spTree>
    <p:extLst>
      <p:ext uri="{BB962C8B-B14F-4D97-AF65-F5344CB8AC3E}">
        <p14:creationId xmlns:p14="http://schemas.microsoft.com/office/powerpoint/2010/main" val="331783420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161</a:t>
            </a:fld>
            <a:endParaRPr lang="tr-TR" dirty="0"/>
          </a:p>
        </p:txBody>
      </p:sp>
    </p:spTree>
    <p:extLst>
      <p:ext uri="{BB962C8B-B14F-4D97-AF65-F5344CB8AC3E}">
        <p14:creationId xmlns:p14="http://schemas.microsoft.com/office/powerpoint/2010/main" val="111120348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162</a:t>
            </a:fld>
            <a:endParaRPr lang="tr-TR" dirty="0"/>
          </a:p>
        </p:txBody>
      </p:sp>
    </p:spTree>
    <p:extLst>
      <p:ext uri="{BB962C8B-B14F-4D97-AF65-F5344CB8AC3E}">
        <p14:creationId xmlns:p14="http://schemas.microsoft.com/office/powerpoint/2010/main" val="68723393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163</a:t>
            </a:fld>
            <a:endParaRPr lang="tr-TR" dirty="0"/>
          </a:p>
        </p:txBody>
      </p:sp>
    </p:spTree>
    <p:extLst>
      <p:ext uri="{BB962C8B-B14F-4D97-AF65-F5344CB8AC3E}">
        <p14:creationId xmlns:p14="http://schemas.microsoft.com/office/powerpoint/2010/main" val="359094510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164</a:t>
            </a:fld>
            <a:endParaRPr lang="tr-TR" dirty="0"/>
          </a:p>
        </p:txBody>
      </p:sp>
    </p:spTree>
    <p:extLst>
      <p:ext uri="{BB962C8B-B14F-4D97-AF65-F5344CB8AC3E}">
        <p14:creationId xmlns:p14="http://schemas.microsoft.com/office/powerpoint/2010/main" val="37623715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165</a:t>
            </a:fld>
            <a:endParaRPr lang="tr-TR" dirty="0"/>
          </a:p>
        </p:txBody>
      </p:sp>
    </p:spTree>
    <p:extLst>
      <p:ext uri="{BB962C8B-B14F-4D97-AF65-F5344CB8AC3E}">
        <p14:creationId xmlns:p14="http://schemas.microsoft.com/office/powerpoint/2010/main" val="133908456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166</a:t>
            </a:fld>
            <a:endParaRPr lang="tr-TR" dirty="0"/>
          </a:p>
        </p:txBody>
      </p:sp>
    </p:spTree>
    <p:extLst>
      <p:ext uri="{BB962C8B-B14F-4D97-AF65-F5344CB8AC3E}">
        <p14:creationId xmlns:p14="http://schemas.microsoft.com/office/powerpoint/2010/main" val="23388794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167</a:t>
            </a:fld>
            <a:endParaRPr lang="tr-TR" dirty="0"/>
          </a:p>
        </p:txBody>
      </p:sp>
    </p:spTree>
    <p:extLst>
      <p:ext uri="{BB962C8B-B14F-4D97-AF65-F5344CB8AC3E}">
        <p14:creationId xmlns:p14="http://schemas.microsoft.com/office/powerpoint/2010/main" val="360222181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168</a:t>
            </a:fld>
            <a:endParaRPr lang="tr-TR" dirty="0"/>
          </a:p>
        </p:txBody>
      </p:sp>
    </p:spTree>
    <p:extLst>
      <p:ext uri="{BB962C8B-B14F-4D97-AF65-F5344CB8AC3E}">
        <p14:creationId xmlns:p14="http://schemas.microsoft.com/office/powerpoint/2010/main" val="311490077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169</a:t>
            </a:fld>
            <a:endParaRPr lang="tr-TR" dirty="0"/>
          </a:p>
        </p:txBody>
      </p:sp>
    </p:spTree>
    <p:extLst>
      <p:ext uri="{BB962C8B-B14F-4D97-AF65-F5344CB8AC3E}">
        <p14:creationId xmlns:p14="http://schemas.microsoft.com/office/powerpoint/2010/main" val="3081989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Her hangi bir belediyeye ait bir salonu düğün nişan ve diğer toplantılar için bir bedel karşılığı kullandırılıyorsa KV mükellefiyeti tesis edilmesi gerekir.</a:t>
            </a: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17</a:t>
            </a:fld>
            <a:endParaRPr lang="tr-TR" dirty="0"/>
          </a:p>
        </p:txBody>
      </p:sp>
    </p:spTree>
    <p:extLst>
      <p:ext uri="{BB962C8B-B14F-4D97-AF65-F5344CB8AC3E}">
        <p14:creationId xmlns:p14="http://schemas.microsoft.com/office/powerpoint/2010/main" val="367256875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170</a:t>
            </a:fld>
            <a:endParaRPr lang="tr-TR" dirty="0"/>
          </a:p>
        </p:txBody>
      </p:sp>
    </p:spTree>
    <p:extLst>
      <p:ext uri="{BB962C8B-B14F-4D97-AF65-F5344CB8AC3E}">
        <p14:creationId xmlns:p14="http://schemas.microsoft.com/office/powerpoint/2010/main" val="328399857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171</a:t>
            </a:fld>
            <a:endParaRPr lang="tr-TR" dirty="0"/>
          </a:p>
        </p:txBody>
      </p:sp>
    </p:spTree>
    <p:extLst>
      <p:ext uri="{BB962C8B-B14F-4D97-AF65-F5344CB8AC3E}">
        <p14:creationId xmlns:p14="http://schemas.microsoft.com/office/powerpoint/2010/main" val="2757062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172</a:t>
            </a:fld>
            <a:endParaRPr lang="tr-TR" dirty="0"/>
          </a:p>
        </p:txBody>
      </p:sp>
    </p:spTree>
    <p:extLst>
      <p:ext uri="{BB962C8B-B14F-4D97-AF65-F5344CB8AC3E}">
        <p14:creationId xmlns:p14="http://schemas.microsoft.com/office/powerpoint/2010/main" val="315168545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173</a:t>
            </a:fld>
            <a:endParaRPr lang="tr-TR" dirty="0"/>
          </a:p>
        </p:txBody>
      </p:sp>
    </p:spTree>
    <p:extLst>
      <p:ext uri="{BB962C8B-B14F-4D97-AF65-F5344CB8AC3E}">
        <p14:creationId xmlns:p14="http://schemas.microsoft.com/office/powerpoint/2010/main" val="98675318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174</a:t>
            </a:fld>
            <a:endParaRPr lang="tr-TR" dirty="0"/>
          </a:p>
        </p:txBody>
      </p:sp>
    </p:spTree>
    <p:extLst>
      <p:ext uri="{BB962C8B-B14F-4D97-AF65-F5344CB8AC3E}">
        <p14:creationId xmlns:p14="http://schemas.microsoft.com/office/powerpoint/2010/main" val="70816058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175</a:t>
            </a:fld>
            <a:endParaRPr lang="tr-TR" dirty="0"/>
          </a:p>
        </p:txBody>
      </p:sp>
    </p:spTree>
    <p:extLst>
      <p:ext uri="{BB962C8B-B14F-4D97-AF65-F5344CB8AC3E}">
        <p14:creationId xmlns:p14="http://schemas.microsoft.com/office/powerpoint/2010/main" val="174847664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176</a:t>
            </a:fld>
            <a:endParaRPr lang="tr-TR" dirty="0"/>
          </a:p>
        </p:txBody>
      </p:sp>
    </p:spTree>
    <p:extLst>
      <p:ext uri="{BB962C8B-B14F-4D97-AF65-F5344CB8AC3E}">
        <p14:creationId xmlns:p14="http://schemas.microsoft.com/office/powerpoint/2010/main" val="74562102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177</a:t>
            </a:fld>
            <a:endParaRPr lang="tr-TR" dirty="0"/>
          </a:p>
        </p:txBody>
      </p:sp>
    </p:spTree>
    <p:extLst>
      <p:ext uri="{BB962C8B-B14F-4D97-AF65-F5344CB8AC3E}">
        <p14:creationId xmlns:p14="http://schemas.microsoft.com/office/powerpoint/2010/main" val="425177376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178</a:t>
            </a:fld>
            <a:endParaRPr lang="tr-TR" dirty="0"/>
          </a:p>
        </p:txBody>
      </p:sp>
    </p:spTree>
    <p:extLst>
      <p:ext uri="{BB962C8B-B14F-4D97-AF65-F5344CB8AC3E}">
        <p14:creationId xmlns:p14="http://schemas.microsoft.com/office/powerpoint/2010/main" val="307879448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179</a:t>
            </a:fld>
            <a:endParaRPr lang="tr-TR" dirty="0"/>
          </a:p>
        </p:txBody>
      </p:sp>
    </p:spTree>
    <p:extLst>
      <p:ext uri="{BB962C8B-B14F-4D97-AF65-F5344CB8AC3E}">
        <p14:creationId xmlns:p14="http://schemas.microsoft.com/office/powerpoint/2010/main" val="2376042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Her hangi bir belediyeye ait bir salonu düğün nişan ve diğer toplantılar için bir bedel karşılığı kullandırılıyorsa KV mükellefiyeti tesis edilmesi gerekir.</a:t>
            </a: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18</a:t>
            </a:fld>
            <a:endParaRPr lang="tr-TR" dirty="0"/>
          </a:p>
        </p:txBody>
      </p:sp>
    </p:spTree>
    <p:extLst>
      <p:ext uri="{BB962C8B-B14F-4D97-AF65-F5344CB8AC3E}">
        <p14:creationId xmlns:p14="http://schemas.microsoft.com/office/powerpoint/2010/main" val="297956557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180</a:t>
            </a:fld>
            <a:endParaRPr lang="tr-TR" dirty="0"/>
          </a:p>
        </p:txBody>
      </p:sp>
    </p:spTree>
    <p:extLst>
      <p:ext uri="{BB962C8B-B14F-4D97-AF65-F5344CB8AC3E}">
        <p14:creationId xmlns:p14="http://schemas.microsoft.com/office/powerpoint/2010/main" val="32135619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181</a:t>
            </a:fld>
            <a:endParaRPr lang="tr-TR" dirty="0"/>
          </a:p>
        </p:txBody>
      </p:sp>
    </p:spTree>
    <p:extLst>
      <p:ext uri="{BB962C8B-B14F-4D97-AF65-F5344CB8AC3E}">
        <p14:creationId xmlns:p14="http://schemas.microsoft.com/office/powerpoint/2010/main" val="194227420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182</a:t>
            </a:fld>
            <a:endParaRPr lang="tr-TR" dirty="0"/>
          </a:p>
        </p:txBody>
      </p:sp>
    </p:spTree>
    <p:extLst>
      <p:ext uri="{BB962C8B-B14F-4D97-AF65-F5344CB8AC3E}">
        <p14:creationId xmlns:p14="http://schemas.microsoft.com/office/powerpoint/2010/main" val="366318497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183</a:t>
            </a:fld>
            <a:endParaRPr lang="tr-TR" dirty="0"/>
          </a:p>
        </p:txBody>
      </p:sp>
    </p:spTree>
    <p:extLst>
      <p:ext uri="{BB962C8B-B14F-4D97-AF65-F5344CB8AC3E}">
        <p14:creationId xmlns:p14="http://schemas.microsoft.com/office/powerpoint/2010/main" val="416599299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184</a:t>
            </a:fld>
            <a:endParaRPr lang="tr-TR" dirty="0"/>
          </a:p>
        </p:txBody>
      </p:sp>
    </p:spTree>
    <p:extLst>
      <p:ext uri="{BB962C8B-B14F-4D97-AF65-F5344CB8AC3E}">
        <p14:creationId xmlns:p14="http://schemas.microsoft.com/office/powerpoint/2010/main" val="112687607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185</a:t>
            </a:fld>
            <a:endParaRPr lang="tr-TR" dirty="0"/>
          </a:p>
        </p:txBody>
      </p:sp>
    </p:spTree>
    <p:extLst>
      <p:ext uri="{BB962C8B-B14F-4D97-AF65-F5344CB8AC3E}">
        <p14:creationId xmlns:p14="http://schemas.microsoft.com/office/powerpoint/2010/main" val="400436053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186</a:t>
            </a:fld>
            <a:endParaRPr lang="tr-TR" dirty="0"/>
          </a:p>
        </p:txBody>
      </p:sp>
    </p:spTree>
    <p:extLst>
      <p:ext uri="{BB962C8B-B14F-4D97-AF65-F5344CB8AC3E}">
        <p14:creationId xmlns:p14="http://schemas.microsoft.com/office/powerpoint/2010/main" val="163197732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187</a:t>
            </a:fld>
            <a:endParaRPr lang="tr-TR" dirty="0"/>
          </a:p>
        </p:txBody>
      </p:sp>
    </p:spTree>
    <p:extLst>
      <p:ext uri="{BB962C8B-B14F-4D97-AF65-F5344CB8AC3E}">
        <p14:creationId xmlns:p14="http://schemas.microsoft.com/office/powerpoint/2010/main" val="169809815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188</a:t>
            </a:fld>
            <a:endParaRPr lang="tr-TR" dirty="0"/>
          </a:p>
        </p:txBody>
      </p:sp>
    </p:spTree>
    <p:extLst>
      <p:ext uri="{BB962C8B-B14F-4D97-AF65-F5344CB8AC3E}">
        <p14:creationId xmlns:p14="http://schemas.microsoft.com/office/powerpoint/2010/main" val="339843579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189</a:t>
            </a:fld>
            <a:endParaRPr lang="tr-TR" dirty="0"/>
          </a:p>
        </p:txBody>
      </p:sp>
    </p:spTree>
    <p:extLst>
      <p:ext uri="{BB962C8B-B14F-4D97-AF65-F5344CB8AC3E}">
        <p14:creationId xmlns:p14="http://schemas.microsoft.com/office/powerpoint/2010/main" val="3257277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Bunlar ticari faaliyetin temel özelliklerinden olan bir organizasyona bağlı olarak piyasa ekonomisinin içerisinde  bedel karşılığı mal alım satımı, imalatı yada hizmet ifası gibi faaliyetlerde bulunmasıdır.</a:t>
            </a:r>
          </a:p>
          <a:p>
            <a:r>
              <a:rPr lang="tr-TR" smtClean="0"/>
              <a:t>Devamlılık unsuru bir hesap dönemi içerisinde aynı yada ayrı faaliyet alanında ticari mahiyet arz eden işlemlerin birden fazla yapılmasını ifade eder. Faaliyetin bir organizasyon gerektirmesi halinde ve amacın ticari olması durumunda devamlılık unsurunun varlığı kabul edilir. </a:t>
            </a:r>
          </a:p>
          <a:p>
            <a:r>
              <a:rPr lang="tr-TR" smtClean="0"/>
              <a:t> </a:t>
            </a: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19</a:t>
            </a:fld>
            <a:endParaRPr lang="tr-TR"/>
          </a:p>
        </p:txBody>
      </p:sp>
    </p:spTree>
    <p:extLst>
      <p:ext uri="{BB962C8B-B14F-4D97-AF65-F5344CB8AC3E}">
        <p14:creationId xmlns:p14="http://schemas.microsoft.com/office/powerpoint/2010/main" val="273809879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190</a:t>
            </a:fld>
            <a:endParaRPr lang="tr-TR" dirty="0"/>
          </a:p>
        </p:txBody>
      </p:sp>
    </p:spTree>
    <p:extLst>
      <p:ext uri="{BB962C8B-B14F-4D97-AF65-F5344CB8AC3E}">
        <p14:creationId xmlns:p14="http://schemas.microsoft.com/office/powerpoint/2010/main" val="134454154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191</a:t>
            </a:fld>
            <a:endParaRPr lang="tr-TR" dirty="0"/>
          </a:p>
        </p:txBody>
      </p:sp>
    </p:spTree>
    <p:extLst>
      <p:ext uri="{BB962C8B-B14F-4D97-AF65-F5344CB8AC3E}">
        <p14:creationId xmlns:p14="http://schemas.microsoft.com/office/powerpoint/2010/main" val="152916801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192</a:t>
            </a:fld>
            <a:endParaRPr lang="tr-TR" dirty="0"/>
          </a:p>
        </p:txBody>
      </p:sp>
    </p:spTree>
    <p:extLst>
      <p:ext uri="{BB962C8B-B14F-4D97-AF65-F5344CB8AC3E}">
        <p14:creationId xmlns:p14="http://schemas.microsoft.com/office/powerpoint/2010/main" val="110762026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193</a:t>
            </a:fld>
            <a:endParaRPr lang="tr-TR" dirty="0"/>
          </a:p>
        </p:txBody>
      </p:sp>
    </p:spTree>
    <p:extLst>
      <p:ext uri="{BB962C8B-B14F-4D97-AF65-F5344CB8AC3E}">
        <p14:creationId xmlns:p14="http://schemas.microsoft.com/office/powerpoint/2010/main" val="342912187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194</a:t>
            </a:fld>
            <a:endParaRPr lang="tr-TR" dirty="0"/>
          </a:p>
        </p:txBody>
      </p:sp>
    </p:spTree>
    <p:extLst>
      <p:ext uri="{BB962C8B-B14F-4D97-AF65-F5344CB8AC3E}">
        <p14:creationId xmlns:p14="http://schemas.microsoft.com/office/powerpoint/2010/main" val="298939412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195</a:t>
            </a:fld>
            <a:endParaRPr lang="tr-TR" dirty="0"/>
          </a:p>
        </p:txBody>
      </p:sp>
    </p:spTree>
    <p:extLst>
      <p:ext uri="{BB962C8B-B14F-4D97-AF65-F5344CB8AC3E}">
        <p14:creationId xmlns:p14="http://schemas.microsoft.com/office/powerpoint/2010/main" val="246607794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196</a:t>
            </a:fld>
            <a:endParaRPr lang="tr-TR" dirty="0"/>
          </a:p>
        </p:txBody>
      </p:sp>
    </p:spTree>
    <p:extLst>
      <p:ext uri="{BB962C8B-B14F-4D97-AF65-F5344CB8AC3E}">
        <p14:creationId xmlns:p14="http://schemas.microsoft.com/office/powerpoint/2010/main" val="267328313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197</a:t>
            </a:fld>
            <a:endParaRPr lang="tr-TR" dirty="0"/>
          </a:p>
        </p:txBody>
      </p:sp>
    </p:spTree>
    <p:extLst>
      <p:ext uri="{BB962C8B-B14F-4D97-AF65-F5344CB8AC3E}">
        <p14:creationId xmlns:p14="http://schemas.microsoft.com/office/powerpoint/2010/main" val="37831783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198</a:t>
            </a:fld>
            <a:endParaRPr lang="tr-TR" dirty="0"/>
          </a:p>
        </p:txBody>
      </p:sp>
    </p:spTree>
    <p:extLst>
      <p:ext uri="{BB962C8B-B14F-4D97-AF65-F5344CB8AC3E}">
        <p14:creationId xmlns:p14="http://schemas.microsoft.com/office/powerpoint/2010/main" val="219330523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199</a:t>
            </a:fld>
            <a:endParaRPr lang="tr-TR" dirty="0"/>
          </a:p>
        </p:txBody>
      </p:sp>
    </p:spTree>
    <p:extLst>
      <p:ext uri="{BB962C8B-B14F-4D97-AF65-F5344CB8AC3E}">
        <p14:creationId xmlns:p14="http://schemas.microsoft.com/office/powerpoint/2010/main" val="257812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3200" dirty="0" err="1" smtClean="0"/>
              <a:t>Burdan</a:t>
            </a:r>
            <a:r>
              <a:rPr lang="tr-TR" sz="3200" baseline="0" dirty="0" smtClean="0"/>
              <a:t> şu sonucu çıkarabiliriz; şirketler kibirlidir. </a:t>
            </a:r>
            <a:endParaRPr lang="tr-TR" sz="3200"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3464452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Bunlar ticari faaliyetin temel özelliklerinden olan bir organizasyona bağlı olarak piyasa ekonomisinin içerisinde  bedel karşılığı mal alım satımı, imalatı yada hizmet ifası gibi faaliyetlerde bulunmasıdır.</a:t>
            </a:r>
          </a:p>
          <a:p>
            <a:r>
              <a:rPr lang="tr-TR" dirty="0" smtClean="0"/>
              <a:t>Devamlılık unsuru bir hesap dönemi içerisinde aynı yada ayrı faaliyet alanında ticari mahiyet arz eden işlemlerin birden fazla yapılmasını ifade eder. Faaliyetin bir organizasyon gerektirmesi halinde ve amacın ticari olması durumunda devamlılık unsurunun varlığı kabul edilir. </a:t>
            </a:r>
          </a:p>
          <a:p>
            <a:r>
              <a:rPr lang="tr-TR" dirty="0" smtClean="0"/>
              <a:t> </a:t>
            </a: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20</a:t>
            </a:fld>
            <a:endParaRPr lang="tr-TR"/>
          </a:p>
        </p:txBody>
      </p:sp>
    </p:spTree>
    <p:extLst>
      <p:ext uri="{BB962C8B-B14F-4D97-AF65-F5344CB8AC3E}">
        <p14:creationId xmlns:p14="http://schemas.microsoft.com/office/powerpoint/2010/main" val="235682021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200</a:t>
            </a:fld>
            <a:endParaRPr lang="tr-TR" dirty="0"/>
          </a:p>
        </p:txBody>
      </p:sp>
    </p:spTree>
    <p:extLst>
      <p:ext uri="{BB962C8B-B14F-4D97-AF65-F5344CB8AC3E}">
        <p14:creationId xmlns:p14="http://schemas.microsoft.com/office/powerpoint/2010/main" val="187199877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201</a:t>
            </a:fld>
            <a:endParaRPr lang="tr-TR" dirty="0"/>
          </a:p>
        </p:txBody>
      </p:sp>
    </p:spTree>
    <p:extLst>
      <p:ext uri="{BB962C8B-B14F-4D97-AF65-F5344CB8AC3E}">
        <p14:creationId xmlns:p14="http://schemas.microsoft.com/office/powerpoint/2010/main" val="2039402814"/>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202</a:t>
            </a:fld>
            <a:endParaRPr lang="tr-TR" dirty="0"/>
          </a:p>
        </p:txBody>
      </p:sp>
    </p:spTree>
    <p:extLst>
      <p:ext uri="{BB962C8B-B14F-4D97-AF65-F5344CB8AC3E}">
        <p14:creationId xmlns:p14="http://schemas.microsoft.com/office/powerpoint/2010/main" val="93280327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203</a:t>
            </a:fld>
            <a:endParaRPr lang="tr-TR" dirty="0"/>
          </a:p>
        </p:txBody>
      </p:sp>
    </p:spTree>
    <p:extLst>
      <p:ext uri="{BB962C8B-B14F-4D97-AF65-F5344CB8AC3E}">
        <p14:creationId xmlns:p14="http://schemas.microsoft.com/office/powerpoint/2010/main" val="34542721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204</a:t>
            </a:fld>
            <a:endParaRPr lang="tr-TR" dirty="0"/>
          </a:p>
        </p:txBody>
      </p:sp>
    </p:spTree>
    <p:extLst>
      <p:ext uri="{BB962C8B-B14F-4D97-AF65-F5344CB8AC3E}">
        <p14:creationId xmlns:p14="http://schemas.microsoft.com/office/powerpoint/2010/main" val="333945259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205</a:t>
            </a:fld>
            <a:endParaRPr lang="tr-TR" dirty="0"/>
          </a:p>
        </p:txBody>
      </p:sp>
    </p:spTree>
    <p:extLst>
      <p:ext uri="{BB962C8B-B14F-4D97-AF65-F5344CB8AC3E}">
        <p14:creationId xmlns:p14="http://schemas.microsoft.com/office/powerpoint/2010/main" val="120406481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206</a:t>
            </a:fld>
            <a:endParaRPr lang="tr-TR" dirty="0"/>
          </a:p>
        </p:txBody>
      </p:sp>
    </p:spTree>
    <p:extLst>
      <p:ext uri="{BB962C8B-B14F-4D97-AF65-F5344CB8AC3E}">
        <p14:creationId xmlns:p14="http://schemas.microsoft.com/office/powerpoint/2010/main" val="208663222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207</a:t>
            </a:fld>
            <a:endParaRPr lang="tr-TR" dirty="0"/>
          </a:p>
        </p:txBody>
      </p:sp>
    </p:spTree>
    <p:extLst>
      <p:ext uri="{BB962C8B-B14F-4D97-AF65-F5344CB8AC3E}">
        <p14:creationId xmlns:p14="http://schemas.microsoft.com/office/powerpoint/2010/main" val="109088364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208</a:t>
            </a:fld>
            <a:endParaRPr lang="tr-TR" dirty="0"/>
          </a:p>
        </p:txBody>
      </p:sp>
    </p:spTree>
    <p:extLst>
      <p:ext uri="{BB962C8B-B14F-4D97-AF65-F5344CB8AC3E}">
        <p14:creationId xmlns:p14="http://schemas.microsoft.com/office/powerpoint/2010/main" val="109206604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209</a:t>
            </a:fld>
            <a:endParaRPr lang="tr-TR" dirty="0"/>
          </a:p>
        </p:txBody>
      </p:sp>
    </p:spTree>
    <p:extLst>
      <p:ext uri="{BB962C8B-B14F-4D97-AF65-F5344CB8AC3E}">
        <p14:creationId xmlns:p14="http://schemas.microsoft.com/office/powerpoint/2010/main" val="1512159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Örnek, üç yıl önce alınmış birden fazla nakil vasıtasını aynı yıl içerisinde bir veya bir kaçını satması devamlı surette bir iktisadi faaliyetten söz edilemez.</a:t>
            </a:r>
          </a:p>
          <a:p>
            <a:r>
              <a:rPr lang="tr-TR" sz="1200" u="sng" kern="0" dirty="0" smtClean="0">
                <a:solidFill>
                  <a:srgbClr val="000000"/>
                </a:solidFill>
                <a:latin typeface="Times New Roman" pitchFamily="18" charset="0"/>
                <a:cs typeface="Times New Roman" pitchFamily="18" charset="0"/>
              </a:rPr>
              <a:t>Dernek veya vakıflara ait iktisadi işletmeler	:</a:t>
            </a:r>
          </a:p>
          <a:p>
            <a:pPr marL="72000" indent="-357188">
              <a:buFont typeface="Wingdings" panose="05000000000000000000" pitchFamily="2" charset="2"/>
              <a:buChar char="ü"/>
            </a:pPr>
            <a:r>
              <a:rPr lang="tr-TR" sz="1200" kern="0" dirty="0" smtClean="0">
                <a:solidFill>
                  <a:srgbClr val="000000"/>
                </a:solidFill>
                <a:latin typeface="Times New Roman" pitchFamily="18" charset="0"/>
                <a:cs typeface="Times New Roman" pitchFamily="18" charset="0"/>
              </a:rPr>
              <a:t>Kazanç amacı güdüp gütmemesi,</a:t>
            </a:r>
          </a:p>
          <a:p>
            <a:pPr marL="72000" indent="-357188">
              <a:buFont typeface="Wingdings" panose="05000000000000000000" pitchFamily="2" charset="2"/>
              <a:buChar char="ü"/>
            </a:pPr>
            <a:r>
              <a:rPr lang="tr-TR" sz="1200" kern="0" dirty="0" smtClean="0">
                <a:solidFill>
                  <a:srgbClr val="000000"/>
                </a:solidFill>
                <a:latin typeface="Times New Roman" pitchFamily="18" charset="0"/>
                <a:cs typeface="Times New Roman" pitchFamily="18" charset="0"/>
              </a:rPr>
              <a:t>Faaliyetin kanunla verilmiş görev olup olmaması,</a:t>
            </a:r>
          </a:p>
          <a:p>
            <a:pPr marL="72000" indent="-357188">
              <a:buFont typeface="Wingdings" panose="05000000000000000000" pitchFamily="2" charset="2"/>
              <a:buChar char="ü"/>
            </a:pPr>
            <a:r>
              <a:rPr lang="tr-TR" sz="1200" kern="0" dirty="0" smtClean="0">
                <a:solidFill>
                  <a:srgbClr val="000000"/>
                </a:solidFill>
                <a:latin typeface="Times New Roman" pitchFamily="18" charset="0"/>
                <a:cs typeface="Times New Roman" pitchFamily="18" charset="0"/>
              </a:rPr>
              <a:t>Tüzel kişiliğe haiz olup olmaması,</a:t>
            </a:r>
          </a:p>
          <a:p>
            <a:pPr marL="72000" indent="-357188">
              <a:buFont typeface="Wingdings" panose="05000000000000000000" pitchFamily="2" charset="2"/>
              <a:buChar char="ü"/>
            </a:pPr>
            <a:r>
              <a:rPr lang="tr-TR" sz="1200" kern="0" dirty="0" smtClean="0">
                <a:solidFill>
                  <a:srgbClr val="000000"/>
                </a:solidFill>
                <a:latin typeface="Times New Roman" pitchFamily="18" charset="0"/>
                <a:cs typeface="Times New Roman" pitchFamily="18" charset="0"/>
              </a:rPr>
              <a:t>Bağımsız muhasebesinin bulunup bulunmaması,</a:t>
            </a:r>
          </a:p>
          <a:p>
            <a:pPr marL="72000" indent="-357188">
              <a:buFont typeface="Wingdings" panose="05000000000000000000" pitchFamily="2" charset="2"/>
              <a:buChar char="ü"/>
            </a:pPr>
            <a:r>
              <a:rPr lang="tr-TR" sz="1200" kern="0" dirty="0" smtClean="0">
                <a:solidFill>
                  <a:srgbClr val="000000"/>
                </a:solidFill>
                <a:latin typeface="Times New Roman" pitchFamily="18" charset="0"/>
                <a:cs typeface="Times New Roman" pitchFamily="18" charset="0"/>
              </a:rPr>
              <a:t>Kendilerine ait sermayelerinin veya işyerlerinin olmaması,</a:t>
            </a:r>
          </a:p>
          <a:p>
            <a:pPr marL="72000" indent="-357188">
              <a:buFont typeface="Wingdings" panose="05000000000000000000" pitchFamily="2" charset="2"/>
              <a:buChar char="ü"/>
            </a:pPr>
            <a:r>
              <a:rPr lang="tr-TR" sz="1200" kern="0" dirty="0" smtClean="0">
                <a:solidFill>
                  <a:srgbClr val="000000"/>
                </a:solidFill>
                <a:latin typeface="Times New Roman" pitchFamily="18" charset="0"/>
                <a:cs typeface="Times New Roman" pitchFamily="18" charset="0"/>
              </a:rPr>
              <a:t>Faaliyet sonunda kar çıkmaması,</a:t>
            </a:r>
          </a:p>
          <a:p>
            <a:pPr marL="72000" indent="-357188">
              <a:buFont typeface="Wingdings" panose="05000000000000000000" pitchFamily="2" charset="2"/>
              <a:buChar char="ü"/>
            </a:pPr>
            <a:r>
              <a:rPr lang="tr-TR" sz="1200" kern="0" dirty="0" smtClean="0">
                <a:solidFill>
                  <a:srgbClr val="000000"/>
                </a:solidFill>
                <a:latin typeface="Times New Roman" pitchFamily="18" charset="0"/>
                <a:cs typeface="Times New Roman" pitchFamily="18" charset="0"/>
              </a:rPr>
              <a:t>Çıkan karın kuruluş amaçlarına tahsis edilmesi</a:t>
            </a:r>
          </a:p>
          <a:p>
            <a:pPr marL="72000" indent="0">
              <a:buNone/>
            </a:pPr>
            <a:endParaRPr lang="tr-TR" sz="1200" kern="0" dirty="0" smtClean="0">
              <a:solidFill>
                <a:srgbClr val="000000"/>
              </a:solidFill>
              <a:latin typeface="Times New Roman" pitchFamily="18" charset="0"/>
              <a:cs typeface="Times New Roman" pitchFamily="18" charset="0"/>
            </a:endParaRPr>
          </a:p>
          <a:p>
            <a:pPr marL="72000" indent="0">
              <a:buNone/>
            </a:pPr>
            <a:r>
              <a:rPr lang="tr-TR" sz="1200" kern="0" dirty="0" smtClean="0">
                <a:solidFill>
                  <a:srgbClr val="000000"/>
                </a:solidFill>
                <a:latin typeface="Times New Roman" pitchFamily="18" charset="0"/>
                <a:cs typeface="Times New Roman" pitchFamily="18" charset="0"/>
              </a:rPr>
              <a:t>Bunların vasfını değiştirmez.</a:t>
            </a:r>
            <a:endParaRPr lang="tr-TR" sz="1200" dirty="0" smtClean="0">
              <a:latin typeface="Times New Roman" pitchFamily="18" charset="0"/>
              <a:cs typeface="Times New Roman" pitchFamily="18" charset="0"/>
            </a:endParaRPr>
          </a:p>
          <a:p>
            <a:pPr marL="72000"/>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21</a:t>
            </a:fld>
            <a:endParaRPr lang="tr-TR"/>
          </a:p>
        </p:txBody>
      </p:sp>
    </p:spTree>
    <p:extLst>
      <p:ext uri="{BB962C8B-B14F-4D97-AF65-F5344CB8AC3E}">
        <p14:creationId xmlns:p14="http://schemas.microsoft.com/office/powerpoint/2010/main" val="154128806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210</a:t>
            </a:fld>
            <a:endParaRPr lang="tr-TR" dirty="0"/>
          </a:p>
        </p:txBody>
      </p:sp>
    </p:spTree>
    <p:extLst>
      <p:ext uri="{BB962C8B-B14F-4D97-AF65-F5344CB8AC3E}">
        <p14:creationId xmlns:p14="http://schemas.microsoft.com/office/powerpoint/2010/main" val="5818103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211</a:t>
            </a:fld>
            <a:endParaRPr lang="tr-TR" dirty="0"/>
          </a:p>
        </p:txBody>
      </p:sp>
    </p:spTree>
    <p:extLst>
      <p:ext uri="{BB962C8B-B14F-4D97-AF65-F5344CB8AC3E}">
        <p14:creationId xmlns:p14="http://schemas.microsoft.com/office/powerpoint/2010/main" val="196326445"/>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212</a:t>
            </a:fld>
            <a:endParaRPr lang="tr-TR" dirty="0"/>
          </a:p>
        </p:txBody>
      </p:sp>
    </p:spTree>
    <p:extLst>
      <p:ext uri="{BB962C8B-B14F-4D97-AF65-F5344CB8AC3E}">
        <p14:creationId xmlns:p14="http://schemas.microsoft.com/office/powerpoint/2010/main" val="408243564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213</a:t>
            </a:fld>
            <a:endParaRPr lang="tr-TR" dirty="0"/>
          </a:p>
        </p:txBody>
      </p:sp>
    </p:spTree>
    <p:extLst>
      <p:ext uri="{BB962C8B-B14F-4D97-AF65-F5344CB8AC3E}">
        <p14:creationId xmlns:p14="http://schemas.microsoft.com/office/powerpoint/2010/main" val="304983025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214</a:t>
            </a:fld>
            <a:endParaRPr lang="tr-TR" dirty="0"/>
          </a:p>
        </p:txBody>
      </p:sp>
    </p:spTree>
    <p:extLst>
      <p:ext uri="{BB962C8B-B14F-4D97-AF65-F5344CB8AC3E}">
        <p14:creationId xmlns:p14="http://schemas.microsoft.com/office/powerpoint/2010/main" val="1939406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215</a:t>
            </a:fld>
            <a:endParaRPr lang="tr-TR" dirty="0"/>
          </a:p>
        </p:txBody>
      </p:sp>
    </p:spTree>
    <p:extLst>
      <p:ext uri="{BB962C8B-B14F-4D97-AF65-F5344CB8AC3E}">
        <p14:creationId xmlns:p14="http://schemas.microsoft.com/office/powerpoint/2010/main" val="1583305787"/>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216</a:t>
            </a:fld>
            <a:endParaRPr lang="tr-TR" dirty="0"/>
          </a:p>
        </p:txBody>
      </p:sp>
    </p:spTree>
    <p:extLst>
      <p:ext uri="{BB962C8B-B14F-4D97-AF65-F5344CB8AC3E}">
        <p14:creationId xmlns:p14="http://schemas.microsoft.com/office/powerpoint/2010/main" val="127253770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217</a:t>
            </a:fld>
            <a:endParaRPr lang="tr-TR" dirty="0"/>
          </a:p>
        </p:txBody>
      </p:sp>
    </p:spTree>
    <p:extLst>
      <p:ext uri="{BB962C8B-B14F-4D97-AF65-F5344CB8AC3E}">
        <p14:creationId xmlns:p14="http://schemas.microsoft.com/office/powerpoint/2010/main" val="2608831933"/>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218</a:t>
            </a:fld>
            <a:endParaRPr lang="tr-TR" dirty="0"/>
          </a:p>
        </p:txBody>
      </p:sp>
    </p:spTree>
    <p:extLst>
      <p:ext uri="{BB962C8B-B14F-4D97-AF65-F5344CB8AC3E}">
        <p14:creationId xmlns:p14="http://schemas.microsoft.com/office/powerpoint/2010/main" val="3477010002"/>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219</a:t>
            </a:fld>
            <a:endParaRPr lang="tr-TR" dirty="0"/>
          </a:p>
        </p:txBody>
      </p:sp>
    </p:spTree>
    <p:extLst>
      <p:ext uri="{BB962C8B-B14F-4D97-AF65-F5344CB8AC3E}">
        <p14:creationId xmlns:p14="http://schemas.microsoft.com/office/powerpoint/2010/main" val="4146659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357188"/>
            <a:r>
              <a:rPr lang="tr-TR" dirty="0" smtClean="0">
                <a:latin typeface="Calibri" panose="020F0502020204030204" pitchFamily="34" charset="0"/>
                <a:cs typeface="Calibri" panose="020F0502020204030204" pitchFamily="34" charset="0"/>
              </a:rPr>
              <a:t>31 Seri No.lu Kurumlar Vergisi Genel Tebliği uyarınca iş ortaklıklarının sadece yıllara sari inşaat, onarım, montaj ve teknik hizmetler ile iştigal edecekleri belirtilmişken 1 Seri No.lu Kurumlar Vergisi Genel Tebliğinde böyle bir düzenleme bulunmamaktadır.</a:t>
            </a:r>
          </a:p>
          <a:p>
            <a:pPr marL="0" indent="0">
              <a:buFont typeface="Wingdings" panose="05000000000000000000" pitchFamily="2" charset="2"/>
              <a:buNone/>
            </a:pPr>
            <a:r>
              <a:rPr lang="tr-TR" sz="1600" b="1" u="sng" dirty="0" smtClean="0">
                <a:latin typeface="Times New Roman" pitchFamily="18" charset="0"/>
                <a:cs typeface="Times New Roman" pitchFamily="18" charset="0"/>
              </a:rPr>
              <a:t>İşin bitiminde ortaya çıkan kar ve zararın durumu.</a:t>
            </a:r>
          </a:p>
          <a:p>
            <a:pPr indent="-354013">
              <a:buFont typeface="Wingdings" panose="05000000000000000000" pitchFamily="2" charset="2"/>
              <a:buChar char="Ø"/>
            </a:pPr>
            <a:r>
              <a:rPr lang="tr-TR" sz="1600" dirty="0" smtClean="0">
                <a:latin typeface="Times New Roman" pitchFamily="18" charset="0"/>
                <a:cs typeface="Times New Roman" pitchFamily="18" charset="0"/>
              </a:rPr>
              <a:t>İş ortaklıklarının faaliyetinden doğan kazanç kurumlar vergisine tabi tutulmakta ve vergi sonrası kar ortaklara hisselerine göre dağıtılmaktadır.</a:t>
            </a:r>
          </a:p>
          <a:p>
            <a:pPr indent="-354013">
              <a:buFont typeface="Wingdings" panose="05000000000000000000" pitchFamily="2" charset="2"/>
              <a:buChar char="Ø"/>
            </a:pPr>
            <a:r>
              <a:rPr lang="tr-TR" sz="1600" dirty="0" smtClean="0">
                <a:latin typeface="Times New Roman" pitchFamily="18" charset="0"/>
                <a:cs typeface="Times New Roman" pitchFamily="18" charset="0"/>
              </a:rPr>
              <a:t>Zarar ise bu mükelleflerin ortaklarınca indirilmesi mümkün değildir</a:t>
            </a: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22</a:t>
            </a:fld>
            <a:endParaRPr lang="tr-TR"/>
          </a:p>
        </p:txBody>
      </p:sp>
    </p:spTree>
    <p:extLst>
      <p:ext uri="{BB962C8B-B14F-4D97-AF65-F5344CB8AC3E}">
        <p14:creationId xmlns:p14="http://schemas.microsoft.com/office/powerpoint/2010/main" val="121761747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220</a:t>
            </a:fld>
            <a:endParaRPr lang="tr-TR" dirty="0"/>
          </a:p>
        </p:txBody>
      </p:sp>
    </p:spTree>
    <p:extLst>
      <p:ext uri="{BB962C8B-B14F-4D97-AF65-F5344CB8AC3E}">
        <p14:creationId xmlns:p14="http://schemas.microsoft.com/office/powerpoint/2010/main" val="103378280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221</a:t>
            </a:fld>
            <a:endParaRPr lang="tr-TR" dirty="0"/>
          </a:p>
        </p:txBody>
      </p:sp>
    </p:spTree>
    <p:extLst>
      <p:ext uri="{BB962C8B-B14F-4D97-AF65-F5344CB8AC3E}">
        <p14:creationId xmlns:p14="http://schemas.microsoft.com/office/powerpoint/2010/main" val="3955356624"/>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222</a:t>
            </a:fld>
            <a:endParaRPr lang="tr-TR" dirty="0"/>
          </a:p>
        </p:txBody>
      </p:sp>
    </p:spTree>
    <p:extLst>
      <p:ext uri="{BB962C8B-B14F-4D97-AF65-F5344CB8AC3E}">
        <p14:creationId xmlns:p14="http://schemas.microsoft.com/office/powerpoint/2010/main" val="3232196182"/>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223</a:t>
            </a:fld>
            <a:endParaRPr lang="tr-TR" dirty="0"/>
          </a:p>
        </p:txBody>
      </p:sp>
    </p:spTree>
    <p:extLst>
      <p:ext uri="{BB962C8B-B14F-4D97-AF65-F5344CB8AC3E}">
        <p14:creationId xmlns:p14="http://schemas.microsoft.com/office/powerpoint/2010/main" val="387816817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224</a:t>
            </a:fld>
            <a:endParaRPr lang="tr-TR" dirty="0"/>
          </a:p>
        </p:txBody>
      </p:sp>
    </p:spTree>
    <p:extLst>
      <p:ext uri="{BB962C8B-B14F-4D97-AF65-F5344CB8AC3E}">
        <p14:creationId xmlns:p14="http://schemas.microsoft.com/office/powerpoint/2010/main" val="3036466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225</a:t>
            </a:fld>
            <a:endParaRPr lang="tr-TR" dirty="0"/>
          </a:p>
        </p:txBody>
      </p:sp>
    </p:spTree>
    <p:extLst>
      <p:ext uri="{BB962C8B-B14F-4D97-AF65-F5344CB8AC3E}">
        <p14:creationId xmlns:p14="http://schemas.microsoft.com/office/powerpoint/2010/main" val="367758533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226</a:t>
            </a:fld>
            <a:endParaRPr lang="tr-TR" dirty="0"/>
          </a:p>
        </p:txBody>
      </p:sp>
    </p:spTree>
    <p:extLst>
      <p:ext uri="{BB962C8B-B14F-4D97-AF65-F5344CB8AC3E}">
        <p14:creationId xmlns:p14="http://schemas.microsoft.com/office/powerpoint/2010/main" val="189111702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227</a:t>
            </a:fld>
            <a:endParaRPr lang="tr-TR" dirty="0"/>
          </a:p>
        </p:txBody>
      </p:sp>
    </p:spTree>
    <p:extLst>
      <p:ext uri="{BB962C8B-B14F-4D97-AF65-F5344CB8AC3E}">
        <p14:creationId xmlns:p14="http://schemas.microsoft.com/office/powerpoint/2010/main" val="90679476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228</a:t>
            </a:fld>
            <a:endParaRPr lang="tr-TR" dirty="0"/>
          </a:p>
        </p:txBody>
      </p:sp>
    </p:spTree>
    <p:extLst>
      <p:ext uri="{BB962C8B-B14F-4D97-AF65-F5344CB8AC3E}">
        <p14:creationId xmlns:p14="http://schemas.microsoft.com/office/powerpoint/2010/main" val="1201631302"/>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229</a:t>
            </a:fld>
            <a:endParaRPr lang="tr-TR" dirty="0"/>
          </a:p>
        </p:txBody>
      </p:sp>
    </p:spTree>
    <p:extLst>
      <p:ext uri="{BB962C8B-B14F-4D97-AF65-F5344CB8AC3E}">
        <p14:creationId xmlns:p14="http://schemas.microsoft.com/office/powerpoint/2010/main" val="1130859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357188"/>
            <a:r>
              <a:rPr lang="tr-TR" dirty="0" smtClean="0">
                <a:latin typeface="Calibri" panose="020F0502020204030204" pitchFamily="34" charset="0"/>
                <a:cs typeface="Calibri" panose="020F0502020204030204" pitchFamily="34" charset="0"/>
              </a:rPr>
              <a:t>31 Seri No.lu Kurumlar Vergisi Genel Tebliği uyarınca iş ortaklıklarının sadece yıllara sari inşaat, onarım, montaj ve teknik hizmetler ile iştigal edecekleri belirtilmişken 1 Seri No.lu Kurumlar Vergisi Genel Tebliğinde böyle bir düzenleme bulunmamaktadır.</a:t>
            </a:r>
          </a:p>
          <a:p>
            <a:pPr marL="0" indent="0">
              <a:buFont typeface="Wingdings" panose="05000000000000000000" pitchFamily="2" charset="2"/>
              <a:buNone/>
            </a:pPr>
            <a:r>
              <a:rPr lang="tr-TR" sz="1600" b="1" u="sng" dirty="0" smtClean="0">
                <a:latin typeface="Times New Roman" pitchFamily="18" charset="0"/>
                <a:cs typeface="Times New Roman" pitchFamily="18" charset="0"/>
              </a:rPr>
              <a:t>İşin bitiminde ortaya çıkan kar ve zararın durumu.</a:t>
            </a:r>
          </a:p>
          <a:p>
            <a:pPr indent="-354013">
              <a:buFont typeface="Wingdings" panose="05000000000000000000" pitchFamily="2" charset="2"/>
              <a:buChar char="Ø"/>
            </a:pPr>
            <a:r>
              <a:rPr lang="tr-TR" sz="1600" dirty="0" smtClean="0">
                <a:latin typeface="Times New Roman" pitchFamily="18" charset="0"/>
                <a:cs typeface="Times New Roman" pitchFamily="18" charset="0"/>
              </a:rPr>
              <a:t>İş ortaklıklarının faaliyetinden doğan kazanç kurumlar vergisine tabi tutulmakta ve vergi sonrası kar ortaklara hisselerine göre dağıtılmaktadır.</a:t>
            </a:r>
          </a:p>
          <a:p>
            <a:pPr indent="-354013">
              <a:buFont typeface="Wingdings" panose="05000000000000000000" pitchFamily="2" charset="2"/>
              <a:buChar char="Ø"/>
            </a:pPr>
            <a:r>
              <a:rPr lang="tr-TR" sz="1600" dirty="0" smtClean="0">
                <a:latin typeface="Times New Roman" pitchFamily="18" charset="0"/>
                <a:cs typeface="Times New Roman" pitchFamily="18" charset="0"/>
              </a:rPr>
              <a:t>Zarar ise bu mükelleflerin ortaklarınca indirilmesi mümkün değildir</a:t>
            </a: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23</a:t>
            </a:fld>
            <a:endParaRPr lang="tr-TR"/>
          </a:p>
        </p:txBody>
      </p:sp>
    </p:spTree>
    <p:extLst>
      <p:ext uri="{BB962C8B-B14F-4D97-AF65-F5344CB8AC3E}">
        <p14:creationId xmlns:p14="http://schemas.microsoft.com/office/powerpoint/2010/main" val="1429188059"/>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230</a:t>
            </a:fld>
            <a:endParaRPr lang="tr-TR" dirty="0"/>
          </a:p>
        </p:txBody>
      </p:sp>
    </p:spTree>
    <p:extLst>
      <p:ext uri="{BB962C8B-B14F-4D97-AF65-F5344CB8AC3E}">
        <p14:creationId xmlns:p14="http://schemas.microsoft.com/office/powerpoint/2010/main" val="352318850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231</a:t>
            </a:fld>
            <a:endParaRPr lang="tr-TR" dirty="0"/>
          </a:p>
        </p:txBody>
      </p:sp>
    </p:spTree>
    <p:extLst>
      <p:ext uri="{BB962C8B-B14F-4D97-AF65-F5344CB8AC3E}">
        <p14:creationId xmlns:p14="http://schemas.microsoft.com/office/powerpoint/2010/main" val="64928867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232</a:t>
            </a:fld>
            <a:endParaRPr lang="tr-TR" dirty="0"/>
          </a:p>
        </p:txBody>
      </p:sp>
    </p:spTree>
    <p:extLst>
      <p:ext uri="{BB962C8B-B14F-4D97-AF65-F5344CB8AC3E}">
        <p14:creationId xmlns:p14="http://schemas.microsoft.com/office/powerpoint/2010/main" val="3429177107"/>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233</a:t>
            </a:fld>
            <a:endParaRPr lang="tr-TR" dirty="0"/>
          </a:p>
        </p:txBody>
      </p:sp>
    </p:spTree>
    <p:extLst>
      <p:ext uri="{BB962C8B-B14F-4D97-AF65-F5344CB8AC3E}">
        <p14:creationId xmlns:p14="http://schemas.microsoft.com/office/powerpoint/2010/main" val="23104363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234</a:t>
            </a:fld>
            <a:endParaRPr lang="tr-TR">
              <a:solidFill>
                <a:prstClr val="black"/>
              </a:solidFill>
            </a:endParaRPr>
          </a:p>
        </p:txBody>
      </p:sp>
    </p:spTree>
    <p:extLst>
      <p:ext uri="{BB962C8B-B14F-4D97-AF65-F5344CB8AC3E}">
        <p14:creationId xmlns:p14="http://schemas.microsoft.com/office/powerpoint/2010/main" val="1585745681"/>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235</a:t>
            </a:fld>
            <a:endParaRPr lang="tr-TR">
              <a:solidFill>
                <a:prstClr val="black"/>
              </a:solidFill>
            </a:endParaRPr>
          </a:p>
        </p:txBody>
      </p:sp>
    </p:spTree>
    <p:extLst>
      <p:ext uri="{BB962C8B-B14F-4D97-AF65-F5344CB8AC3E}">
        <p14:creationId xmlns:p14="http://schemas.microsoft.com/office/powerpoint/2010/main" val="4143170626"/>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236</a:t>
            </a:fld>
            <a:endParaRPr lang="tr-TR">
              <a:solidFill>
                <a:prstClr val="black"/>
              </a:solidFill>
            </a:endParaRPr>
          </a:p>
        </p:txBody>
      </p:sp>
    </p:spTree>
    <p:extLst>
      <p:ext uri="{BB962C8B-B14F-4D97-AF65-F5344CB8AC3E}">
        <p14:creationId xmlns:p14="http://schemas.microsoft.com/office/powerpoint/2010/main" val="194508052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237</a:t>
            </a:fld>
            <a:endParaRPr lang="tr-TR">
              <a:solidFill>
                <a:prstClr val="black"/>
              </a:solidFill>
            </a:endParaRPr>
          </a:p>
        </p:txBody>
      </p:sp>
    </p:spTree>
    <p:extLst>
      <p:ext uri="{BB962C8B-B14F-4D97-AF65-F5344CB8AC3E}">
        <p14:creationId xmlns:p14="http://schemas.microsoft.com/office/powerpoint/2010/main" val="106801091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238</a:t>
            </a:fld>
            <a:endParaRPr lang="tr-TR">
              <a:solidFill>
                <a:prstClr val="black"/>
              </a:solidFill>
            </a:endParaRPr>
          </a:p>
        </p:txBody>
      </p:sp>
    </p:spTree>
    <p:extLst>
      <p:ext uri="{BB962C8B-B14F-4D97-AF65-F5344CB8AC3E}">
        <p14:creationId xmlns:p14="http://schemas.microsoft.com/office/powerpoint/2010/main" val="179155419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239</a:t>
            </a:fld>
            <a:endParaRPr lang="tr-TR">
              <a:solidFill>
                <a:prstClr val="black"/>
              </a:solidFill>
            </a:endParaRPr>
          </a:p>
        </p:txBody>
      </p:sp>
    </p:spTree>
    <p:extLst>
      <p:ext uri="{BB962C8B-B14F-4D97-AF65-F5344CB8AC3E}">
        <p14:creationId xmlns:p14="http://schemas.microsoft.com/office/powerpoint/2010/main" val="1261636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24</a:t>
            </a:fld>
            <a:endParaRPr lang="tr-TR"/>
          </a:p>
        </p:txBody>
      </p:sp>
    </p:spTree>
    <p:extLst>
      <p:ext uri="{BB962C8B-B14F-4D97-AF65-F5344CB8AC3E}">
        <p14:creationId xmlns:p14="http://schemas.microsoft.com/office/powerpoint/2010/main" val="373375010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240</a:t>
            </a:fld>
            <a:endParaRPr lang="tr-TR">
              <a:solidFill>
                <a:prstClr val="black"/>
              </a:solidFill>
            </a:endParaRPr>
          </a:p>
        </p:txBody>
      </p:sp>
    </p:spTree>
    <p:extLst>
      <p:ext uri="{BB962C8B-B14F-4D97-AF65-F5344CB8AC3E}">
        <p14:creationId xmlns:p14="http://schemas.microsoft.com/office/powerpoint/2010/main" val="2099627585"/>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241</a:t>
            </a:fld>
            <a:endParaRPr lang="tr-TR">
              <a:solidFill>
                <a:prstClr val="black"/>
              </a:solidFill>
            </a:endParaRPr>
          </a:p>
        </p:txBody>
      </p:sp>
    </p:spTree>
    <p:extLst>
      <p:ext uri="{BB962C8B-B14F-4D97-AF65-F5344CB8AC3E}">
        <p14:creationId xmlns:p14="http://schemas.microsoft.com/office/powerpoint/2010/main" val="305960097"/>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242</a:t>
            </a:fld>
            <a:endParaRPr lang="tr-TR">
              <a:solidFill>
                <a:prstClr val="black"/>
              </a:solidFill>
            </a:endParaRPr>
          </a:p>
        </p:txBody>
      </p:sp>
    </p:spTree>
    <p:extLst>
      <p:ext uri="{BB962C8B-B14F-4D97-AF65-F5344CB8AC3E}">
        <p14:creationId xmlns:p14="http://schemas.microsoft.com/office/powerpoint/2010/main" val="386880074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243</a:t>
            </a:fld>
            <a:endParaRPr lang="tr-TR">
              <a:solidFill>
                <a:prstClr val="black"/>
              </a:solidFill>
            </a:endParaRPr>
          </a:p>
        </p:txBody>
      </p:sp>
    </p:spTree>
    <p:extLst>
      <p:ext uri="{BB962C8B-B14F-4D97-AF65-F5344CB8AC3E}">
        <p14:creationId xmlns:p14="http://schemas.microsoft.com/office/powerpoint/2010/main" val="303962569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244</a:t>
            </a:fld>
            <a:endParaRPr lang="tr-TR">
              <a:solidFill>
                <a:prstClr val="black"/>
              </a:solidFill>
            </a:endParaRPr>
          </a:p>
        </p:txBody>
      </p:sp>
    </p:spTree>
    <p:extLst>
      <p:ext uri="{BB962C8B-B14F-4D97-AF65-F5344CB8AC3E}">
        <p14:creationId xmlns:p14="http://schemas.microsoft.com/office/powerpoint/2010/main" val="3815425316"/>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245</a:t>
            </a:fld>
            <a:endParaRPr lang="tr-TR">
              <a:solidFill>
                <a:prstClr val="black"/>
              </a:solidFill>
            </a:endParaRPr>
          </a:p>
        </p:txBody>
      </p:sp>
    </p:spTree>
    <p:extLst>
      <p:ext uri="{BB962C8B-B14F-4D97-AF65-F5344CB8AC3E}">
        <p14:creationId xmlns:p14="http://schemas.microsoft.com/office/powerpoint/2010/main" val="2380518717"/>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246</a:t>
            </a:fld>
            <a:endParaRPr lang="tr-TR">
              <a:solidFill>
                <a:prstClr val="black"/>
              </a:solidFill>
            </a:endParaRPr>
          </a:p>
        </p:txBody>
      </p:sp>
    </p:spTree>
    <p:extLst>
      <p:ext uri="{BB962C8B-B14F-4D97-AF65-F5344CB8AC3E}">
        <p14:creationId xmlns:p14="http://schemas.microsoft.com/office/powerpoint/2010/main" val="1996332854"/>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247</a:t>
            </a:fld>
            <a:endParaRPr lang="tr-TR">
              <a:solidFill>
                <a:prstClr val="black"/>
              </a:solidFill>
            </a:endParaRPr>
          </a:p>
        </p:txBody>
      </p:sp>
    </p:spTree>
    <p:extLst>
      <p:ext uri="{BB962C8B-B14F-4D97-AF65-F5344CB8AC3E}">
        <p14:creationId xmlns:p14="http://schemas.microsoft.com/office/powerpoint/2010/main" val="16136988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248</a:t>
            </a:fld>
            <a:endParaRPr lang="tr-TR" dirty="0">
              <a:solidFill>
                <a:prstClr val="black"/>
              </a:solidFill>
            </a:endParaRPr>
          </a:p>
        </p:txBody>
      </p:sp>
    </p:spTree>
    <p:extLst>
      <p:ext uri="{BB962C8B-B14F-4D97-AF65-F5344CB8AC3E}">
        <p14:creationId xmlns:p14="http://schemas.microsoft.com/office/powerpoint/2010/main" val="239683935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249</a:t>
            </a:fld>
            <a:endParaRPr lang="tr-TR" dirty="0">
              <a:solidFill>
                <a:prstClr val="black"/>
              </a:solidFill>
            </a:endParaRPr>
          </a:p>
        </p:txBody>
      </p:sp>
    </p:spTree>
    <p:extLst>
      <p:ext uri="{BB962C8B-B14F-4D97-AF65-F5344CB8AC3E}">
        <p14:creationId xmlns:p14="http://schemas.microsoft.com/office/powerpoint/2010/main" val="1278408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25</a:t>
            </a:fld>
            <a:endParaRPr lang="tr-TR"/>
          </a:p>
        </p:txBody>
      </p:sp>
    </p:spTree>
    <p:extLst>
      <p:ext uri="{BB962C8B-B14F-4D97-AF65-F5344CB8AC3E}">
        <p14:creationId xmlns:p14="http://schemas.microsoft.com/office/powerpoint/2010/main" val="299940599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250</a:t>
            </a:fld>
            <a:endParaRPr lang="tr-TR" dirty="0">
              <a:solidFill>
                <a:prstClr val="black"/>
              </a:solidFill>
            </a:endParaRPr>
          </a:p>
        </p:txBody>
      </p:sp>
    </p:spTree>
    <p:extLst>
      <p:ext uri="{BB962C8B-B14F-4D97-AF65-F5344CB8AC3E}">
        <p14:creationId xmlns:p14="http://schemas.microsoft.com/office/powerpoint/2010/main" val="3506973590"/>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251</a:t>
            </a:fld>
            <a:endParaRPr lang="tr-TR" dirty="0">
              <a:solidFill>
                <a:prstClr val="black"/>
              </a:solidFill>
            </a:endParaRPr>
          </a:p>
        </p:txBody>
      </p:sp>
    </p:spTree>
    <p:extLst>
      <p:ext uri="{BB962C8B-B14F-4D97-AF65-F5344CB8AC3E}">
        <p14:creationId xmlns:p14="http://schemas.microsoft.com/office/powerpoint/2010/main" val="301561755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252</a:t>
            </a:fld>
            <a:endParaRPr lang="tr-TR" dirty="0">
              <a:solidFill>
                <a:prstClr val="black"/>
              </a:solidFill>
            </a:endParaRPr>
          </a:p>
        </p:txBody>
      </p:sp>
    </p:spTree>
    <p:extLst>
      <p:ext uri="{BB962C8B-B14F-4D97-AF65-F5344CB8AC3E}">
        <p14:creationId xmlns:p14="http://schemas.microsoft.com/office/powerpoint/2010/main" val="4033329364"/>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253</a:t>
            </a:fld>
            <a:endParaRPr lang="tr-TR" dirty="0">
              <a:solidFill>
                <a:prstClr val="black"/>
              </a:solidFill>
            </a:endParaRPr>
          </a:p>
        </p:txBody>
      </p:sp>
    </p:spTree>
    <p:extLst>
      <p:ext uri="{BB962C8B-B14F-4D97-AF65-F5344CB8AC3E}">
        <p14:creationId xmlns:p14="http://schemas.microsoft.com/office/powerpoint/2010/main" val="370726071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254</a:t>
            </a:fld>
            <a:endParaRPr lang="tr-TR" dirty="0">
              <a:solidFill>
                <a:prstClr val="black"/>
              </a:solidFill>
            </a:endParaRPr>
          </a:p>
        </p:txBody>
      </p:sp>
    </p:spTree>
    <p:extLst>
      <p:ext uri="{BB962C8B-B14F-4D97-AF65-F5344CB8AC3E}">
        <p14:creationId xmlns:p14="http://schemas.microsoft.com/office/powerpoint/2010/main" val="2016802740"/>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Hatalar</a:t>
            </a:r>
            <a:r>
              <a:rPr lang="tr-TR" baseline="0" dirty="0" smtClean="0"/>
              <a:t> yaparız, pişmanlıklar yaşarız. Çünkü İnsanız.. </a:t>
            </a:r>
          </a:p>
          <a:p>
            <a:endParaRPr lang="tr-TR" baseline="0" dirty="0" smtClean="0"/>
          </a:p>
          <a:p>
            <a:r>
              <a:rPr lang="tr-TR" baseline="0" dirty="0" smtClean="0"/>
              <a:t>Hepimizin türlü türlü hedefleri vardır. Ancak hayat ulaşılan hedeflerle  güzelleşmez.</a:t>
            </a:r>
          </a:p>
          <a:p>
            <a:r>
              <a:rPr lang="tr-TR" baseline="0" dirty="0" smtClean="0"/>
              <a:t>Ona ulaştığınız anda hedefin değeri yarı yarıya düşer. Hatta bazen </a:t>
            </a:r>
          </a:p>
          <a:p>
            <a:r>
              <a:rPr lang="tr-TR" baseline="0" dirty="0" smtClean="0"/>
              <a:t>Sıfırlanır. Öyleyse Güzellik Yürünen YOL </a:t>
            </a:r>
            <a:r>
              <a:rPr lang="tr-TR" baseline="0" dirty="0" err="1" smtClean="0"/>
              <a:t>dadır</a:t>
            </a:r>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255</a:t>
            </a:fld>
            <a:endParaRPr lang="tr-TR">
              <a:solidFill>
                <a:prstClr val="black"/>
              </a:solidFill>
            </a:endParaRPr>
          </a:p>
        </p:txBody>
      </p:sp>
    </p:spTree>
    <p:extLst>
      <p:ext uri="{BB962C8B-B14F-4D97-AF65-F5344CB8AC3E}">
        <p14:creationId xmlns:p14="http://schemas.microsoft.com/office/powerpoint/2010/main" val="297507246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Hedeflerimiz,</a:t>
            </a:r>
            <a:r>
              <a:rPr lang="tr-TR" baseline="0" dirty="0" smtClean="0"/>
              <a:t> İsteklerimiz, hayallerimiz, </a:t>
            </a:r>
            <a:r>
              <a:rPr lang="tr-TR" dirty="0" smtClean="0"/>
              <a:t>her zaman vardır</a:t>
            </a:r>
            <a:r>
              <a:rPr lang="tr-TR" baseline="0" dirty="0" smtClean="0"/>
              <a:t>  elbette olmalıdır.   Ancak, hedefe kilitlenip yol  un güzelliğini kaçırmamalıyız. Çünkü;  </a:t>
            </a:r>
          </a:p>
          <a:p>
            <a:endParaRPr lang="tr-TR" baseline="0" dirty="0" smtClean="0"/>
          </a:p>
          <a:p>
            <a:r>
              <a:rPr lang="tr-TR" baseline="0" dirty="0" smtClean="0"/>
              <a:t>Slayt cümlesi ile tamamlanacak..</a:t>
            </a:r>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256</a:t>
            </a:fld>
            <a:endParaRPr lang="tr-TR">
              <a:solidFill>
                <a:prstClr val="black"/>
              </a:solidFill>
            </a:endParaRPr>
          </a:p>
        </p:txBody>
      </p:sp>
    </p:spTree>
    <p:extLst>
      <p:ext uri="{BB962C8B-B14F-4D97-AF65-F5344CB8AC3E}">
        <p14:creationId xmlns:p14="http://schemas.microsoft.com/office/powerpoint/2010/main" val="1994858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26</a:t>
            </a:fld>
            <a:endParaRPr lang="tr-TR"/>
          </a:p>
        </p:txBody>
      </p:sp>
    </p:spTree>
    <p:extLst>
      <p:ext uri="{BB962C8B-B14F-4D97-AF65-F5344CB8AC3E}">
        <p14:creationId xmlns:p14="http://schemas.microsoft.com/office/powerpoint/2010/main" val="3274658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Daimi temsilciler: Ticari mümessiller, tüccar vekilleri, Mağaza ve depolarda konsinye mal bulundurmak. </a:t>
            </a:r>
          </a:p>
          <a:p>
            <a:r>
              <a:rPr lang="tr-TR" dirty="0" smtClean="0"/>
              <a:t>Dar mükellef kurumlarda ihracat muaflığı: Kurumlar vergisi 3/a maddesindeki şartları taşısalar bile kurumların ihraç edilmek üzere Türkiye’de satın aldıkları malları Türkiye’de satmaksızın yabancı ülkelere göndermelerinden doğan kazançlar Türkiye’de elde edilmiş sayılmazlar</a:t>
            </a:r>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27</a:t>
            </a:fld>
            <a:endParaRPr lang="tr-TR"/>
          </a:p>
        </p:txBody>
      </p:sp>
    </p:spTree>
    <p:extLst>
      <p:ext uri="{BB962C8B-B14F-4D97-AF65-F5344CB8AC3E}">
        <p14:creationId xmlns:p14="http://schemas.microsoft.com/office/powerpoint/2010/main" val="380423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kern="1200" dirty="0" smtClean="0">
                <a:solidFill>
                  <a:schemeClr val="tx1"/>
                </a:solidFill>
                <a:effectLst/>
                <a:latin typeface="+mn-lt"/>
                <a:ea typeface="+mn-ea"/>
                <a:cs typeface="+mn-cs"/>
              </a:rPr>
              <a:t>Ziraî faaliyetle uğraşan kurumların bu faaliyetinden doğan kazançlarının tespitinde, Gelir Vergisi Kanununun 59 uncu maddesinin son fıkra hükmü de dikkate alınır.</a:t>
            </a: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28</a:t>
            </a:fld>
            <a:endParaRPr lang="tr-TR"/>
          </a:p>
        </p:txBody>
      </p:sp>
    </p:spTree>
    <p:extLst>
      <p:ext uri="{BB962C8B-B14F-4D97-AF65-F5344CB8AC3E}">
        <p14:creationId xmlns:p14="http://schemas.microsoft.com/office/powerpoint/2010/main" val="1938961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29</a:t>
            </a:fld>
            <a:endParaRPr lang="tr-TR" dirty="0"/>
          </a:p>
        </p:txBody>
      </p:sp>
    </p:spTree>
    <p:extLst>
      <p:ext uri="{BB962C8B-B14F-4D97-AF65-F5344CB8AC3E}">
        <p14:creationId xmlns:p14="http://schemas.microsoft.com/office/powerpoint/2010/main" val="184212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3200" dirty="0" err="1" smtClean="0"/>
              <a:t>Burdan</a:t>
            </a:r>
            <a:r>
              <a:rPr lang="tr-TR" sz="3200" baseline="0" dirty="0" smtClean="0"/>
              <a:t> şu sonucu çıkarabiliriz; şirketler kibirlidir. </a:t>
            </a:r>
            <a:endParaRPr lang="tr-TR" sz="3200"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2855073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30</a:t>
            </a:fld>
            <a:endParaRPr lang="tr-TR" dirty="0"/>
          </a:p>
        </p:txBody>
      </p:sp>
    </p:spTree>
    <p:extLst>
      <p:ext uri="{BB962C8B-B14F-4D97-AF65-F5344CB8AC3E}">
        <p14:creationId xmlns:p14="http://schemas.microsoft.com/office/powerpoint/2010/main" val="3860614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31</a:t>
            </a:fld>
            <a:endParaRPr lang="tr-TR" dirty="0"/>
          </a:p>
        </p:txBody>
      </p:sp>
    </p:spTree>
    <p:extLst>
      <p:ext uri="{BB962C8B-B14F-4D97-AF65-F5344CB8AC3E}">
        <p14:creationId xmlns:p14="http://schemas.microsoft.com/office/powerpoint/2010/main" val="1259138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32</a:t>
            </a:fld>
            <a:endParaRPr lang="tr-TR" dirty="0"/>
          </a:p>
        </p:txBody>
      </p:sp>
    </p:spTree>
    <p:extLst>
      <p:ext uri="{BB962C8B-B14F-4D97-AF65-F5344CB8AC3E}">
        <p14:creationId xmlns:p14="http://schemas.microsoft.com/office/powerpoint/2010/main" val="3113549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33</a:t>
            </a:fld>
            <a:endParaRPr lang="tr-TR" dirty="0"/>
          </a:p>
        </p:txBody>
      </p:sp>
    </p:spTree>
    <p:extLst>
      <p:ext uri="{BB962C8B-B14F-4D97-AF65-F5344CB8AC3E}">
        <p14:creationId xmlns:p14="http://schemas.microsoft.com/office/powerpoint/2010/main" val="3227944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34</a:t>
            </a:fld>
            <a:endParaRPr lang="tr-TR" dirty="0"/>
          </a:p>
        </p:txBody>
      </p:sp>
    </p:spTree>
    <p:extLst>
      <p:ext uri="{BB962C8B-B14F-4D97-AF65-F5344CB8AC3E}">
        <p14:creationId xmlns:p14="http://schemas.microsoft.com/office/powerpoint/2010/main" val="2479505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35</a:t>
            </a:fld>
            <a:endParaRPr lang="tr-TR" dirty="0"/>
          </a:p>
        </p:txBody>
      </p:sp>
    </p:spTree>
    <p:extLst>
      <p:ext uri="{BB962C8B-B14F-4D97-AF65-F5344CB8AC3E}">
        <p14:creationId xmlns:p14="http://schemas.microsoft.com/office/powerpoint/2010/main" val="774990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Clr>
                <a:srgbClr val="FF0000"/>
              </a:buClr>
              <a:defRPr/>
            </a:pPr>
            <a:r>
              <a:rPr lang="tr-TR" altLang="en-US" dirty="0" smtClean="0"/>
              <a:t>Bilindiği gibi, kurumlar vergisi beyannamesinde bazı değişiklikler yapılarak, kanunen kabul edilmeyen giderlere ilişkin bir tablo ilave edilmiş ve bazı gider tutarlarının bildirilmesi istenilmiştir. Bu tabloda yer almayan gider türleri en altta “Diğer” satırında topluca bildirilecektir. Söz konusu tablo aşağıda bilgilerinize sunulmuştur.</a:t>
            </a:r>
          </a:p>
          <a:p>
            <a:pPr>
              <a:buClr>
                <a:srgbClr val="FF0000"/>
              </a:buClr>
              <a:defRPr/>
            </a:pPr>
            <a:r>
              <a:rPr lang="tr-TR" altLang="en-US" dirty="0" smtClean="0"/>
              <a:t>**</a:t>
            </a:r>
            <a:r>
              <a:rPr lang="tr-TR" altLang="en-US" dirty="0" err="1" smtClean="0"/>
              <a:t>GVK’nun</a:t>
            </a:r>
            <a:r>
              <a:rPr lang="tr-TR" altLang="en-US" dirty="0" smtClean="0"/>
              <a:t> 40/1 inci maddesi gereğince, ihracat, yurt dışında inşaat, onarma, montaj ve taşımacılık faaliyetinden sağlanan dövizli hasılatın (kur farkları hariç) binde 5’ini aşmayan belgesiz giderler, kanunen kabul edilmeyen gider olarak dikkate alınmaz. Dolayısıyla bu kısım itibariyle vergi matrahından düşülebilirler. Dönem içinde bu kapsamda gerçekleşen ve kayda alınan belgesiz giderlerin tamamı önce KKEG olarak dikkate alındıktan sonra, dövizli hasılatın binde 5’ini geçmemek üzere “diğer indirim” olarak dikkate alınmak suretiyle de vergi matrahından indirim konusu yapılabilirler. Kurumlar vergisi beyannamesinde yapılan bir değişiklikle ihracatta götürü gider uygulaması yapılıp yapılmadığı sorgulanmaktadır.</a:t>
            </a:r>
          </a:p>
          <a:p>
            <a:pPr>
              <a:buClr>
                <a:srgbClr val="FF0000"/>
              </a:buClr>
              <a:defRPr/>
            </a:pPr>
            <a:r>
              <a:rPr lang="tr-TR" altLang="en-US" dirty="0" smtClean="0"/>
              <a:t> </a:t>
            </a:r>
          </a:p>
          <a:p>
            <a:pPr>
              <a:buClr>
                <a:srgbClr val="FF0000"/>
              </a:buClr>
              <a:defRPr/>
            </a:pPr>
            <a:endParaRPr lang="tr-TR" altLang="en-US" dirty="0" smtClean="0"/>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36</a:t>
            </a:fld>
            <a:endParaRPr lang="tr-TR" dirty="0"/>
          </a:p>
        </p:txBody>
      </p:sp>
    </p:spTree>
    <p:extLst>
      <p:ext uri="{BB962C8B-B14F-4D97-AF65-F5344CB8AC3E}">
        <p14:creationId xmlns:p14="http://schemas.microsoft.com/office/powerpoint/2010/main" val="3867629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37</a:t>
            </a:fld>
            <a:endParaRPr lang="tr-TR" dirty="0"/>
          </a:p>
        </p:txBody>
      </p:sp>
    </p:spTree>
    <p:extLst>
      <p:ext uri="{BB962C8B-B14F-4D97-AF65-F5344CB8AC3E}">
        <p14:creationId xmlns:p14="http://schemas.microsoft.com/office/powerpoint/2010/main" val="178322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38</a:t>
            </a:fld>
            <a:endParaRPr lang="tr-TR" dirty="0"/>
          </a:p>
        </p:txBody>
      </p:sp>
    </p:spTree>
    <p:extLst>
      <p:ext uri="{BB962C8B-B14F-4D97-AF65-F5344CB8AC3E}">
        <p14:creationId xmlns:p14="http://schemas.microsoft.com/office/powerpoint/2010/main" val="3195780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39</a:t>
            </a:fld>
            <a:endParaRPr lang="tr-TR" dirty="0"/>
          </a:p>
        </p:txBody>
      </p:sp>
    </p:spTree>
    <p:extLst>
      <p:ext uri="{BB962C8B-B14F-4D97-AF65-F5344CB8AC3E}">
        <p14:creationId xmlns:p14="http://schemas.microsoft.com/office/powerpoint/2010/main" val="264878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Avrupada</a:t>
            </a:r>
            <a:r>
              <a:rPr lang="tr-TR" dirty="0" smtClean="0"/>
              <a:t>  ilk şirketler    </a:t>
            </a:r>
            <a:r>
              <a:rPr lang="tr-TR" baseline="0" dirty="0" smtClean="0"/>
              <a:t> </a:t>
            </a:r>
          </a:p>
          <a:p>
            <a:endParaRPr lang="tr-TR" baseline="0" dirty="0" smtClean="0"/>
          </a:p>
          <a:p>
            <a:r>
              <a:rPr lang="tr-TR" sz="1200" b="0" i="0" kern="1200" dirty="0" smtClean="0">
                <a:solidFill>
                  <a:schemeClr val="tx1"/>
                </a:solidFill>
                <a:effectLst/>
                <a:latin typeface="+mn-lt"/>
                <a:ea typeface="+mn-ea"/>
                <a:cs typeface="+mn-cs"/>
              </a:rPr>
              <a:t>1000 yılında Fransa’da kurulan </a:t>
            </a:r>
            <a:r>
              <a:rPr lang="tr-TR" sz="1200" b="0" i="0" kern="1200" dirty="0" err="1" smtClean="0">
                <a:solidFill>
                  <a:schemeClr val="tx1"/>
                </a:solidFill>
                <a:effectLst/>
                <a:latin typeface="+mn-lt"/>
                <a:ea typeface="+mn-ea"/>
                <a:cs typeface="+mn-cs"/>
              </a:rPr>
              <a:t>Chaten</a:t>
            </a:r>
            <a:r>
              <a:rPr lang="tr-TR" sz="1200" b="0" i="0" kern="1200" dirty="0" smtClean="0">
                <a:solidFill>
                  <a:schemeClr val="tx1"/>
                </a:solidFill>
                <a:effectLst/>
                <a:latin typeface="+mn-lt"/>
                <a:ea typeface="+mn-ea"/>
                <a:cs typeface="+mn-cs"/>
              </a:rPr>
              <a:t> de </a:t>
            </a:r>
            <a:r>
              <a:rPr lang="tr-TR" sz="1200" b="0" i="0" kern="1200" dirty="0" err="1" smtClean="0">
                <a:solidFill>
                  <a:schemeClr val="tx1"/>
                </a:solidFill>
                <a:effectLst/>
                <a:latin typeface="+mn-lt"/>
                <a:ea typeface="+mn-ea"/>
                <a:cs typeface="+mn-cs"/>
              </a:rPr>
              <a:t>Goulaine</a:t>
            </a:r>
            <a:r>
              <a:rPr lang="tr-TR" sz="1200" b="0" i="0" kern="1200" dirty="0" smtClean="0">
                <a:solidFill>
                  <a:schemeClr val="tx1"/>
                </a:solidFill>
                <a:effectLst/>
                <a:latin typeface="+mn-lt"/>
                <a:ea typeface="+mn-ea"/>
                <a:cs typeface="+mn-cs"/>
              </a:rPr>
              <a:t>, </a:t>
            </a:r>
          </a:p>
          <a:p>
            <a:r>
              <a:rPr lang="tr-TR" sz="1200" b="0" i="0" kern="1200" dirty="0" smtClean="0">
                <a:solidFill>
                  <a:schemeClr val="tx1"/>
                </a:solidFill>
                <a:effectLst/>
                <a:latin typeface="+mn-lt"/>
                <a:ea typeface="+mn-ea"/>
                <a:cs typeface="+mn-cs"/>
              </a:rPr>
              <a:t>1141 yılında İtalya’da kurulan </a:t>
            </a:r>
            <a:r>
              <a:rPr lang="tr-TR" sz="1200" b="0" i="0" kern="1200" dirty="0" err="1" smtClean="0">
                <a:solidFill>
                  <a:schemeClr val="tx1"/>
                </a:solidFill>
                <a:effectLst/>
                <a:latin typeface="+mn-lt"/>
                <a:ea typeface="+mn-ea"/>
                <a:cs typeface="+mn-cs"/>
              </a:rPr>
              <a:t>Barone</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Ricasoli</a:t>
            </a:r>
            <a:r>
              <a:rPr lang="tr-TR" sz="1200" b="0" i="0" kern="1200" dirty="0" smtClean="0">
                <a:solidFill>
                  <a:schemeClr val="tx1"/>
                </a:solidFill>
                <a:effectLst/>
                <a:latin typeface="+mn-lt"/>
                <a:ea typeface="+mn-ea"/>
                <a:cs typeface="+mn-cs"/>
              </a:rPr>
              <a:t>,</a:t>
            </a:r>
          </a:p>
          <a:p>
            <a:r>
              <a:rPr lang="tr-TR" sz="1200" b="0" i="0" kern="1200" dirty="0" smtClean="0">
                <a:solidFill>
                  <a:schemeClr val="tx1"/>
                </a:solidFill>
                <a:effectLst/>
                <a:latin typeface="+mn-lt"/>
                <a:ea typeface="+mn-ea"/>
                <a:cs typeface="+mn-cs"/>
              </a:rPr>
              <a:t>1304 yılında Almanya’da kurulan Hotel </a:t>
            </a:r>
            <a:r>
              <a:rPr lang="tr-TR" sz="1200" b="0" i="0" kern="1200" dirty="0" err="1" smtClean="0">
                <a:solidFill>
                  <a:schemeClr val="tx1"/>
                </a:solidFill>
                <a:effectLst/>
                <a:latin typeface="+mn-lt"/>
                <a:ea typeface="+mn-ea"/>
                <a:cs typeface="+mn-cs"/>
              </a:rPr>
              <a:t>Pilgrim</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Haus</a:t>
            </a:r>
            <a:r>
              <a:rPr lang="tr-TR" sz="1200" b="0" i="0" kern="1200" dirty="0" smtClean="0">
                <a:solidFill>
                  <a:schemeClr val="tx1"/>
                </a:solidFill>
                <a:effectLst/>
                <a:latin typeface="+mn-lt"/>
                <a:ea typeface="+mn-ea"/>
                <a:cs typeface="+mn-cs"/>
              </a:rPr>
              <a:t>,</a:t>
            </a:r>
          </a:p>
          <a:p>
            <a:r>
              <a:rPr lang="tr-TR" sz="1200" b="0" i="0" kern="1200" dirty="0" smtClean="0">
                <a:solidFill>
                  <a:schemeClr val="tx1"/>
                </a:solidFill>
                <a:effectLst/>
                <a:latin typeface="+mn-lt"/>
                <a:ea typeface="+mn-ea"/>
                <a:cs typeface="+mn-cs"/>
              </a:rPr>
              <a:t>bugün de faaliyetlerini sürdüren Avrupa’nın en eski şirketleridir.</a:t>
            </a: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523372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40</a:t>
            </a:fld>
            <a:endParaRPr lang="tr-TR" dirty="0"/>
          </a:p>
        </p:txBody>
      </p:sp>
    </p:spTree>
    <p:extLst>
      <p:ext uri="{BB962C8B-B14F-4D97-AF65-F5344CB8AC3E}">
        <p14:creationId xmlns:p14="http://schemas.microsoft.com/office/powerpoint/2010/main" val="28076327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41</a:t>
            </a:fld>
            <a:endParaRPr lang="tr-TR" dirty="0"/>
          </a:p>
        </p:txBody>
      </p:sp>
    </p:spTree>
    <p:extLst>
      <p:ext uri="{BB962C8B-B14F-4D97-AF65-F5344CB8AC3E}">
        <p14:creationId xmlns:p14="http://schemas.microsoft.com/office/powerpoint/2010/main" val="16075217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42</a:t>
            </a:fld>
            <a:endParaRPr lang="tr-TR" dirty="0"/>
          </a:p>
        </p:txBody>
      </p:sp>
    </p:spTree>
    <p:extLst>
      <p:ext uri="{BB962C8B-B14F-4D97-AF65-F5344CB8AC3E}">
        <p14:creationId xmlns:p14="http://schemas.microsoft.com/office/powerpoint/2010/main" val="447500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43</a:t>
            </a:fld>
            <a:endParaRPr lang="tr-TR" dirty="0"/>
          </a:p>
        </p:txBody>
      </p:sp>
    </p:spTree>
    <p:extLst>
      <p:ext uri="{BB962C8B-B14F-4D97-AF65-F5344CB8AC3E}">
        <p14:creationId xmlns:p14="http://schemas.microsoft.com/office/powerpoint/2010/main" val="2956746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44</a:t>
            </a:fld>
            <a:endParaRPr lang="tr-TR"/>
          </a:p>
        </p:txBody>
      </p:sp>
    </p:spTree>
    <p:extLst>
      <p:ext uri="{BB962C8B-B14F-4D97-AF65-F5344CB8AC3E}">
        <p14:creationId xmlns:p14="http://schemas.microsoft.com/office/powerpoint/2010/main" val="1416536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Kurumların bir kısmı, hiçbir koşul aranmaksızın, bir kısmı da bazı kayıt ve şartlarla kurumlar vergisinden muaf tutulmuştur.</a:t>
            </a: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45</a:t>
            </a:fld>
            <a:endParaRPr lang="tr-TR"/>
          </a:p>
        </p:txBody>
      </p:sp>
    </p:spTree>
    <p:extLst>
      <p:ext uri="{BB962C8B-B14F-4D97-AF65-F5344CB8AC3E}">
        <p14:creationId xmlns:p14="http://schemas.microsoft.com/office/powerpoint/2010/main" val="697821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46</a:t>
            </a:fld>
            <a:endParaRPr lang="tr-TR"/>
          </a:p>
        </p:txBody>
      </p:sp>
    </p:spTree>
    <p:extLst>
      <p:ext uri="{BB962C8B-B14F-4D97-AF65-F5344CB8AC3E}">
        <p14:creationId xmlns:p14="http://schemas.microsoft.com/office/powerpoint/2010/main" val="10099871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47</a:t>
            </a:fld>
            <a:endParaRPr lang="tr-TR"/>
          </a:p>
        </p:txBody>
      </p:sp>
    </p:spTree>
    <p:extLst>
      <p:ext uri="{BB962C8B-B14F-4D97-AF65-F5344CB8AC3E}">
        <p14:creationId xmlns:p14="http://schemas.microsoft.com/office/powerpoint/2010/main" val="1950540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Kazanç dağıtırsa sermaye şirketlerinden farkı kalmaz.</a:t>
            </a:r>
          </a:p>
          <a:p>
            <a:r>
              <a:rPr lang="tr-TR" dirty="0" smtClean="0"/>
              <a:t>Ortak dışı işlemlere Örnek: Ortaklardan aldığı sütlerin niteliği değiştirmeksizin üçüncü kişilere satılması ortak dışı işlem sayılmazken bu sütler işlendikten sonra peynir olarak satılması ortak dışı işlem sayılacaktır. Muafiyetten yararlanamaz.</a:t>
            </a: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48</a:t>
            </a:fld>
            <a:endParaRPr lang="tr-TR"/>
          </a:p>
        </p:txBody>
      </p:sp>
    </p:spTree>
    <p:extLst>
      <p:ext uri="{BB962C8B-B14F-4D97-AF65-F5344CB8AC3E}">
        <p14:creationId xmlns:p14="http://schemas.microsoft.com/office/powerpoint/2010/main" val="11192774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49</a:t>
            </a:fld>
            <a:endParaRPr lang="tr-TR"/>
          </a:p>
        </p:txBody>
      </p:sp>
    </p:spTree>
    <p:extLst>
      <p:ext uri="{BB962C8B-B14F-4D97-AF65-F5344CB8AC3E}">
        <p14:creationId xmlns:p14="http://schemas.microsoft.com/office/powerpoint/2010/main" val="426400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Bizimse en eski şirketimizin geçmişi sadece 228 yıllık, hemen peşinden gelen şirket ise 1860 yılında kurulmuş, Faaliyetlerini halet devam ettiren en eski Türk şirketi 1777 yılında kurulan Hacı Bekir Lokumları. İstanbul Bahçekapı’da kurulan şirketin başında şu an beşinci nesilden Doğan Şahin bulunuyor. Hacı Bekir </a:t>
            </a:r>
            <a:r>
              <a:rPr lang="tr-TR" sz="1200" b="0" i="0" kern="1200" dirty="0" err="1" smtClean="0">
                <a:solidFill>
                  <a:schemeClr val="tx1"/>
                </a:solidFill>
                <a:effectLst/>
                <a:latin typeface="+mn-lt"/>
                <a:ea typeface="+mn-ea"/>
                <a:cs typeface="+mn-cs"/>
              </a:rPr>
              <a:t>Lokumları’nın</a:t>
            </a:r>
            <a:r>
              <a:rPr lang="tr-TR" sz="1200" b="0" i="0" kern="1200" dirty="0" smtClean="0">
                <a:solidFill>
                  <a:schemeClr val="tx1"/>
                </a:solidFill>
                <a:effectLst/>
                <a:latin typeface="+mn-lt"/>
                <a:ea typeface="+mn-ea"/>
                <a:cs typeface="+mn-cs"/>
              </a:rPr>
              <a:t> bir özelliği de aynı zamanda gıda sektörünün şu an yaşayan en eski şirketi olmasıdır.</a:t>
            </a:r>
          </a:p>
          <a:p>
            <a:r>
              <a:rPr lang="tr-TR" sz="1200" b="0" i="0" kern="1200" dirty="0" smtClean="0">
                <a:solidFill>
                  <a:schemeClr val="tx1"/>
                </a:solidFill>
                <a:effectLst/>
                <a:latin typeface="+mn-lt"/>
                <a:ea typeface="+mn-ea"/>
                <a:cs typeface="+mn-cs"/>
              </a:rPr>
              <a:t>1893 yılında kurulan </a:t>
            </a:r>
            <a:r>
              <a:rPr lang="tr-TR" sz="1200" b="0" i="0" kern="1200" dirty="0" err="1" smtClean="0">
                <a:solidFill>
                  <a:schemeClr val="tx1"/>
                </a:solidFill>
                <a:effectLst/>
                <a:latin typeface="+mn-lt"/>
                <a:ea typeface="+mn-ea"/>
                <a:cs typeface="+mn-cs"/>
              </a:rPr>
              <a:t>Teksima</a:t>
            </a:r>
            <a:r>
              <a:rPr lang="tr-TR" sz="1200" b="0" i="0" kern="1200" dirty="0" smtClean="0">
                <a:solidFill>
                  <a:schemeClr val="tx1"/>
                </a:solidFill>
                <a:effectLst/>
                <a:latin typeface="+mn-lt"/>
                <a:ea typeface="+mn-ea"/>
                <a:cs typeface="+mn-cs"/>
              </a:rPr>
              <a:t> Tekstil ise tekstil sektörünün bilinen en eski firmasıdır.</a:t>
            </a:r>
          </a:p>
          <a:p>
            <a:r>
              <a:rPr lang="tr-TR" sz="1200" b="1" i="0" kern="1200" dirty="0" smtClean="0">
                <a:solidFill>
                  <a:schemeClr val="tx1"/>
                </a:solidFill>
                <a:effectLst/>
                <a:latin typeface="+mn-lt"/>
                <a:ea typeface="+mn-ea"/>
                <a:cs typeface="+mn-cs"/>
              </a:rPr>
              <a:t>Ziraat Bankası en eski banka</a:t>
            </a:r>
            <a:r>
              <a:rPr lang="tr-TR" sz="1200" b="0" i="0" kern="1200" dirty="0" smtClean="0">
                <a:solidFill>
                  <a:schemeClr val="tx1"/>
                </a:solidFill>
                <a:effectLst/>
                <a:latin typeface="+mn-lt"/>
                <a:ea typeface="+mn-ea"/>
                <a:cs typeface="+mn-cs"/>
              </a:rPr>
              <a:t>, kayıtlara göre Türkiye’nin en eski bankası 1863 yılında kurulan Ziraat Bankasıdır. Aynı yıl kurulan Osmanlı Bankası ise Garanti Bankası’na devredildiği için şu an faaliyetini devam ettirmiyor.</a:t>
            </a:r>
          </a:p>
          <a:p>
            <a:r>
              <a:rPr lang="tr-TR" sz="1200" b="1" i="0" kern="1200" dirty="0" smtClean="0">
                <a:solidFill>
                  <a:schemeClr val="tx1"/>
                </a:solidFill>
                <a:effectLst/>
                <a:latin typeface="+mn-lt"/>
                <a:ea typeface="+mn-ea"/>
                <a:cs typeface="+mn-cs"/>
              </a:rPr>
              <a:t>Gıda ve Tekstil Ağırlıkta</a:t>
            </a:r>
            <a:r>
              <a:rPr lang="tr-TR" sz="1200" b="0" i="0" kern="1200" dirty="0" smtClean="0">
                <a:solidFill>
                  <a:schemeClr val="tx1"/>
                </a:solidFill>
                <a:effectLst/>
                <a:latin typeface="+mn-lt"/>
                <a:ea typeface="+mn-ea"/>
                <a:cs typeface="+mn-cs"/>
              </a:rPr>
              <a:t> Türkiye’nin en eski şirketinin 228 yıllık olması ve 100 yılı deviren şirket sayısının az olmasının en önemli nedeni Osmanlı’dan Cumhuriyete geçiş sürecinde mevcut şirketlerin çoğunun faaliyetlerine son vermesidir. </a:t>
            </a:r>
          </a:p>
          <a:p>
            <a:r>
              <a:rPr lang="tr-TR" sz="1200" b="1" i="0" kern="1200" dirty="0" smtClean="0">
                <a:solidFill>
                  <a:schemeClr val="tx1"/>
                </a:solidFill>
                <a:effectLst/>
                <a:latin typeface="+mn-lt"/>
                <a:ea typeface="+mn-ea"/>
                <a:cs typeface="+mn-cs"/>
              </a:rPr>
              <a:t>Eskilerden biri de ilaç</a:t>
            </a:r>
            <a:r>
              <a:rPr lang="tr-TR" sz="1200" b="0" i="0" kern="1200" dirty="0" smtClean="0">
                <a:solidFill>
                  <a:schemeClr val="tx1"/>
                </a:solidFill>
                <a:effectLst/>
                <a:latin typeface="+mn-lt"/>
                <a:ea typeface="+mn-ea"/>
                <a:cs typeface="+mn-cs"/>
              </a:rPr>
              <a:t> En köklü sektörlerden biri de ilaç sektörü, 1912 yılında kurulan Abdi İbrahim, ilaç sektörünün en eski şirketi. Şu an şirketin başında 3’üncü kuşaktan Nezih Barut bulunuyor. </a:t>
            </a:r>
            <a:r>
              <a:rPr lang="tr-TR" sz="1200" b="0" i="0" kern="1200" dirty="0" err="1" smtClean="0">
                <a:solidFill>
                  <a:schemeClr val="tx1"/>
                </a:solidFill>
                <a:effectLst/>
                <a:latin typeface="+mn-lt"/>
                <a:ea typeface="+mn-ea"/>
                <a:cs typeface="+mn-cs"/>
              </a:rPr>
              <a:t>Eczacıbaşının</a:t>
            </a:r>
            <a:r>
              <a:rPr lang="tr-TR" sz="1200" b="0" i="0" kern="1200" dirty="0" smtClean="0">
                <a:solidFill>
                  <a:schemeClr val="tx1"/>
                </a:solidFill>
                <a:effectLst/>
                <a:latin typeface="+mn-lt"/>
                <a:ea typeface="+mn-ea"/>
                <a:cs typeface="+mn-cs"/>
              </a:rPr>
              <a:t> kuruluşu ise 1942.</a:t>
            </a:r>
            <a:endParaRPr lang="tr-TR" sz="1200" b="1" i="0" kern="1200" dirty="0" smtClean="0">
              <a:solidFill>
                <a:schemeClr val="tx1"/>
              </a:solidFill>
              <a:effectLst/>
              <a:latin typeface="+mn-lt"/>
              <a:ea typeface="+mn-ea"/>
              <a:cs typeface="+mn-cs"/>
            </a:endParaRP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517399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50</a:t>
            </a:fld>
            <a:endParaRPr lang="tr-TR"/>
          </a:p>
        </p:txBody>
      </p:sp>
    </p:spTree>
    <p:extLst>
      <p:ext uri="{BB962C8B-B14F-4D97-AF65-F5344CB8AC3E}">
        <p14:creationId xmlns:p14="http://schemas.microsoft.com/office/powerpoint/2010/main" val="103501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51</a:t>
            </a:fld>
            <a:endParaRPr lang="tr-TR"/>
          </a:p>
        </p:txBody>
      </p:sp>
    </p:spTree>
    <p:extLst>
      <p:ext uri="{BB962C8B-B14F-4D97-AF65-F5344CB8AC3E}">
        <p14:creationId xmlns:p14="http://schemas.microsoft.com/office/powerpoint/2010/main" val="15823517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52</a:t>
            </a:fld>
            <a:endParaRPr lang="tr-TR"/>
          </a:p>
        </p:txBody>
      </p:sp>
    </p:spTree>
    <p:extLst>
      <p:ext uri="{BB962C8B-B14F-4D97-AF65-F5344CB8AC3E}">
        <p14:creationId xmlns:p14="http://schemas.microsoft.com/office/powerpoint/2010/main" val="9632613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53</a:t>
            </a:fld>
            <a:endParaRPr lang="tr-TR"/>
          </a:p>
        </p:txBody>
      </p:sp>
    </p:spTree>
    <p:extLst>
      <p:ext uri="{BB962C8B-B14F-4D97-AF65-F5344CB8AC3E}">
        <p14:creationId xmlns:p14="http://schemas.microsoft.com/office/powerpoint/2010/main" val="31310202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54</a:t>
            </a:fld>
            <a:endParaRPr lang="tr-TR"/>
          </a:p>
        </p:txBody>
      </p:sp>
    </p:spTree>
    <p:extLst>
      <p:ext uri="{BB962C8B-B14F-4D97-AF65-F5344CB8AC3E}">
        <p14:creationId xmlns:p14="http://schemas.microsoft.com/office/powerpoint/2010/main" val="15454433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55</a:t>
            </a:fld>
            <a:endParaRPr lang="tr-TR"/>
          </a:p>
        </p:txBody>
      </p:sp>
    </p:spTree>
    <p:extLst>
      <p:ext uri="{BB962C8B-B14F-4D97-AF65-F5344CB8AC3E}">
        <p14:creationId xmlns:p14="http://schemas.microsoft.com/office/powerpoint/2010/main" val="1280046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56</a:t>
            </a:fld>
            <a:endParaRPr lang="tr-TR"/>
          </a:p>
        </p:txBody>
      </p:sp>
    </p:spTree>
    <p:extLst>
      <p:ext uri="{BB962C8B-B14F-4D97-AF65-F5344CB8AC3E}">
        <p14:creationId xmlns:p14="http://schemas.microsoft.com/office/powerpoint/2010/main" val="40116186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57</a:t>
            </a:fld>
            <a:endParaRPr lang="tr-TR"/>
          </a:p>
        </p:txBody>
      </p:sp>
    </p:spTree>
    <p:extLst>
      <p:ext uri="{BB962C8B-B14F-4D97-AF65-F5344CB8AC3E}">
        <p14:creationId xmlns:p14="http://schemas.microsoft.com/office/powerpoint/2010/main" val="26797244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58</a:t>
            </a:fld>
            <a:endParaRPr lang="tr-TR"/>
          </a:p>
        </p:txBody>
      </p:sp>
    </p:spTree>
    <p:extLst>
      <p:ext uri="{BB962C8B-B14F-4D97-AF65-F5344CB8AC3E}">
        <p14:creationId xmlns:p14="http://schemas.microsoft.com/office/powerpoint/2010/main" val="18347770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59</a:t>
            </a:fld>
            <a:endParaRPr lang="tr-TR"/>
          </a:p>
        </p:txBody>
      </p:sp>
    </p:spTree>
    <p:extLst>
      <p:ext uri="{BB962C8B-B14F-4D97-AF65-F5344CB8AC3E}">
        <p14:creationId xmlns:p14="http://schemas.microsoft.com/office/powerpoint/2010/main" val="35854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85000" lnSpcReduction="20000"/>
          </a:bodyPr>
          <a:lstStyle/>
          <a:p>
            <a:endParaRPr lang="tr-TR" sz="4000" b="0" i="0" kern="1200" dirty="0" smtClean="0">
              <a:solidFill>
                <a:schemeClr val="tx1"/>
              </a:solidFill>
              <a:effectLst/>
              <a:latin typeface="+mn-lt"/>
              <a:ea typeface="+mn-ea"/>
              <a:cs typeface="+mn-cs"/>
            </a:endParaRPr>
          </a:p>
          <a:p>
            <a:r>
              <a:rPr lang="tr-TR" sz="4000" b="0" i="0" kern="1200" dirty="0" smtClean="0">
                <a:solidFill>
                  <a:schemeClr val="tx1"/>
                </a:solidFill>
                <a:effectLst/>
                <a:latin typeface="+mn-lt"/>
                <a:ea typeface="+mn-ea"/>
                <a:cs typeface="+mn-cs"/>
              </a:rPr>
              <a:t>***   İlk sıralamalara bakarsanız, olayı TATLIYA</a:t>
            </a:r>
            <a:r>
              <a:rPr lang="tr-TR" sz="4000" b="0" i="0" kern="1200" baseline="0" dirty="0" smtClean="0">
                <a:solidFill>
                  <a:schemeClr val="tx1"/>
                </a:solidFill>
                <a:effectLst/>
                <a:latin typeface="+mn-lt"/>
                <a:ea typeface="+mn-ea"/>
                <a:cs typeface="+mn-cs"/>
              </a:rPr>
              <a:t>  BAĞLAMIŞIZ. </a:t>
            </a:r>
            <a:endParaRPr lang="tr-TR" sz="40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Bizimse en eski şirketimizin geçmişi sadece 228 yıllık, hemen peşinden gelen şirket ise 1860 yılında kurulmuş, Faaliyetlerini halet devam ettiren en eski Türk şirketi 1777 yılında kurulan Hacı Bekir Lokumları. İstanbul Bahçekapı’da kurulan şirketin başında şu an beşinci nesilden Doğan Şahin bulunuyor. Hacı Bekir </a:t>
            </a:r>
            <a:r>
              <a:rPr lang="tr-TR" sz="1200" b="0" i="0" kern="1200" dirty="0" err="1" smtClean="0">
                <a:solidFill>
                  <a:schemeClr val="tx1"/>
                </a:solidFill>
                <a:effectLst/>
                <a:latin typeface="+mn-lt"/>
                <a:ea typeface="+mn-ea"/>
                <a:cs typeface="+mn-cs"/>
              </a:rPr>
              <a:t>Lokumları’nın</a:t>
            </a:r>
            <a:r>
              <a:rPr lang="tr-TR" sz="1200" b="0" i="0" kern="1200" dirty="0" smtClean="0">
                <a:solidFill>
                  <a:schemeClr val="tx1"/>
                </a:solidFill>
                <a:effectLst/>
                <a:latin typeface="+mn-lt"/>
                <a:ea typeface="+mn-ea"/>
                <a:cs typeface="+mn-cs"/>
              </a:rPr>
              <a:t> bir özelliği de aynı zamanda gıda sektörünün şu an yaşayan en eski şirketi olmasıdır.</a:t>
            </a:r>
          </a:p>
          <a:p>
            <a:r>
              <a:rPr lang="tr-TR" sz="1200" b="0" i="0" kern="1200" dirty="0" smtClean="0">
                <a:solidFill>
                  <a:schemeClr val="tx1"/>
                </a:solidFill>
                <a:effectLst/>
                <a:latin typeface="+mn-lt"/>
                <a:ea typeface="+mn-ea"/>
                <a:cs typeface="+mn-cs"/>
              </a:rPr>
              <a:t>1893 yılında kurulan </a:t>
            </a:r>
            <a:r>
              <a:rPr lang="tr-TR" sz="1200" b="0" i="0" kern="1200" dirty="0" err="1" smtClean="0">
                <a:solidFill>
                  <a:schemeClr val="tx1"/>
                </a:solidFill>
                <a:effectLst/>
                <a:latin typeface="+mn-lt"/>
                <a:ea typeface="+mn-ea"/>
                <a:cs typeface="+mn-cs"/>
              </a:rPr>
              <a:t>Teksima</a:t>
            </a:r>
            <a:r>
              <a:rPr lang="tr-TR" sz="1200" b="0" i="0" kern="1200" dirty="0" smtClean="0">
                <a:solidFill>
                  <a:schemeClr val="tx1"/>
                </a:solidFill>
                <a:effectLst/>
                <a:latin typeface="+mn-lt"/>
                <a:ea typeface="+mn-ea"/>
                <a:cs typeface="+mn-cs"/>
              </a:rPr>
              <a:t> Tekstil ise tekstil sektörünün bilinen en eski firmasıdır.</a:t>
            </a:r>
          </a:p>
          <a:p>
            <a:r>
              <a:rPr lang="tr-TR" sz="1200" b="1" i="0" kern="1200" dirty="0" smtClean="0">
                <a:solidFill>
                  <a:schemeClr val="tx1"/>
                </a:solidFill>
                <a:effectLst/>
                <a:latin typeface="+mn-lt"/>
                <a:ea typeface="+mn-ea"/>
                <a:cs typeface="+mn-cs"/>
              </a:rPr>
              <a:t>Ziraat Bankası en eski banka</a:t>
            </a:r>
            <a:r>
              <a:rPr lang="tr-TR" sz="1200" b="0" i="0" kern="1200" dirty="0" smtClean="0">
                <a:solidFill>
                  <a:schemeClr val="tx1"/>
                </a:solidFill>
                <a:effectLst/>
                <a:latin typeface="+mn-lt"/>
                <a:ea typeface="+mn-ea"/>
                <a:cs typeface="+mn-cs"/>
              </a:rPr>
              <a:t>, kayıtlara göre Türkiye’nin en eski bankası 1863 yılında kurulan Ziraat Bankasıdır. Aynı yıl kurulan Osmanlı Bankası ise Garanti Bankası’na devredildiği için şu an faaliyetini devam ettirmiyor.</a:t>
            </a:r>
          </a:p>
          <a:p>
            <a:r>
              <a:rPr lang="tr-TR" sz="1200" b="1" i="0" kern="1200" dirty="0" smtClean="0">
                <a:solidFill>
                  <a:schemeClr val="tx1"/>
                </a:solidFill>
                <a:effectLst/>
                <a:latin typeface="+mn-lt"/>
                <a:ea typeface="+mn-ea"/>
                <a:cs typeface="+mn-cs"/>
              </a:rPr>
              <a:t>Gıda ve Tekstil Ağırlıkta</a:t>
            </a:r>
            <a:r>
              <a:rPr lang="tr-TR" sz="1200" b="0" i="0" kern="1200" dirty="0" smtClean="0">
                <a:solidFill>
                  <a:schemeClr val="tx1"/>
                </a:solidFill>
                <a:effectLst/>
                <a:latin typeface="+mn-lt"/>
                <a:ea typeface="+mn-ea"/>
                <a:cs typeface="+mn-cs"/>
              </a:rPr>
              <a:t> Türkiye’nin en eski şirketinin 228 yıllık olması ve 100 yılı deviren şirket sayısının az olmasının en önemli nedeni Osmanlı’dan Cumhuriyete geçiş sürecinde mevcut şirketlerin çoğunun faaliyetlerine son vermesidir. </a:t>
            </a:r>
          </a:p>
          <a:p>
            <a:r>
              <a:rPr lang="tr-TR" sz="1200" b="1" i="0" kern="1200" dirty="0" smtClean="0">
                <a:solidFill>
                  <a:schemeClr val="tx1"/>
                </a:solidFill>
                <a:effectLst/>
                <a:latin typeface="+mn-lt"/>
                <a:ea typeface="+mn-ea"/>
                <a:cs typeface="+mn-cs"/>
              </a:rPr>
              <a:t>Eskilerden biri de ilaç</a:t>
            </a:r>
            <a:r>
              <a:rPr lang="tr-TR" sz="1200" b="0" i="0" kern="1200" dirty="0" smtClean="0">
                <a:solidFill>
                  <a:schemeClr val="tx1"/>
                </a:solidFill>
                <a:effectLst/>
                <a:latin typeface="+mn-lt"/>
                <a:ea typeface="+mn-ea"/>
                <a:cs typeface="+mn-cs"/>
              </a:rPr>
              <a:t> En köklü sektörlerden biri de ilaç sektörü, 1912 yılında kurulan Abdi İbrahim, ilaç sektörünün en eski şirketi. Şu an şirketin başında 3’üncü kuşaktan Nezih Barut bulunuyor. </a:t>
            </a:r>
            <a:r>
              <a:rPr lang="tr-TR" sz="1200" b="0" i="0" kern="1200" dirty="0" err="1" smtClean="0">
                <a:solidFill>
                  <a:schemeClr val="tx1"/>
                </a:solidFill>
                <a:effectLst/>
                <a:latin typeface="+mn-lt"/>
                <a:ea typeface="+mn-ea"/>
                <a:cs typeface="+mn-cs"/>
              </a:rPr>
              <a:t>Eczacıbaşının</a:t>
            </a:r>
            <a:r>
              <a:rPr lang="tr-TR" sz="1200" b="0" i="0" kern="1200" dirty="0" smtClean="0">
                <a:solidFill>
                  <a:schemeClr val="tx1"/>
                </a:solidFill>
                <a:effectLst/>
                <a:latin typeface="+mn-lt"/>
                <a:ea typeface="+mn-ea"/>
                <a:cs typeface="+mn-cs"/>
              </a:rPr>
              <a:t> kuruluşu ise 1942.</a:t>
            </a:r>
            <a:endParaRPr lang="tr-TR" sz="1200" b="1" i="0" kern="1200" dirty="0" smtClean="0">
              <a:solidFill>
                <a:schemeClr val="tx1"/>
              </a:solidFill>
              <a:effectLst/>
              <a:latin typeface="+mn-lt"/>
              <a:ea typeface="+mn-ea"/>
              <a:cs typeface="+mn-cs"/>
            </a:endParaRP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7482042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60</a:t>
            </a:fld>
            <a:endParaRPr lang="tr-TR"/>
          </a:p>
        </p:txBody>
      </p:sp>
    </p:spTree>
    <p:extLst>
      <p:ext uri="{BB962C8B-B14F-4D97-AF65-F5344CB8AC3E}">
        <p14:creationId xmlns:p14="http://schemas.microsoft.com/office/powerpoint/2010/main" val="269481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61</a:t>
            </a:fld>
            <a:endParaRPr lang="tr-TR"/>
          </a:p>
        </p:txBody>
      </p:sp>
    </p:spTree>
    <p:extLst>
      <p:ext uri="{BB962C8B-B14F-4D97-AF65-F5344CB8AC3E}">
        <p14:creationId xmlns:p14="http://schemas.microsoft.com/office/powerpoint/2010/main" val="22194813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62</a:t>
            </a:fld>
            <a:endParaRPr lang="tr-TR"/>
          </a:p>
        </p:txBody>
      </p:sp>
    </p:spTree>
    <p:extLst>
      <p:ext uri="{BB962C8B-B14F-4D97-AF65-F5344CB8AC3E}">
        <p14:creationId xmlns:p14="http://schemas.microsoft.com/office/powerpoint/2010/main" val="36666039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63</a:t>
            </a:fld>
            <a:endParaRPr lang="tr-TR"/>
          </a:p>
        </p:txBody>
      </p:sp>
    </p:spTree>
    <p:extLst>
      <p:ext uri="{BB962C8B-B14F-4D97-AF65-F5344CB8AC3E}">
        <p14:creationId xmlns:p14="http://schemas.microsoft.com/office/powerpoint/2010/main" val="35617982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64</a:t>
            </a:fld>
            <a:endParaRPr lang="tr-TR"/>
          </a:p>
        </p:txBody>
      </p:sp>
    </p:spTree>
    <p:extLst>
      <p:ext uri="{BB962C8B-B14F-4D97-AF65-F5344CB8AC3E}">
        <p14:creationId xmlns:p14="http://schemas.microsoft.com/office/powerpoint/2010/main" val="27899767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65</a:t>
            </a:fld>
            <a:endParaRPr lang="tr-TR"/>
          </a:p>
        </p:txBody>
      </p:sp>
    </p:spTree>
    <p:extLst>
      <p:ext uri="{BB962C8B-B14F-4D97-AF65-F5344CB8AC3E}">
        <p14:creationId xmlns:p14="http://schemas.microsoft.com/office/powerpoint/2010/main" val="2078466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66</a:t>
            </a:fld>
            <a:endParaRPr lang="tr-TR"/>
          </a:p>
        </p:txBody>
      </p:sp>
    </p:spTree>
    <p:extLst>
      <p:ext uri="{BB962C8B-B14F-4D97-AF65-F5344CB8AC3E}">
        <p14:creationId xmlns:p14="http://schemas.microsoft.com/office/powerpoint/2010/main" val="26157032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67</a:t>
            </a:fld>
            <a:endParaRPr lang="tr-TR"/>
          </a:p>
        </p:txBody>
      </p:sp>
    </p:spTree>
    <p:extLst>
      <p:ext uri="{BB962C8B-B14F-4D97-AF65-F5344CB8AC3E}">
        <p14:creationId xmlns:p14="http://schemas.microsoft.com/office/powerpoint/2010/main" val="10803448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68</a:t>
            </a:fld>
            <a:endParaRPr lang="tr-TR"/>
          </a:p>
        </p:txBody>
      </p:sp>
    </p:spTree>
    <p:extLst>
      <p:ext uri="{BB962C8B-B14F-4D97-AF65-F5344CB8AC3E}">
        <p14:creationId xmlns:p14="http://schemas.microsoft.com/office/powerpoint/2010/main" val="1989800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69</a:t>
            </a:fld>
            <a:endParaRPr lang="tr-TR"/>
          </a:p>
        </p:txBody>
      </p:sp>
    </p:spTree>
    <p:extLst>
      <p:ext uri="{BB962C8B-B14F-4D97-AF65-F5344CB8AC3E}">
        <p14:creationId xmlns:p14="http://schemas.microsoft.com/office/powerpoint/2010/main" val="71009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a:endParaRPr lang="tr-TR" sz="1600" b="1" dirty="0" smtClean="0">
              <a:solidFill>
                <a:srgbClr val="212E84"/>
              </a:solidFill>
              <a:latin typeface="Times New Roman" panose="02020603050405020304" pitchFamily="18" charset="0"/>
              <a:cs typeface="Times New Roman" panose="02020603050405020304" pitchFamily="18" charset="0"/>
            </a:endParaRPr>
          </a:p>
          <a:p>
            <a:pPr algn="l"/>
            <a:r>
              <a:rPr lang="tr-TR" sz="1600" b="1" dirty="0" smtClean="0">
                <a:solidFill>
                  <a:srgbClr val="212E84"/>
                </a:solidFill>
                <a:latin typeface="Times New Roman" panose="02020603050405020304" pitchFamily="18" charset="0"/>
                <a:cs typeface="Times New Roman" panose="02020603050405020304" pitchFamily="18" charset="0"/>
              </a:rPr>
              <a:t>Yukarıdaki</a:t>
            </a:r>
            <a:r>
              <a:rPr lang="tr-TR" sz="1600" b="1" baseline="0" dirty="0" smtClean="0">
                <a:solidFill>
                  <a:srgbClr val="212E84"/>
                </a:solidFill>
                <a:latin typeface="Times New Roman" panose="02020603050405020304" pitchFamily="18" charset="0"/>
                <a:cs typeface="Times New Roman" panose="02020603050405020304" pitchFamily="18" charset="0"/>
              </a:rPr>
              <a:t> Tutarlar Kesinleşmiş 2016 Yılı Verileridir. 2017 yılı kesin verileri henüz netleşmemişti. Bu ay içinde kesinlik kazanacaktır. Eğitimler öncesi </a:t>
            </a:r>
          </a:p>
          <a:p>
            <a:pPr algn="l"/>
            <a:r>
              <a:rPr lang="tr-TR" sz="1600" b="1" baseline="0" dirty="0" smtClean="0">
                <a:solidFill>
                  <a:srgbClr val="212E84"/>
                </a:solidFill>
                <a:latin typeface="Times New Roman" panose="02020603050405020304" pitchFamily="18" charset="0"/>
                <a:cs typeface="Times New Roman" panose="02020603050405020304" pitchFamily="18" charset="0"/>
              </a:rPr>
              <a:t>Güncellenebilir. </a:t>
            </a:r>
            <a:endParaRPr lang="tr-TR" sz="1600" b="1" dirty="0" smtClean="0">
              <a:solidFill>
                <a:srgbClr val="212E84"/>
              </a:solidFill>
              <a:latin typeface="Times New Roman" panose="02020603050405020304" pitchFamily="18" charset="0"/>
              <a:cs typeface="Times New Roman" panose="02020603050405020304" pitchFamily="18" charset="0"/>
            </a:endParaRPr>
          </a:p>
          <a:p>
            <a:pPr algn="l"/>
            <a:endParaRPr lang="tr-TR" sz="2400" b="1" dirty="0" smtClean="0">
              <a:solidFill>
                <a:srgbClr val="212E84"/>
              </a:solidFill>
              <a:latin typeface="Times New Roman" panose="02020603050405020304" pitchFamily="18" charset="0"/>
              <a:cs typeface="Times New Roman" panose="02020603050405020304" pitchFamily="18" charset="0"/>
            </a:endParaRPr>
          </a:p>
          <a:p>
            <a:pPr algn="l"/>
            <a:r>
              <a:rPr lang="tr-TR" sz="2400" b="1" dirty="0" smtClean="0">
                <a:solidFill>
                  <a:srgbClr val="212E84"/>
                </a:solidFill>
                <a:latin typeface="Times New Roman" panose="02020603050405020304" pitchFamily="18" charset="0"/>
                <a:cs typeface="Times New Roman" panose="02020603050405020304" pitchFamily="18" charset="0"/>
              </a:rPr>
              <a:t>Dünyanın En Değerli 6  Markası </a:t>
            </a:r>
          </a:p>
          <a:p>
            <a:r>
              <a:rPr lang="tr-TR" sz="1200" b="1" dirty="0" smtClean="0">
                <a:solidFill>
                  <a:srgbClr val="212E84"/>
                </a:solidFill>
                <a:latin typeface="Times New Roman" panose="02020603050405020304" pitchFamily="18" charset="0"/>
                <a:cs typeface="Times New Roman" panose="02020603050405020304" pitchFamily="18" charset="0"/>
              </a:rPr>
              <a:t>1- Apple      : </a:t>
            </a:r>
            <a:r>
              <a:rPr lang="sv-SE" sz="1200" dirty="0" smtClean="0"/>
              <a:t>Marka değeri:170 milyar dolar</a:t>
            </a:r>
            <a:endParaRPr lang="tr-TR" sz="1200" dirty="0" smtClean="0"/>
          </a:p>
          <a:p>
            <a:pPr fontAlgn="base"/>
            <a:r>
              <a:rPr lang="tr-TR" sz="1200" b="1" dirty="0" smtClean="0">
                <a:solidFill>
                  <a:schemeClr val="accent5">
                    <a:lumMod val="50000"/>
                  </a:schemeClr>
                </a:solidFill>
              </a:rPr>
              <a:t>2. Google      :</a:t>
            </a:r>
            <a:r>
              <a:rPr lang="tr-TR" sz="1200" dirty="0" smtClean="0"/>
              <a:t>Marka değeri: 101.8 milyar dolar</a:t>
            </a:r>
          </a:p>
          <a:p>
            <a:pPr fontAlgn="base"/>
            <a:r>
              <a:rPr lang="nn-NO" sz="1200" dirty="0" smtClean="0"/>
              <a:t>3. Microsoft</a:t>
            </a:r>
            <a:r>
              <a:rPr lang="tr-TR" sz="1200" dirty="0" smtClean="0"/>
              <a:t> : </a:t>
            </a:r>
            <a:r>
              <a:rPr lang="nn-NO" sz="1200" dirty="0" smtClean="0"/>
              <a:t>Marka değeri: 87 milyar dolar</a:t>
            </a:r>
            <a:endParaRPr lang="tr-TR" sz="1200" dirty="0" smtClean="0"/>
          </a:p>
          <a:p>
            <a:pPr fontAlgn="base"/>
            <a:r>
              <a:rPr lang="tr-TR" sz="1200" dirty="0" smtClean="0"/>
              <a:t>4. Facebook  : Marka değeri: 73.5 milyar dolar</a:t>
            </a:r>
          </a:p>
          <a:p>
            <a:pPr fontAlgn="base"/>
            <a:r>
              <a:rPr lang="it-IT" sz="1200" dirty="0" smtClean="0"/>
              <a:t>5. Coca-Cola</a:t>
            </a:r>
            <a:r>
              <a:rPr lang="tr-TR" sz="1200" dirty="0" smtClean="0"/>
              <a:t>  :</a:t>
            </a:r>
            <a:r>
              <a:rPr lang="it-IT" sz="1200" dirty="0" smtClean="0"/>
              <a:t>Marka değeri: 56.4 milyar dolar</a:t>
            </a:r>
            <a:endParaRPr lang="tr-TR" sz="1200" dirty="0" smtClean="0"/>
          </a:p>
          <a:p>
            <a:pPr fontAlgn="base"/>
            <a:r>
              <a:rPr lang="sv-SE" sz="1200" dirty="0" smtClean="0"/>
              <a:t>6. Amazon</a:t>
            </a:r>
            <a:r>
              <a:rPr lang="tr-TR" sz="1200" dirty="0" smtClean="0"/>
              <a:t>     : </a:t>
            </a:r>
            <a:r>
              <a:rPr lang="sv-SE" sz="1200" dirty="0" smtClean="0"/>
              <a:t>Marka değeri: 54.1 milyar dolar</a:t>
            </a:r>
          </a:p>
          <a:p>
            <a:pPr fontAlgn="base"/>
            <a:endParaRPr lang="tr-TR" sz="1600"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2036028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70</a:t>
            </a:fld>
            <a:endParaRPr lang="tr-TR"/>
          </a:p>
        </p:txBody>
      </p:sp>
    </p:spTree>
    <p:extLst>
      <p:ext uri="{BB962C8B-B14F-4D97-AF65-F5344CB8AC3E}">
        <p14:creationId xmlns:p14="http://schemas.microsoft.com/office/powerpoint/2010/main" val="3848445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71</a:t>
            </a:fld>
            <a:endParaRPr lang="tr-TR"/>
          </a:p>
        </p:txBody>
      </p:sp>
    </p:spTree>
    <p:extLst>
      <p:ext uri="{BB962C8B-B14F-4D97-AF65-F5344CB8AC3E}">
        <p14:creationId xmlns:p14="http://schemas.microsoft.com/office/powerpoint/2010/main" val="25917239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72</a:t>
            </a:fld>
            <a:endParaRPr lang="tr-TR"/>
          </a:p>
        </p:txBody>
      </p:sp>
    </p:spTree>
    <p:extLst>
      <p:ext uri="{BB962C8B-B14F-4D97-AF65-F5344CB8AC3E}">
        <p14:creationId xmlns:p14="http://schemas.microsoft.com/office/powerpoint/2010/main" val="39091430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73</a:t>
            </a:fld>
            <a:endParaRPr lang="tr-TR"/>
          </a:p>
        </p:txBody>
      </p:sp>
    </p:spTree>
    <p:extLst>
      <p:ext uri="{BB962C8B-B14F-4D97-AF65-F5344CB8AC3E}">
        <p14:creationId xmlns:p14="http://schemas.microsoft.com/office/powerpoint/2010/main" val="39090384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74</a:t>
            </a:fld>
            <a:endParaRPr lang="tr-TR"/>
          </a:p>
        </p:txBody>
      </p:sp>
    </p:spTree>
    <p:extLst>
      <p:ext uri="{BB962C8B-B14F-4D97-AF65-F5344CB8AC3E}">
        <p14:creationId xmlns:p14="http://schemas.microsoft.com/office/powerpoint/2010/main" val="20283114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75</a:t>
            </a:fld>
            <a:endParaRPr lang="tr-TR"/>
          </a:p>
        </p:txBody>
      </p:sp>
    </p:spTree>
    <p:extLst>
      <p:ext uri="{BB962C8B-B14F-4D97-AF65-F5344CB8AC3E}">
        <p14:creationId xmlns:p14="http://schemas.microsoft.com/office/powerpoint/2010/main" val="11470319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76</a:t>
            </a:fld>
            <a:endParaRPr lang="tr-TR"/>
          </a:p>
        </p:txBody>
      </p:sp>
    </p:spTree>
    <p:extLst>
      <p:ext uri="{BB962C8B-B14F-4D97-AF65-F5344CB8AC3E}">
        <p14:creationId xmlns:p14="http://schemas.microsoft.com/office/powerpoint/2010/main" val="24678941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77</a:t>
            </a:fld>
            <a:endParaRPr lang="tr-TR"/>
          </a:p>
        </p:txBody>
      </p:sp>
    </p:spTree>
    <p:extLst>
      <p:ext uri="{BB962C8B-B14F-4D97-AF65-F5344CB8AC3E}">
        <p14:creationId xmlns:p14="http://schemas.microsoft.com/office/powerpoint/2010/main" val="316386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78</a:t>
            </a:fld>
            <a:endParaRPr lang="tr-TR"/>
          </a:p>
        </p:txBody>
      </p:sp>
    </p:spTree>
    <p:extLst>
      <p:ext uri="{BB962C8B-B14F-4D97-AF65-F5344CB8AC3E}">
        <p14:creationId xmlns:p14="http://schemas.microsoft.com/office/powerpoint/2010/main" val="30475143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79</a:t>
            </a:fld>
            <a:endParaRPr lang="tr-TR"/>
          </a:p>
        </p:txBody>
      </p:sp>
    </p:spTree>
    <p:extLst>
      <p:ext uri="{BB962C8B-B14F-4D97-AF65-F5344CB8AC3E}">
        <p14:creationId xmlns:p14="http://schemas.microsoft.com/office/powerpoint/2010/main" val="461572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2000" dirty="0" err="1" smtClean="0"/>
              <a:t>Türkiyede</a:t>
            </a:r>
            <a:r>
              <a:rPr lang="tr-TR" sz="2000" dirty="0" smtClean="0"/>
              <a:t> ortalama şirket ömrü ; 14 YIL </a:t>
            </a:r>
          </a:p>
          <a:p>
            <a:r>
              <a:rPr lang="tr-TR" sz="2000" dirty="0" smtClean="0"/>
              <a:t>Dünyada ortalama şirket ömrü ; 50 Yıldır. </a:t>
            </a:r>
            <a:endParaRPr lang="tr-TR" sz="2000"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30862438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80</a:t>
            </a:fld>
            <a:endParaRPr lang="tr-TR"/>
          </a:p>
        </p:txBody>
      </p:sp>
    </p:spTree>
    <p:extLst>
      <p:ext uri="{BB962C8B-B14F-4D97-AF65-F5344CB8AC3E}">
        <p14:creationId xmlns:p14="http://schemas.microsoft.com/office/powerpoint/2010/main" val="34180561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81</a:t>
            </a:fld>
            <a:endParaRPr lang="tr-TR"/>
          </a:p>
        </p:txBody>
      </p:sp>
    </p:spTree>
    <p:extLst>
      <p:ext uri="{BB962C8B-B14F-4D97-AF65-F5344CB8AC3E}">
        <p14:creationId xmlns:p14="http://schemas.microsoft.com/office/powerpoint/2010/main" val="30720770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82</a:t>
            </a:fld>
            <a:endParaRPr lang="tr-TR" dirty="0"/>
          </a:p>
        </p:txBody>
      </p:sp>
    </p:spTree>
    <p:extLst>
      <p:ext uri="{BB962C8B-B14F-4D97-AF65-F5344CB8AC3E}">
        <p14:creationId xmlns:p14="http://schemas.microsoft.com/office/powerpoint/2010/main" val="14645722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83</a:t>
            </a:fld>
            <a:endParaRPr lang="tr-TR" dirty="0"/>
          </a:p>
        </p:txBody>
      </p:sp>
    </p:spTree>
    <p:extLst>
      <p:ext uri="{BB962C8B-B14F-4D97-AF65-F5344CB8AC3E}">
        <p14:creationId xmlns:p14="http://schemas.microsoft.com/office/powerpoint/2010/main" val="19914766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84</a:t>
            </a:fld>
            <a:endParaRPr lang="tr-TR" dirty="0"/>
          </a:p>
        </p:txBody>
      </p:sp>
    </p:spTree>
    <p:extLst>
      <p:ext uri="{BB962C8B-B14F-4D97-AF65-F5344CB8AC3E}">
        <p14:creationId xmlns:p14="http://schemas.microsoft.com/office/powerpoint/2010/main" val="4688297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85</a:t>
            </a:fld>
            <a:endParaRPr lang="tr-TR" dirty="0"/>
          </a:p>
        </p:txBody>
      </p:sp>
    </p:spTree>
    <p:extLst>
      <p:ext uri="{BB962C8B-B14F-4D97-AF65-F5344CB8AC3E}">
        <p14:creationId xmlns:p14="http://schemas.microsoft.com/office/powerpoint/2010/main" val="3026946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86</a:t>
            </a:fld>
            <a:endParaRPr lang="tr-TR" dirty="0"/>
          </a:p>
        </p:txBody>
      </p:sp>
    </p:spTree>
    <p:extLst>
      <p:ext uri="{BB962C8B-B14F-4D97-AF65-F5344CB8AC3E}">
        <p14:creationId xmlns:p14="http://schemas.microsoft.com/office/powerpoint/2010/main" val="21922064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87</a:t>
            </a:fld>
            <a:endParaRPr lang="tr-TR" dirty="0"/>
          </a:p>
        </p:txBody>
      </p:sp>
    </p:spTree>
    <p:extLst>
      <p:ext uri="{BB962C8B-B14F-4D97-AF65-F5344CB8AC3E}">
        <p14:creationId xmlns:p14="http://schemas.microsoft.com/office/powerpoint/2010/main" val="5806479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88</a:t>
            </a:fld>
            <a:endParaRPr lang="tr-TR" dirty="0"/>
          </a:p>
        </p:txBody>
      </p:sp>
    </p:spTree>
    <p:extLst>
      <p:ext uri="{BB962C8B-B14F-4D97-AF65-F5344CB8AC3E}">
        <p14:creationId xmlns:p14="http://schemas.microsoft.com/office/powerpoint/2010/main" val="24992993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89</a:t>
            </a:fld>
            <a:endParaRPr lang="tr-TR" dirty="0"/>
          </a:p>
        </p:txBody>
      </p:sp>
    </p:spTree>
    <p:extLst>
      <p:ext uri="{BB962C8B-B14F-4D97-AF65-F5344CB8AC3E}">
        <p14:creationId xmlns:p14="http://schemas.microsoft.com/office/powerpoint/2010/main" val="83603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55000" lnSpcReduction="20000"/>
          </a:bodyPr>
          <a:lstStyle/>
          <a:p>
            <a:r>
              <a:rPr lang="tr-TR" sz="1200" b="0" i="0" kern="1200" dirty="0" err="1" smtClean="0">
                <a:solidFill>
                  <a:schemeClr val="tx1"/>
                </a:solidFill>
                <a:effectLst/>
                <a:latin typeface="+mn-lt"/>
                <a:ea typeface="+mn-ea"/>
                <a:cs typeface="+mn-cs"/>
              </a:rPr>
              <a:t>TÜRMOBKart</a:t>
            </a:r>
            <a:r>
              <a:rPr lang="tr-TR" sz="1200" b="0" i="0" kern="1200" dirty="0" smtClean="0">
                <a:solidFill>
                  <a:schemeClr val="tx1"/>
                </a:solidFill>
                <a:effectLst/>
                <a:latin typeface="+mn-lt"/>
                <a:ea typeface="+mn-ea"/>
                <a:cs typeface="+mn-cs"/>
              </a:rPr>
              <a:t> Nedir?</a:t>
            </a:r>
          </a:p>
          <a:p>
            <a:endParaRPr lang="tr-TR" sz="1200" b="0" i="0" kern="1200" dirty="0" smtClean="0">
              <a:solidFill>
                <a:schemeClr val="tx1"/>
              </a:solidFill>
              <a:effectLst/>
              <a:latin typeface="+mn-lt"/>
              <a:ea typeface="+mn-ea"/>
              <a:cs typeface="+mn-cs"/>
            </a:endParaRPr>
          </a:p>
          <a:p>
            <a:r>
              <a:rPr lang="tr-TR" sz="1200" b="0" i="0" kern="1200" dirty="0" err="1" smtClean="0">
                <a:solidFill>
                  <a:schemeClr val="tx1"/>
                </a:solidFill>
                <a:effectLst/>
                <a:latin typeface="+mn-lt"/>
                <a:ea typeface="+mn-ea"/>
                <a:cs typeface="+mn-cs"/>
              </a:rPr>
              <a:t>TÜRMOBKart</a:t>
            </a:r>
            <a:r>
              <a:rPr lang="tr-TR" sz="1200" b="0" i="0" kern="1200" dirty="0" smtClean="0">
                <a:solidFill>
                  <a:schemeClr val="tx1"/>
                </a:solidFill>
                <a:effectLst/>
                <a:latin typeface="+mn-lt"/>
                <a:ea typeface="+mn-ea"/>
                <a:cs typeface="+mn-cs"/>
              </a:rPr>
              <a:t> projesi, TÜRMOB tarafından geliştirilmiştir. </a:t>
            </a:r>
            <a:r>
              <a:rPr lang="tr-TR" sz="1200" b="0" i="0" kern="1200" dirty="0" err="1" smtClean="0">
                <a:solidFill>
                  <a:schemeClr val="tx1"/>
                </a:solidFill>
                <a:effectLst/>
                <a:latin typeface="+mn-lt"/>
                <a:ea typeface="+mn-ea"/>
                <a:cs typeface="+mn-cs"/>
              </a:rPr>
              <a:t>TÜRMOBKart</a:t>
            </a:r>
            <a:r>
              <a:rPr lang="tr-TR" sz="1200" b="0" i="0" kern="1200" dirty="0" smtClean="0">
                <a:solidFill>
                  <a:schemeClr val="tx1"/>
                </a:solidFill>
                <a:effectLst/>
                <a:latin typeface="+mn-lt"/>
                <a:ea typeface="+mn-ea"/>
                <a:cs typeface="+mn-cs"/>
              </a:rPr>
              <a:t>, Türkiye Serbest Muhasebeci Mali Müşavirler ve Yeminli Mali Müşavirler Odaları Birliği’ne bağlı SM, SMMM, YMM ve Aday Meslek Mensupları için özel olarak hazırlanmış ön ödemeli, akıllı kimlik kartıdır.</a:t>
            </a:r>
          </a:p>
          <a:p>
            <a:r>
              <a:rPr lang="tr-TR" sz="1200" b="0" i="0" kern="1200" dirty="0" smtClean="0">
                <a:solidFill>
                  <a:schemeClr val="tx1"/>
                </a:solidFill>
                <a:effectLst/>
                <a:latin typeface="+mn-lt"/>
                <a:ea typeface="+mn-ea"/>
                <a:cs typeface="+mn-cs"/>
              </a:rPr>
              <a:t>Sizler için özel olarak tasarlanmış </a:t>
            </a:r>
            <a:r>
              <a:rPr lang="tr-TR" sz="1200" b="0" i="0" kern="1200" dirty="0" err="1" smtClean="0">
                <a:solidFill>
                  <a:schemeClr val="tx1"/>
                </a:solidFill>
                <a:effectLst/>
                <a:latin typeface="+mn-lt"/>
                <a:ea typeface="+mn-ea"/>
                <a:cs typeface="+mn-cs"/>
              </a:rPr>
              <a:t>TÜRMOBKart’ınıza</a:t>
            </a:r>
            <a:r>
              <a:rPr lang="tr-TR" sz="1200" b="0" i="0" kern="1200" dirty="0" smtClean="0">
                <a:solidFill>
                  <a:schemeClr val="tx1"/>
                </a:solidFill>
                <a:effectLst/>
                <a:latin typeface="+mn-lt"/>
                <a:ea typeface="+mn-ea"/>
                <a:cs typeface="+mn-cs"/>
              </a:rPr>
              <a:t> dilediğiniz kadar TL yüklemesi yaparak anlaşmalı giyim, turizm, akaryakıt, yiyecek/içecek ve daha birçok kategoride size özel avantajlı hizmet alımı, indirimli ödeme imkanından faydalanabilirsiniz.</a:t>
            </a:r>
          </a:p>
          <a:p>
            <a:r>
              <a:rPr lang="tr-TR" sz="1200" b="0" i="0" kern="1200" dirty="0" smtClean="0">
                <a:solidFill>
                  <a:schemeClr val="tx1"/>
                </a:solidFill>
                <a:effectLst/>
                <a:latin typeface="+mn-lt"/>
                <a:ea typeface="+mn-ea"/>
                <a:cs typeface="+mn-cs"/>
              </a:rPr>
              <a:t>Yeni TÜRMOB kimlik kartınız sayesinde müşterilerinizden kolayca tahsilat yapabilir, geliştirilen uygulamalar ile </a:t>
            </a:r>
            <a:r>
              <a:rPr lang="tr-TR" sz="1200" b="0" i="0" kern="1200" dirty="0" err="1" smtClean="0">
                <a:solidFill>
                  <a:schemeClr val="tx1"/>
                </a:solidFill>
                <a:effectLst/>
                <a:latin typeface="+mn-lt"/>
                <a:ea typeface="+mn-ea"/>
                <a:cs typeface="+mn-cs"/>
              </a:rPr>
              <a:t>TÜRMOB’a</a:t>
            </a:r>
            <a:r>
              <a:rPr lang="tr-TR" sz="1200" b="0" i="0" kern="1200" dirty="0" smtClean="0">
                <a:solidFill>
                  <a:schemeClr val="tx1"/>
                </a:solidFill>
                <a:effectLst/>
                <a:latin typeface="+mn-lt"/>
                <a:ea typeface="+mn-ea"/>
                <a:cs typeface="+mn-cs"/>
              </a:rPr>
              <a:t> ve odalara ödemelerinizi hızlıca gerçekleştirebilirsiniz.</a:t>
            </a:r>
          </a:p>
          <a:p>
            <a:r>
              <a:rPr lang="tr-TR" sz="1200" b="1" i="0" kern="1200" dirty="0" smtClean="0">
                <a:solidFill>
                  <a:schemeClr val="tx1"/>
                </a:solidFill>
                <a:effectLst/>
                <a:latin typeface="+mn-lt"/>
                <a:ea typeface="+mn-ea"/>
                <a:cs typeface="+mn-cs"/>
              </a:rPr>
              <a:t>TÜRMOB Üyesi Meslek Mensuplarına Sağlanan Avantajlar</a:t>
            </a:r>
          </a:p>
          <a:p>
            <a:r>
              <a:rPr lang="tr-TR" sz="1200" b="1" i="0" kern="1200" dirty="0" smtClean="0">
                <a:solidFill>
                  <a:schemeClr val="tx1"/>
                </a:solidFill>
                <a:effectLst/>
                <a:latin typeface="+mn-lt"/>
                <a:ea typeface="+mn-ea"/>
                <a:cs typeface="+mn-cs"/>
              </a:rPr>
              <a:t>1- Elektronik Tahsilat Sistemi</a:t>
            </a:r>
          </a:p>
          <a:p>
            <a:r>
              <a:rPr lang="tr-TR" sz="1200" b="1" i="0" kern="1200" dirty="0" smtClean="0">
                <a:solidFill>
                  <a:schemeClr val="tx1"/>
                </a:solidFill>
                <a:effectLst/>
                <a:latin typeface="+mn-lt"/>
                <a:ea typeface="+mn-ea"/>
                <a:cs typeface="+mn-cs"/>
              </a:rPr>
              <a:t>E-Tahsilat Sistemi İle Ödeme Alma Kolaylığı!</a:t>
            </a:r>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 Elektronik Tahsilat Sistemi ile tahsilat sorununuz ortadan kalkar, müşterilerinizden hızlı ve kolay bir şekilde tahsilat yapabilirsiniz. Müşterileriniz de ödemesini dilediği kredi kartı ile tek çekim veya taksitli olarak yapabilir.</a:t>
            </a:r>
          </a:p>
          <a:p>
            <a:r>
              <a:rPr lang="tr-TR" sz="1200" b="1" i="0" kern="1200" dirty="0" smtClean="0">
                <a:solidFill>
                  <a:schemeClr val="tx1"/>
                </a:solidFill>
                <a:effectLst/>
                <a:latin typeface="+mn-lt"/>
                <a:ea typeface="+mn-ea"/>
                <a:cs typeface="+mn-cs"/>
              </a:rPr>
              <a:t>Mobilde Tahsilat Kolaylığı!</a:t>
            </a:r>
            <a:r>
              <a:rPr lang="tr-TR" sz="1200" b="0" i="0" kern="1200" dirty="0" smtClean="0">
                <a:solidFill>
                  <a:schemeClr val="tx1"/>
                </a:solidFill>
                <a:effectLst/>
                <a:latin typeface="+mn-lt"/>
                <a:ea typeface="+mn-ea"/>
                <a:cs typeface="+mn-cs"/>
              </a:rPr>
              <a:t>• Özel geliştirilen mobil uygulama ile müşterilerinizden kredi kartı ile tek çekim ve taksitli tahsilat yapabilirsiniz. Elektronik tahsilat uygulamasını </a:t>
            </a:r>
            <a:r>
              <a:rPr lang="tr-TR" sz="1200" b="0" i="0" kern="1200" dirty="0" err="1" smtClean="0">
                <a:solidFill>
                  <a:schemeClr val="tx1"/>
                </a:solidFill>
                <a:effectLst/>
                <a:latin typeface="+mn-lt"/>
                <a:ea typeface="+mn-ea"/>
                <a:cs typeface="+mn-cs"/>
              </a:rPr>
              <a:t>iOS</a:t>
            </a:r>
            <a:r>
              <a:rPr lang="tr-TR" sz="1200" b="0" i="0" kern="1200" dirty="0" smtClean="0">
                <a:solidFill>
                  <a:schemeClr val="tx1"/>
                </a:solidFill>
                <a:effectLst/>
                <a:latin typeface="+mn-lt"/>
                <a:ea typeface="+mn-ea"/>
                <a:cs typeface="+mn-cs"/>
              </a:rPr>
              <a:t> ve </a:t>
            </a:r>
            <a:r>
              <a:rPr lang="tr-TR" sz="1200" b="0" i="0" kern="1200" dirty="0" err="1" smtClean="0">
                <a:solidFill>
                  <a:schemeClr val="tx1"/>
                </a:solidFill>
                <a:effectLst/>
                <a:latin typeface="+mn-lt"/>
                <a:ea typeface="+mn-ea"/>
                <a:cs typeface="+mn-cs"/>
              </a:rPr>
              <a:t>android</a:t>
            </a:r>
            <a:r>
              <a:rPr lang="tr-TR" sz="1200" b="0" i="0" kern="1200" dirty="0" smtClean="0">
                <a:solidFill>
                  <a:schemeClr val="tx1"/>
                </a:solidFill>
                <a:effectLst/>
                <a:latin typeface="+mn-lt"/>
                <a:ea typeface="+mn-ea"/>
                <a:cs typeface="+mn-cs"/>
              </a:rPr>
              <a:t> işletim sistemli akıllı telefonunuza indirerek hemen tahsilat yapmaya başlayabilirsiniz.</a:t>
            </a:r>
          </a:p>
          <a:p>
            <a:r>
              <a:rPr lang="tr-TR" sz="1200" b="1" i="0" kern="1200" dirty="0" err="1" smtClean="0">
                <a:solidFill>
                  <a:schemeClr val="tx1"/>
                </a:solidFill>
                <a:effectLst/>
                <a:latin typeface="+mn-lt"/>
                <a:ea typeface="+mn-ea"/>
                <a:cs typeface="+mn-cs"/>
              </a:rPr>
              <a:t>TÜRMOBKart</a:t>
            </a:r>
            <a:r>
              <a:rPr lang="tr-TR" sz="1200" b="1" i="0" kern="1200" dirty="0" smtClean="0">
                <a:solidFill>
                  <a:schemeClr val="tx1"/>
                </a:solidFill>
                <a:effectLst/>
                <a:latin typeface="+mn-lt"/>
                <a:ea typeface="+mn-ea"/>
                <a:cs typeface="+mn-cs"/>
              </a:rPr>
              <a:t> İle E-Posta Göndererek Tahsilat Yapın!</a:t>
            </a:r>
            <a:r>
              <a:rPr lang="tr-TR" sz="1200" b="0" i="0" kern="1200" dirty="0" smtClean="0">
                <a:solidFill>
                  <a:schemeClr val="tx1"/>
                </a:solidFill>
                <a:effectLst/>
                <a:latin typeface="+mn-lt"/>
                <a:ea typeface="+mn-ea"/>
                <a:cs typeface="+mn-cs"/>
              </a:rPr>
              <a:t>• E-</a:t>
            </a:r>
            <a:r>
              <a:rPr lang="tr-TR" sz="1200" b="0" i="0" kern="1200" dirty="0" err="1" smtClean="0">
                <a:solidFill>
                  <a:schemeClr val="tx1"/>
                </a:solidFill>
                <a:effectLst/>
                <a:latin typeface="+mn-lt"/>
                <a:ea typeface="+mn-ea"/>
                <a:cs typeface="+mn-cs"/>
              </a:rPr>
              <a:t>Birlik’e</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TÜRMOBKart</a:t>
            </a:r>
            <a:r>
              <a:rPr lang="tr-TR" sz="1200" b="0" i="0" kern="1200" dirty="0" smtClean="0">
                <a:solidFill>
                  <a:schemeClr val="tx1"/>
                </a:solidFill>
                <a:effectLst/>
                <a:latin typeface="+mn-lt"/>
                <a:ea typeface="+mn-ea"/>
                <a:cs typeface="+mn-cs"/>
              </a:rPr>
              <a:t> ile giriş yaptıktan sonra sözleşme ücreti için müşterilerinize, ödeme tarihi ve ödenecek tutarı tanımlayıp e-posta ile online ödeme sayfasının web adresini kolayca gönderilebilirsiniz. Müşteriniz, 13 banka ve 6 kart markası ile sözleşme ücretini ister tek çekim isterse de taksitli olarak ödeyebilir. Yapılan ödemeler ise anında </a:t>
            </a:r>
            <a:r>
              <a:rPr lang="tr-TR" sz="1200" b="0" i="0" kern="1200" dirty="0" err="1" smtClean="0">
                <a:solidFill>
                  <a:schemeClr val="tx1"/>
                </a:solidFill>
                <a:effectLst/>
                <a:latin typeface="+mn-lt"/>
                <a:ea typeface="+mn-ea"/>
                <a:cs typeface="+mn-cs"/>
              </a:rPr>
              <a:t>TÜRMOBKart</a:t>
            </a:r>
            <a:r>
              <a:rPr lang="tr-TR" sz="1200" b="0" i="0" kern="1200" dirty="0" smtClean="0">
                <a:solidFill>
                  <a:schemeClr val="tx1"/>
                </a:solidFill>
                <a:effectLst/>
                <a:latin typeface="+mn-lt"/>
                <a:ea typeface="+mn-ea"/>
                <a:cs typeface="+mn-cs"/>
              </a:rPr>
              <a:t> hesabınıza aktarılır.</a:t>
            </a:r>
          </a:p>
          <a:p>
            <a:r>
              <a:rPr lang="tr-TR" sz="1200" b="1" i="0" kern="1200" dirty="0" smtClean="0">
                <a:solidFill>
                  <a:schemeClr val="tx1"/>
                </a:solidFill>
                <a:effectLst/>
                <a:latin typeface="+mn-lt"/>
                <a:ea typeface="+mn-ea"/>
                <a:cs typeface="+mn-cs"/>
              </a:rPr>
              <a:t>TurmobKart.com.tr üzerinden Tahsilat Yapın!</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TÜRMOBKart</a:t>
            </a:r>
            <a:r>
              <a:rPr lang="tr-TR" sz="1200" b="0" i="0" kern="1200" dirty="0" smtClean="0">
                <a:solidFill>
                  <a:schemeClr val="tx1"/>
                </a:solidFill>
                <a:effectLst/>
                <a:latin typeface="+mn-lt"/>
                <a:ea typeface="+mn-ea"/>
                <a:cs typeface="+mn-cs"/>
              </a:rPr>
              <a:t> web sitesi üzerinden internet şubesine girerek "Ödeme Al" butonuna tıklayıp, açılan sayfada ödeme talep edeceğiniz müşteri e-posta adresini, ödenecek tutarı ve açıklama bilgisini giriniz. Daha sonra da ödeme yapılabilecek son tarihi, saati tanımlayıp "Ödeme Talep Et" butonunu da tıklayıp, e-posta ile online ödeme sayfasının web adresini gönderebilirsiniz. E-posta ulaştıktan sonra müşteriniz online ödeme sayfasında kredi kartı ile taksitli olarak ödemesini gerçekleştirir ve bu ödeme anında </a:t>
            </a:r>
            <a:r>
              <a:rPr lang="tr-TR" sz="1200" b="0" i="0" kern="1200" dirty="0" err="1" smtClean="0">
                <a:solidFill>
                  <a:schemeClr val="tx1"/>
                </a:solidFill>
                <a:effectLst/>
                <a:latin typeface="+mn-lt"/>
                <a:ea typeface="+mn-ea"/>
                <a:cs typeface="+mn-cs"/>
              </a:rPr>
              <a:t>TÜRMOBKart</a:t>
            </a:r>
            <a:r>
              <a:rPr lang="tr-TR" sz="1200" b="0" i="0" kern="1200" dirty="0" smtClean="0">
                <a:solidFill>
                  <a:schemeClr val="tx1"/>
                </a:solidFill>
                <a:effectLst/>
                <a:latin typeface="+mn-lt"/>
                <a:ea typeface="+mn-ea"/>
                <a:cs typeface="+mn-cs"/>
              </a:rPr>
              <a:t> hesabınıza aktarılır.</a:t>
            </a:r>
          </a:p>
          <a:p>
            <a:r>
              <a:rPr lang="tr-TR" sz="1200" b="1" i="0" kern="1200" dirty="0" smtClean="0">
                <a:solidFill>
                  <a:schemeClr val="tx1"/>
                </a:solidFill>
                <a:effectLst/>
                <a:latin typeface="+mn-lt"/>
                <a:ea typeface="+mn-ea"/>
                <a:cs typeface="+mn-cs"/>
              </a:rPr>
              <a:t>2- Fatura Ödeme</a:t>
            </a:r>
          </a:p>
          <a:p>
            <a:r>
              <a:rPr lang="tr-TR" sz="1200" b="1" i="0" kern="1200" dirty="0" err="1" smtClean="0">
                <a:solidFill>
                  <a:schemeClr val="tx1"/>
                </a:solidFill>
                <a:effectLst/>
                <a:latin typeface="+mn-lt"/>
                <a:ea typeface="+mn-ea"/>
                <a:cs typeface="+mn-cs"/>
              </a:rPr>
              <a:t>TÜRMOBKart</a:t>
            </a:r>
            <a:r>
              <a:rPr lang="tr-TR" sz="1200" b="1" i="0" kern="1200" dirty="0" smtClean="0">
                <a:solidFill>
                  <a:schemeClr val="tx1"/>
                </a:solidFill>
                <a:effectLst/>
                <a:latin typeface="+mn-lt"/>
                <a:ea typeface="+mn-ea"/>
                <a:cs typeface="+mn-cs"/>
              </a:rPr>
              <a:t> ile E-Birlik Üzerinden Fatura Ödeyin!</a:t>
            </a:r>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 E-birlik üzerinden </a:t>
            </a:r>
            <a:r>
              <a:rPr lang="tr-TR" sz="1200" b="0" i="0" kern="1200" dirty="0" err="1" smtClean="0">
                <a:solidFill>
                  <a:schemeClr val="tx1"/>
                </a:solidFill>
                <a:effectLst/>
                <a:latin typeface="+mn-lt"/>
                <a:ea typeface="+mn-ea"/>
                <a:cs typeface="+mn-cs"/>
              </a:rPr>
              <a:t>TÜRMOBKart</a:t>
            </a:r>
            <a:r>
              <a:rPr lang="tr-TR" sz="1200" b="0" i="0" kern="1200" dirty="0" smtClean="0">
                <a:solidFill>
                  <a:schemeClr val="tx1"/>
                </a:solidFill>
                <a:effectLst/>
                <a:latin typeface="+mn-lt"/>
                <a:ea typeface="+mn-ea"/>
                <a:cs typeface="+mn-cs"/>
              </a:rPr>
              <a:t> ile giriş yaparak elektrik, su, doğalgaz, cep telefonu, sabit telefon faturanızı ve belediye harcınızı ödeyebilirsiniz.</a:t>
            </a:r>
          </a:p>
          <a:p>
            <a:r>
              <a:rPr lang="tr-TR" sz="1200" b="1" i="0" kern="1200" dirty="0" smtClean="0">
                <a:solidFill>
                  <a:schemeClr val="tx1"/>
                </a:solidFill>
                <a:effectLst/>
                <a:latin typeface="+mn-lt"/>
                <a:ea typeface="+mn-ea"/>
                <a:cs typeface="+mn-cs"/>
              </a:rPr>
              <a:t>3- Para Transferi</a:t>
            </a:r>
          </a:p>
          <a:p>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TÜRMOBKart'ınızda</a:t>
            </a:r>
            <a:r>
              <a:rPr lang="tr-TR" sz="1200" b="0" i="0" kern="1200" dirty="0" smtClean="0">
                <a:solidFill>
                  <a:schemeClr val="tx1"/>
                </a:solidFill>
                <a:effectLst/>
                <a:latin typeface="+mn-lt"/>
                <a:ea typeface="+mn-ea"/>
                <a:cs typeface="+mn-cs"/>
              </a:rPr>
              <a:t> bulunan bakiyenizi banka hesabınıza, diğer Param kartlara veya </a:t>
            </a:r>
            <a:r>
              <a:rPr lang="tr-TR" sz="1200" b="0" i="0" kern="1200" dirty="0" err="1" smtClean="0">
                <a:solidFill>
                  <a:schemeClr val="tx1"/>
                </a:solidFill>
                <a:effectLst/>
                <a:latin typeface="+mn-lt"/>
                <a:ea typeface="+mn-ea"/>
                <a:cs typeface="+mn-cs"/>
              </a:rPr>
              <a:t>TÜRMOBKart</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Aile’ye</a:t>
            </a:r>
            <a:r>
              <a:rPr lang="tr-TR" sz="1200" b="0" i="0" kern="1200" dirty="0" smtClean="0">
                <a:solidFill>
                  <a:schemeClr val="tx1"/>
                </a:solidFill>
                <a:effectLst/>
                <a:latin typeface="+mn-lt"/>
                <a:ea typeface="+mn-ea"/>
                <a:cs typeface="+mn-cs"/>
              </a:rPr>
              <a:t> aktarabilir, kredi kartı borcunuzu ödeyebilirsiniz.</a:t>
            </a:r>
          </a:p>
          <a:p>
            <a:r>
              <a:rPr lang="tr-TR" sz="1200" b="1" i="0" kern="1200" dirty="0" smtClean="0">
                <a:solidFill>
                  <a:schemeClr val="tx1"/>
                </a:solidFill>
                <a:effectLst/>
                <a:latin typeface="+mn-lt"/>
                <a:ea typeface="+mn-ea"/>
                <a:cs typeface="+mn-cs"/>
              </a:rPr>
              <a:t>4- </a:t>
            </a:r>
            <a:r>
              <a:rPr lang="tr-TR" sz="1200" b="1" i="0" kern="1200" dirty="0" err="1" smtClean="0">
                <a:solidFill>
                  <a:schemeClr val="tx1"/>
                </a:solidFill>
                <a:effectLst/>
                <a:latin typeface="+mn-lt"/>
                <a:ea typeface="+mn-ea"/>
                <a:cs typeface="+mn-cs"/>
              </a:rPr>
              <a:t>TÜRMOBKart</a:t>
            </a:r>
            <a:r>
              <a:rPr lang="tr-TR" sz="1200" b="1" i="0" kern="1200" dirty="0" smtClean="0">
                <a:solidFill>
                  <a:schemeClr val="tx1"/>
                </a:solidFill>
                <a:effectLst/>
                <a:latin typeface="+mn-lt"/>
                <a:ea typeface="+mn-ea"/>
                <a:cs typeface="+mn-cs"/>
              </a:rPr>
              <a:t> ile YMM ve SMMM Odaları Ödeme İşlemleri</a:t>
            </a:r>
          </a:p>
          <a:p>
            <a:r>
              <a:rPr lang="tr-TR" sz="1200" b="1" i="0" kern="1200" dirty="0" smtClean="0">
                <a:solidFill>
                  <a:schemeClr val="tx1"/>
                </a:solidFill>
                <a:effectLst/>
                <a:latin typeface="+mn-lt"/>
                <a:ea typeface="+mn-ea"/>
                <a:cs typeface="+mn-cs"/>
              </a:rPr>
              <a:t>Artık Ödeme Yapmanız Çok Kolay!</a:t>
            </a:r>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TÜRMOBKart</a:t>
            </a:r>
            <a:r>
              <a:rPr lang="tr-TR" sz="1200" b="0" i="0" kern="1200" dirty="0" smtClean="0">
                <a:solidFill>
                  <a:schemeClr val="tx1"/>
                </a:solidFill>
                <a:effectLst/>
                <a:latin typeface="+mn-lt"/>
                <a:ea typeface="+mn-ea"/>
                <a:cs typeface="+mn-cs"/>
              </a:rPr>
              <a:t> ile bağlı olduğunuz odaların fiziki ödeme noktalarında </a:t>
            </a:r>
            <a:r>
              <a:rPr lang="tr-TR" sz="1200" b="0" i="0" kern="1200" dirty="0" err="1" smtClean="0">
                <a:solidFill>
                  <a:schemeClr val="tx1"/>
                </a:solidFill>
                <a:effectLst/>
                <a:latin typeface="+mn-lt"/>
                <a:ea typeface="+mn-ea"/>
                <a:cs typeface="+mn-cs"/>
              </a:rPr>
              <a:t>nakite</a:t>
            </a:r>
            <a:r>
              <a:rPr lang="tr-TR" sz="1200" b="0" i="0" kern="1200" dirty="0" smtClean="0">
                <a:solidFill>
                  <a:schemeClr val="tx1"/>
                </a:solidFill>
                <a:effectLst/>
                <a:latin typeface="+mn-lt"/>
                <a:ea typeface="+mn-ea"/>
                <a:cs typeface="+mn-cs"/>
              </a:rPr>
              <a:t> ihtiyaç duymadan ve para üstü derdi olmadan hızlıca ödeme yapabilirsiniz.</a:t>
            </a:r>
          </a:p>
          <a:p>
            <a:r>
              <a:rPr lang="tr-TR" sz="1200" b="0" i="0" kern="1200" dirty="0" smtClean="0">
                <a:solidFill>
                  <a:schemeClr val="tx1"/>
                </a:solidFill>
                <a:effectLst/>
                <a:latin typeface="+mn-lt"/>
                <a:ea typeface="+mn-ea"/>
                <a:cs typeface="+mn-cs"/>
              </a:rPr>
              <a:t>• E-birlik üzerinden TÜRMOB ve oda işlemleri ile ilgili ödemelerinizi </a:t>
            </a:r>
            <a:r>
              <a:rPr lang="tr-TR" sz="1200" b="0" i="0" kern="1200" dirty="0" err="1" smtClean="0">
                <a:solidFill>
                  <a:schemeClr val="tx1"/>
                </a:solidFill>
                <a:effectLst/>
                <a:latin typeface="+mn-lt"/>
                <a:ea typeface="+mn-ea"/>
                <a:cs typeface="+mn-cs"/>
              </a:rPr>
              <a:t>TÜRMOBKart’ınız</a:t>
            </a:r>
            <a:r>
              <a:rPr lang="tr-TR" sz="1200" b="0" i="0" kern="1200" dirty="0" smtClean="0">
                <a:solidFill>
                  <a:schemeClr val="tx1"/>
                </a:solidFill>
                <a:effectLst/>
                <a:latin typeface="+mn-lt"/>
                <a:ea typeface="+mn-ea"/>
                <a:cs typeface="+mn-cs"/>
              </a:rPr>
              <a:t> ile gerçekleştirebilirsiniz.</a:t>
            </a:r>
          </a:p>
          <a:p>
            <a:r>
              <a:rPr lang="tr-TR" sz="1200" b="0" i="0" kern="1200" dirty="0" smtClean="0">
                <a:solidFill>
                  <a:schemeClr val="tx1"/>
                </a:solidFill>
                <a:effectLst/>
                <a:latin typeface="+mn-lt"/>
                <a:ea typeface="+mn-ea"/>
                <a:cs typeface="+mn-cs"/>
              </a:rPr>
              <a:t>• Oda aidatınızı </a:t>
            </a:r>
            <a:r>
              <a:rPr lang="tr-TR" sz="1200" b="0" i="0" kern="1200" dirty="0" err="1" smtClean="0">
                <a:solidFill>
                  <a:schemeClr val="tx1"/>
                </a:solidFill>
                <a:effectLst/>
                <a:latin typeface="+mn-lt"/>
                <a:ea typeface="+mn-ea"/>
                <a:cs typeface="+mn-cs"/>
              </a:rPr>
              <a:t>TÜRMOBKart</a:t>
            </a:r>
            <a:r>
              <a:rPr lang="tr-TR" sz="1200" b="0" i="0" kern="1200" dirty="0" smtClean="0">
                <a:solidFill>
                  <a:schemeClr val="tx1"/>
                </a:solidFill>
                <a:effectLst/>
                <a:latin typeface="+mn-lt"/>
                <a:ea typeface="+mn-ea"/>
                <a:cs typeface="+mn-cs"/>
              </a:rPr>
              <a:t> ile tek çekim, tüm kredi kartları ile taksitli olarak ödeyebilirsiniz.</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2899593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90</a:t>
            </a:fld>
            <a:endParaRPr lang="tr-TR" dirty="0"/>
          </a:p>
        </p:txBody>
      </p:sp>
    </p:spTree>
    <p:extLst>
      <p:ext uri="{BB962C8B-B14F-4D97-AF65-F5344CB8AC3E}">
        <p14:creationId xmlns:p14="http://schemas.microsoft.com/office/powerpoint/2010/main" val="10559919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91</a:t>
            </a:fld>
            <a:endParaRPr lang="tr-TR" dirty="0"/>
          </a:p>
        </p:txBody>
      </p:sp>
    </p:spTree>
    <p:extLst>
      <p:ext uri="{BB962C8B-B14F-4D97-AF65-F5344CB8AC3E}">
        <p14:creationId xmlns:p14="http://schemas.microsoft.com/office/powerpoint/2010/main" val="10659422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defRPr/>
            </a:pPr>
            <a:r>
              <a:rPr lang="tr-TR" altLang="tr-TR" sz="1200" dirty="0" smtClean="0">
                <a:solidFill>
                  <a:srgbClr val="C00000"/>
                </a:solidFill>
              </a:rPr>
              <a:t>02.08.2013</a:t>
            </a:r>
            <a:r>
              <a:rPr lang="tr-TR" altLang="tr-TR" sz="1200" dirty="0" smtClean="0"/>
              <a:t> tarihinden itibaren istisna kapsamındaki </a:t>
            </a:r>
            <a:r>
              <a:rPr lang="tr-TR" altLang="tr-TR" sz="1200" dirty="0" smtClean="0">
                <a:solidFill>
                  <a:srgbClr val="C00000"/>
                </a:solidFill>
              </a:rPr>
              <a:t>taşınmazlarını</a:t>
            </a:r>
            <a:r>
              <a:rPr lang="tr-TR" altLang="tr-TR" sz="1200" dirty="0" smtClean="0"/>
              <a:t> sat-kirala-geri al işlemine konu etmiş olan kurumlar vergisi mükelleflerinin, bu işlemlerden doğan satış kazançlarını, satış işleminin gerçekleştiği tarihi izleyen takvim yılının başından itibaren ilgili döneme ilişkin kurumlar vergisi beyannamesinin verildiği tarihe kadar özel fon hesabına almış olmaları kaydıyla anılan tarihten itibaren bu istisnadan yararlanabilmeleri mümkün bulunmaktadır. </a:t>
            </a:r>
          </a:p>
          <a:p>
            <a:pPr algn="just">
              <a:defRPr/>
            </a:pPr>
            <a:endParaRPr lang="tr-TR" altLang="tr-TR" sz="800" dirty="0" smtClean="0"/>
          </a:p>
          <a:p>
            <a:pPr algn="just">
              <a:defRPr/>
            </a:pPr>
            <a:r>
              <a:rPr lang="tr-TR" altLang="tr-TR" sz="1200" dirty="0" smtClean="0"/>
              <a:t>Diğer taraftan, sat-kirala-geri al işlemine konu edilen </a:t>
            </a:r>
            <a:r>
              <a:rPr lang="tr-TR" altLang="tr-TR" sz="1200" dirty="0" smtClean="0">
                <a:solidFill>
                  <a:srgbClr val="C00000"/>
                </a:solidFill>
              </a:rPr>
              <a:t>taşınır malların </a:t>
            </a:r>
            <a:r>
              <a:rPr lang="tr-TR" altLang="tr-TR" sz="1200" dirty="0" smtClean="0"/>
              <a:t>satışından elde edilecek kazançlarda istisna uygulaması </a:t>
            </a:r>
            <a:r>
              <a:rPr lang="tr-TR" altLang="tr-TR" sz="1200" dirty="0" smtClean="0">
                <a:solidFill>
                  <a:srgbClr val="C00000"/>
                </a:solidFill>
              </a:rPr>
              <a:t>09.08.2016 tarihinden itibaren </a:t>
            </a:r>
            <a:r>
              <a:rPr lang="tr-TR" altLang="tr-TR" sz="1200" dirty="0" smtClean="0"/>
              <a:t>mümkün olacaktır. </a:t>
            </a:r>
            <a:endParaRPr lang="tr-TR" altLang="tr-TR" sz="1200" dirty="0" smtClean="0">
              <a:latin typeface="Times New Roman" panose="02020603050405020304" pitchFamily="18" charset="0"/>
              <a:cs typeface="Times New Roman" panose="02020603050405020304" pitchFamily="18" charset="0"/>
            </a:endParaRPr>
          </a:p>
          <a:p>
            <a:pPr marL="285750" lvl="0" indent="-285750" algn="just">
              <a:buClr>
                <a:srgbClr val="FF0000"/>
              </a:buClr>
              <a:buSzPct val="125000"/>
              <a:buFont typeface="Wingdings" panose="05000000000000000000" pitchFamily="2" charset="2"/>
              <a:buChar char="Ø"/>
              <a:defRPr/>
            </a:pPr>
            <a:endParaRPr lang="tr-TR" altLang="tr-TR" sz="1200" dirty="0" smtClean="0">
              <a:solidFill>
                <a:prstClr val="black"/>
              </a:solidFill>
              <a:cs typeface="Times New Roman" panose="02020603050405020304" pitchFamily="18" charset="0"/>
            </a:endParaRPr>
          </a:p>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92</a:t>
            </a:fld>
            <a:endParaRPr lang="tr-TR" dirty="0"/>
          </a:p>
        </p:txBody>
      </p:sp>
    </p:spTree>
    <p:extLst>
      <p:ext uri="{BB962C8B-B14F-4D97-AF65-F5344CB8AC3E}">
        <p14:creationId xmlns:p14="http://schemas.microsoft.com/office/powerpoint/2010/main" val="16314424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93</a:t>
            </a:fld>
            <a:endParaRPr lang="tr-TR" dirty="0"/>
          </a:p>
        </p:txBody>
      </p:sp>
    </p:spTree>
    <p:extLst>
      <p:ext uri="{BB962C8B-B14F-4D97-AF65-F5344CB8AC3E}">
        <p14:creationId xmlns:p14="http://schemas.microsoft.com/office/powerpoint/2010/main" val="140150260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94</a:t>
            </a:fld>
            <a:endParaRPr lang="tr-TR" dirty="0"/>
          </a:p>
        </p:txBody>
      </p:sp>
    </p:spTree>
    <p:extLst>
      <p:ext uri="{BB962C8B-B14F-4D97-AF65-F5344CB8AC3E}">
        <p14:creationId xmlns:p14="http://schemas.microsoft.com/office/powerpoint/2010/main" val="35092159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95</a:t>
            </a:fld>
            <a:endParaRPr lang="tr-TR" dirty="0"/>
          </a:p>
        </p:txBody>
      </p:sp>
    </p:spTree>
    <p:extLst>
      <p:ext uri="{BB962C8B-B14F-4D97-AF65-F5344CB8AC3E}">
        <p14:creationId xmlns:p14="http://schemas.microsoft.com/office/powerpoint/2010/main" val="32956716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96</a:t>
            </a:fld>
            <a:endParaRPr lang="tr-TR" dirty="0"/>
          </a:p>
        </p:txBody>
      </p:sp>
    </p:spTree>
    <p:extLst>
      <p:ext uri="{BB962C8B-B14F-4D97-AF65-F5344CB8AC3E}">
        <p14:creationId xmlns:p14="http://schemas.microsoft.com/office/powerpoint/2010/main" val="5268441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97</a:t>
            </a:fld>
            <a:endParaRPr lang="tr-TR" dirty="0"/>
          </a:p>
        </p:txBody>
      </p:sp>
    </p:spTree>
    <p:extLst>
      <p:ext uri="{BB962C8B-B14F-4D97-AF65-F5344CB8AC3E}">
        <p14:creationId xmlns:p14="http://schemas.microsoft.com/office/powerpoint/2010/main" val="16627770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98</a:t>
            </a:fld>
            <a:endParaRPr lang="tr-TR" dirty="0"/>
          </a:p>
        </p:txBody>
      </p:sp>
    </p:spTree>
    <p:extLst>
      <p:ext uri="{BB962C8B-B14F-4D97-AF65-F5344CB8AC3E}">
        <p14:creationId xmlns:p14="http://schemas.microsoft.com/office/powerpoint/2010/main" val="15403688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DCD91D-93F8-4966-9CC5-412D2B902CA2}" type="slidenum">
              <a:rPr lang="tr-TR" smtClean="0"/>
              <a:pPr/>
              <a:t>99</a:t>
            </a:fld>
            <a:endParaRPr lang="tr-TR" dirty="0"/>
          </a:p>
        </p:txBody>
      </p:sp>
    </p:spTree>
    <p:extLst>
      <p:ext uri="{BB962C8B-B14F-4D97-AF65-F5344CB8AC3E}">
        <p14:creationId xmlns:p14="http://schemas.microsoft.com/office/powerpoint/2010/main" val="289027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8E53C1B-5DDC-0D4B-88E3-ED3C27E3CEB0}" type="datetime1">
              <a:rPr lang="tr-TR" smtClean="0"/>
              <a:pPr/>
              <a:t>30.3.2018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3D70BCD6-EE57-4E26-8F21-83584B807C70}" type="slidenum">
              <a:rPr lang="tr-TR" smtClean="0"/>
              <a:pPr/>
              <a:t>‹#›</a:t>
            </a:fld>
            <a:endParaRPr lang="tr-TR" dirty="0"/>
          </a:p>
        </p:txBody>
      </p:sp>
    </p:spTree>
    <p:extLst>
      <p:ext uri="{BB962C8B-B14F-4D97-AF65-F5344CB8AC3E}">
        <p14:creationId xmlns:p14="http://schemas.microsoft.com/office/powerpoint/2010/main" val="273500328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8E53C1B-5DDC-0D4B-88E3-ED3C27E3CEB0}" type="datetime1">
              <a:rPr lang="tr-TR" smtClean="0"/>
              <a:pPr/>
              <a:t>30.3.2018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3D70BCD6-EE57-4E26-8F21-83584B807C70}" type="slidenum">
              <a:rPr lang="tr-TR" smtClean="0"/>
              <a:pPr/>
              <a:t>‹#›</a:t>
            </a:fld>
            <a:endParaRPr lang="tr-TR" dirty="0"/>
          </a:p>
        </p:txBody>
      </p:sp>
    </p:spTree>
    <p:extLst>
      <p:ext uri="{BB962C8B-B14F-4D97-AF65-F5344CB8AC3E}">
        <p14:creationId xmlns:p14="http://schemas.microsoft.com/office/powerpoint/2010/main" val="9054314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8E53C1B-5DDC-0D4B-88E3-ED3C27E3CEB0}" type="datetime1">
              <a:rPr lang="tr-TR" smtClean="0"/>
              <a:pPr/>
              <a:t>30.3.2018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3D70BCD6-EE57-4E26-8F21-83584B807C70}" type="slidenum">
              <a:rPr lang="tr-TR" smtClean="0"/>
              <a:pPr/>
              <a:t>‹#›</a:t>
            </a:fld>
            <a:endParaRPr lang="tr-TR" dirty="0"/>
          </a:p>
        </p:txBody>
      </p:sp>
    </p:spTree>
    <p:extLst>
      <p:ext uri="{BB962C8B-B14F-4D97-AF65-F5344CB8AC3E}">
        <p14:creationId xmlns:p14="http://schemas.microsoft.com/office/powerpoint/2010/main" val="26021812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8E53C1B-5DDC-0D4B-88E3-ED3C27E3CEB0}" type="datetime1">
              <a:rPr lang="tr-TR" smtClean="0">
                <a:solidFill>
                  <a:prstClr val="black">
                    <a:lumMod val="65000"/>
                    <a:lumOff val="35000"/>
                  </a:prstClr>
                </a:solidFill>
              </a:rPr>
              <a:pPr/>
              <a:t>30.3.2018</a:t>
            </a:fld>
            <a:endParaRPr lang="tr-T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D70BCD6-EE57-4E26-8F21-83584B807C7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2169120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8E53C1B-5DDC-0D4B-88E3-ED3C27E3CEB0}" type="datetime1">
              <a:rPr lang="tr-TR" smtClean="0">
                <a:solidFill>
                  <a:prstClr val="black">
                    <a:lumMod val="65000"/>
                    <a:lumOff val="35000"/>
                  </a:prstClr>
                </a:solidFill>
              </a:rPr>
              <a:pPr/>
              <a:t>30.3.2018</a:t>
            </a:fld>
            <a:endParaRPr lang="tr-T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D70BCD6-EE57-4E26-8F21-83584B807C7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367317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8E53C1B-5DDC-0D4B-88E3-ED3C27E3CEB0}" type="datetime1">
              <a:rPr lang="tr-TR" smtClean="0">
                <a:solidFill>
                  <a:prstClr val="black">
                    <a:lumMod val="65000"/>
                    <a:lumOff val="35000"/>
                  </a:prstClr>
                </a:solidFill>
              </a:rPr>
              <a:pPr/>
              <a:t>30.3.2018</a:t>
            </a:fld>
            <a:endParaRPr lang="tr-T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D70BCD6-EE57-4E26-8F21-83584B807C7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9517795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8E53C1B-5DDC-0D4B-88E3-ED3C27E3CEB0}" type="datetime1">
              <a:rPr lang="tr-TR" smtClean="0">
                <a:solidFill>
                  <a:prstClr val="black">
                    <a:lumMod val="65000"/>
                    <a:lumOff val="35000"/>
                  </a:prstClr>
                </a:solidFill>
              </a:rPr>
              <a:pPr/>
              <a:t>30.3.2018</a:t>
            </a:fld>
            <a:endParaRPr lang="tr-T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D70BCD6-EE57-4E26-8F21-83584B807C7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581121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633845" y="2507551"/>
            <a:ext cx="3867150"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4629150" y="2507551"/>
            <a:ext cx="3886201"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C8E53C1B-5DDC-0D4B-88E3-ED3C27E3CEB0}" type="datetime1">
              <a:rPr lang="tr-TR" smtClean="0">
                <a:solidFill>
                  <a:prstClr val="black">
                    <a:lumMod val="65000"/>
                    <a:lumOff val="35000"/>
                  </a:prstClr>
                </a:solidFill>
              </a:rPr>
              <a:pPr/>
              <a:t>30.3.2018</a:t>
            </a:fld>
            <a:endParaRPr lang="tr-TR"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tr-TR"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D70BCD6-EE57-4E26-8F21-83584B807C70}" type="slidenum">
              <a:rPr lang="tr-TR" smtClean="0">
                <a:solidFill>
                  <a:prstClr val="black">
                    <a:tint val="75000"/>
                  </a:prstClr>
                </a:solidFill>
              </a:rPr>
              <a:pPr/>
              <a:t>‹#›</a:t>
            </a:fld>
            <a:endParaRPr lang="tr-TR" dirty="0">
              <a:solidFill>
                <a:prstClr val="black">
                  <a:tint val="75000"/>
                </a:prstClr>
              </a:solidFill>
            </a:endParaRP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205069673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E53C1B-5DDC-0D4B-88E3-ED3C27E3CEB0}" type="datetime1">
              <a:rPr lang="tr-TR" smtClean="0">
                <a:solidFill>
                  <a:prstClr val="black">
                    <a:lumMod val="65000"/>
                    <a:lumOff val="35000"/>
                  </a:prstClr>
                </a:solidFill>
              </a:rPr>
              <a:pPr/>
              <a:t>30.3.2018</a:t>
            </a:fld>
            <a:endParaRPr lang="tr-TR"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tr-TR"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D70BCD6-EE57-4E26-8F21-83584B807C70}" type="slidenum">
              <a:rPr lang="tr-TR" smtClean="0">
                <a:solidFill>
                  <a:prstClr val="black">
                    <a:tint val="75000"/>
                  </a:prstClr>
                </a:solidFill>
              </a:rPr>
              <a:pPr/>
              <a:t>‹#›</a:t>
            </a:fld>
            <a:endParaRPr lang="tr-TR" dirty="0">
              <a:solidFill>
                <a:prstClr val="black">
                  <a:tint val="75000"/>
                </a:prstClr>
              </a:solidFill>
            </a:endParaRPr>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5410459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53C1B-5DDC-0D4B-88E3-ED3C27E3CEB0}" type="datetime1">
              <a:rPr lang="tr-TR" smtClean="0">
                <a:solidFill>
                  <a:prstClr val="black">
                    <a:lumMod val="65000"/>
                    <a:lumOff val="35000"/>
                  </a:prstClr>
                </a:solidFill>
              </a:rPr>
              <a:pPr/>
              <a:t>30.3.2018</a:t>
            </a:fld>
            <a:endParaRPr lang="tr-TR"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tr-TR"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D70BCD6-EE57-4E26-8F21-83584B807C7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3861858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C8E53C1B-5DDC-0D4B-88E3-ED3C27E3CEB0}" type="datetime1">
              <a:rPr lang="tr-TR" smtClean="0">
                <a:solidFill>
                  <a:prstClr val="black">
                    <a:lumMod val="65000"/>
                    <a:lumOff val="35000"/>
                  </a:prstClr>
                </a:solidFill>
              </a:rPr>
              <a:pPr/>
              <a:t>30.3.2018</a:t>
            </a:fld>
            <a:endParaRPr lang="tr-T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D70BCD6-EE57-4E26-8F21-83584B807C7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94539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8E53C1B-5DDC-0D4B-88E3-ED3C27E3CEB0}" type="datetime1">
              <a:rPr lang="tr-TR" smtClean="0"/>
              <a:pPr/>
              <a:t>30.3.2018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3D70BCD6-EE57-4E26-8F21-83584B807C70}" type="slidenum">
              <a:rPr lang="tr-TR" smtClean="0"/>
              <a:pPr/>
              <a:t>‹#›</a:t>
            </a:fld>
            <a:endParaRPr lang="tr-TR" dirty="0"/>
          </a:p>
        </p:txBody>
      </p:sp>
    </p:spTree>
    <p:extLst>
      <p:ext uri="{BB962C8B-B14F-4D97-AF65-F5344CB8AC3E}">
        <p14:creationId xmlns:p14="http://schemas.microsoft.com/office/powerpoint/2010/main" val="235749839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C8E53C1B-5DDC-0D4B-88E3-ED3C27E3CEB0}" type="datetime1">
              <a:rPr lang="tr-TR" smtClean="0">
                <a:solidFill>
                  <a:prstClr val="black">
                    <a:lumMod val="65000"/>
                    <a:lumOff val="35000"/>
                  </a:prstClr>
                </a:solidFill>
              </a:rPr>
              <a:pPr/>
              <a:t>30.3.2018</a:t>
            </a:fld>
            <a:endParaRPr lang="tr-T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tr-T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D70BCD6-EE57-4E26-8F21-83584B807C7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8172880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8E53C1B-5DDC-0D4B-88E3-ED3C27E3CEB0}" type="datetime1">
              <a:rPr lang="tr-TR" smtClean="0">
                <a:solidFill>
                  <a:prstClr val="black">
                    <a:lumMod val="65000"/>
                    <a:lumOff val="35000"/>
                  </a:prstClr>
                </a:solidFill>
              </a:rPr>
              <a:pPr/>
              <a:t>30.3.2018</a:t>
            </a:fld>
            <a:endParaRPr lang="tr-T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D70BCD6-EE57-4E26-8F21-83584B807C7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7205307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8E53C1B-5DDC-0D4B-88E3-ED3C27E3CEB0}" type="datetime1">
              <a:rPr lang="tr-TR" smtClean="0">
                <a:solidFill>
                  <a:prstClr val="black">
                    <a:lumMod val="65000"/>
                    <a:lumOff val="35000"/>
                  </a:prstClr>
                </a:solidFill>
              </a:rPr>
              <a:pPr/>
              <a:t>30.3.2018</a:t>
            </a:fld>
            <a:endParaRPr lang="tr-T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tr-T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D70BCD6-EE57-4E26-8F21-83584B807C7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009574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8E53C1B-5DDC-0D4B-88E3-ED3C27E3CEB0}" type="datetime1">
              <a:rPr lang="tr-TR" smtClean="0"/>
              <a:pPr/>
              <a:t>30.3.2018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3D70BCD6-EE57-4E26-8F21-83584B807C70}" type="slidenum">
              <a:rPr lang="tr-TR" smtClean="0"/>
              <a:pPr/>
              <a:t>‹#›</a:t>
            </a:fld>
            <a:endParaRPr lang="tr-TR" dirty="0"/>
          </a:p>
        </p:txBody>
      </p:sp>
    </p:spTree>
    <p:extLst>
      <p:ext uri="{BB962C8B-B14F-4D97-AF65-F5344CB8AC3E}">
        <p14:creationId xmlns:p14="http://schemas.microsoft.com/office/powerpoint/2010/main" val="389971094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8E53C1B-5DDC-0D4B-88E3-ED3C27E3CEB0}" type="datetime1">
              <a:rPr lang="tr-TR" smtClean="0"/>
              <a:pPr/>
              <a:t>30.3.2018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3D70BCD6-EE57-4E26-8F21-83584B807C70}" type="slidenum">
              <a:rPr lang="tr-TR" smtClean="0"/>
              <a:pPr/>
              <a:t>‹#›</a:t>
            </a:fld>
            <a:endParaRPr lang="tr-TR" dirty="0"/>
          </a:p>
        </p:txBody>
      </p:sp>
    </p:spTree>
    <p:extLst>
      <p:ext uri="{BB962C8B-B14F-4D97-AF65-F5344CB8AC3E}">
        <p14:creationId xmlns:p14="http://schemas.microsoft.com/office/powerpoint/2010/main" val="18060823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633845" y="2507551"/>
            <a:ext cx="3867150"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4629150" y="2507551"/>
            <a:ext cx="3886201"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C8E53C1B-5DDC-0D4B-88E3-ED3C27E3CEB0}" type="datetime1">
              <a:rPr lang="tr-TR" smtClean="0"/>
              <a:pPr/>
              <a:t>30.3.2018</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3D70BCD6-EE57-4E26-8F21-83584B807C70}" type="slidenum">
              <a:rPr lang="tr-TR" smtClean="0"/>
              <a:pPr/>
              <a:t>‹#›</a:t>
            </a:fld>
            <a:endParaRPr lang="tr-TR" dirty="0"/>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0118020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E53C1B-5DDC-0D4B-88E3-ED3C27E3CEB0}" type="datetime1">
              <a:rPr lang="tr-TR" smtClean="0"/>
              <a:pPr/>
              <a:t>30.3.2018</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3D70BCD6-EE57-4E26-8F21-83584B807C70}" type="slidenum">
              <a:rPr lang="tr-TR" smtClean="0"/>
              <a:pPr/>
              <a:t>‹#›</a:t>
            </a:fld>
            <a:endParaRPr lang="tr-TR" dirty="0"/>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194197524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53C1B-5DDC-0D4B-88E3-ED3C27E3CEB0}" type="datetime1">
              <a:rPr lang="tr-TR" smtClean="0"/>
              <a:pPr/>
              <a:t>30.3.2018</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3D70BCD6-EE57-4E26-8F21-83584B807C70}" type="slidenum">
              <a:rPr lang="tr-TR" smtClean="0"/>
              <a:pPr/>
              <a:t>‹#›</a:t>
            </a:fld>
            <a:endParaRPr lang="tr-TR" dirty="0"/>
          </a:p>
        </p:txBody>
      </p:sp>
    </p:spTree>
    <p:extLst>
      <p:ext uri="{BB962C8B-B14F-4D97-AF65-F5344CB8AC3E}">
        <p14:creationId xmlns:p14="http://schemas.microsoft.com/office/powerpoint/2010/main" val="9323350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C8E53C1B-5DDC-0D4B-88E3-ED3C27E3CEB0}" type="datetime1">
              <a:rPr lang="tr-TR" smtClean="0"/>
              <a:pPr/>
              <a:t>30.3.2018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3D70BCD6-EE57-4E26-8F21-83584B807C70}" type="slidenum">
              <a:rPr lang="tr-TR" smtClean="0"/>
              <a:pPr/>
              <a:t>‹#›</a:t>
            </a:fld>
            <a:endParaRPr lang="tr-TR" dirty="0"/>
          </a:p>
        </p:txBody>
      </p:sp>
    </p:spTree>
    <p:extLst>
      <p:ext uri="{BB962C8B-B14F-4D97-AF65-F5344CB8AC3E}">
        <p14:creationId xmlns:p14="http://schemas.microsoft.com/office/powerpoint/2010/main" val="378243531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C8E53C1B-5DDC-0D4B-88E3-ED3C27E3CEB0}" type="datetime1">
              <a:rPr lang="tr-TR" smtClean="0"/>
              <a:pPr/>
              <a:t>30.3.2018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3D70BCD6-EE57-4E26-8F21-83584B807C70}" type="slidenum">
              <a:rPr lang="tr-TR" smtClean="0"/>
              <a:pPr/>
              <a:t>‹#›</a:t>
            </a:fld>
            <a:endParaRPr lang="tr-TR" dirty="0"/>
          </a:p>
        </p:txBody>
      </p:sp>
    </p:spTree>
    <p:extLst>
      <p:ext uri="{BB962C8B-B14F-4D97-AF65-F5344CB8AC3E}">
        <p14:creationId xmlns:p14="http://schemas.microsoft.com/office/powerpoint/2010/main" val="12295732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C8E53C1B-5DDC-0D4B-88E3-ED3C27E3CEB0}" type="datetime1">
              <a:rPr lang="tr-TR" smtClean="0"/>
              <a:pPr/>
              <a:t>30.3.2018</a:t>
            </a:fld>
            <a:endParaRPr lang="tr-T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tr-TR"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D70BCD6-EE57-4E26-8F21-83584B807C70}" type="slidenum">
              <a:rPr lang="tr-TR" smtClean="0"/>
              <a:pPr/>
              <a:t>‹#›</a:t>
            </a:fld>
            <a:endParaRPr lang="tr-TR" dirty="0"/>
          </a:p>
        </p:txBody>
      </p:sp>
    </p:spTree>
    <p:extLst>
      <p:ext uri="{BB962C8B-B14F-4D97-AF65-F5344CB8AC3E}">
        <p14:creationId xmlns:p14="http://schemas.microsoft.com/office/powerpoint/2010/main" val="392242551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C8E53C1B-5DDC-0D4B-88E3-ED3C27E3CEB0}" type="datetime1">
              <a:rPr lang="tr-TR" smtClean="0">
                <a:solidFill>
                  <a:prstClr val="black">
                    <a:lumMod val="65000"/>
                    <a:lumOff val="35000"/>
                  </a:prstClr>
                </a:solidFill>
              </a:rPr>
              <a:pPr/>
              <a:t>30.3.2018</a:t>
            </a:fld>
            <a:endParaRPr lang="tr-TR" dirty="0">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tr-TR"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D70BCD6-EE57-4E26-8F21-83584B807C70}"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74532919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0.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2.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1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7.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6.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9.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3.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8.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8.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0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20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0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206.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1</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2421062"/>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Metin kutusu 31">
            <a:extLst>
              <a:ext uri="{FF2B5EF4-FFF2-40B4-BE49-F238E27FC236}">
                <a16:creationId xmlns:a16="http://schemas.microsoft.com/office/drawing/2014/main" xmlns="" id="{704053E6-AF3A-479E-B429-5AC0359258EE}"/>
              </a:ext>
            </a:extLst>
          </p:cNvPr>
          <p:cNvSpPr txBox="1"/>
          <p:nvPr/>
        </p:nvSpPr>
        <p:spPr>
          <a:xfrm>
            <a:off x="323528" y="2636912"/>
            <a:ext cx="5256584" cy="2554545"/>
          </a:xfrm>
          <a:prstGeom prst="rect">
            <a:avLst/>
          </a:prstGeom>
          <a:noFill/>
        </p:spPr>
        <p:txBody>
          <a:bodyPr wrap="square" rtlCol="0">
            <a:spAutoFit/>
          </a:bodyPr>
          <a:lstStyle/>
          <a:p>
            <a:pPr algn="ctr"/>
            <a:r>
              <a:rPr lang="tr-TR" sz="4000" b="1" dirty="0" smtClean="0">
                <a:solidFill>
                  <a:srgbClr val="212E84"/>
                </a:solidFill>
                <a:latin typeface="Times New Roman" panose="02020603050405020304" pitchFamily="18" charset="0"/>
                <a:cs typeface="Times New Roman" panose="02020603050405020304" pitchFamily="18" charset="0"/>
              </a:rPr>
              <a:t>KURUMLAR </a:t>
            </a:r>
            <a:r>
              <a:rPr lang="tr-TR" sz="4000" b="1" dirty="0">
                <a:solidFill>
                  <a:srgbClr val="212E84"/>
                </a:solidFill>
                <a:latin typeface="Times New Roman" panose="02020603050405020304" pitchFamily="18" charset="0"/>
                <a:cs typeface="Times New Roman" panose="02020603050405020304" pitchFamily="18" charset="0"/>
              </a:rPr>
              <a:t>VERGİSİ BEYANNAMESİNDE </a:t>
            </a:r>
          </a:p>
          <a:p>
            <a:pPr algn="ctr"/>
            <a:r>
              <a:rPr lang="tr-TR" sz="4000" b="1" dirty="0">
                <a:solidFill>
                  <a:srgbClr val="212E84"/>
                </a:solidFill>
                <a:latin typeface="Times New Roman" panose="02020603050405020304" pitchFamily="18" charset="0"/>
                <a:cs typeface="Times New Roman" panose="02020603050405020304" pitchFamily="18" charset="0"/>
              </a:rPr>
              <a:t>YOL HARİTASI</a:t>
            </a: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789040"/>
            <a:ext cx="2808312" cy="246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32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10</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97306"/>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162448" y="2421062"/>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Metin kutusu 31">
            <a:extLst>
              <a:ext uri="{FF2B5EF4-FFF2-40B4-BE49-F238E27FC236}">
                <a16:creationId xmlns:a16="http://schemas.microsoft.com/office/drawing/2014/main" xmlns="" id="{704053E6-AF3A-479E-B429-5AC0359258EE}"/>
              </a:ext>
            </a:extLst>
          </p:cNvPr>
          <p:cNvSpPr txBox="1"/>
          <p:nvPr/>
        </p:nvSpPr>
        <p:spPr>
          <a:xfrm>
            <a:off x="323528" y="2446339"/>
            <a:ext cx="8424936" cy="3970318"/>
          </a:xfrm>
          <a:prstGeom prst="rect">
            <a:avLst/>
          </a:prstGeom>
          <a:noFill/>
        </p:spPr>
        <p:txBody>
          <a:bodyPr wrap="square" rtlCol="0">
            <a:spAutoFit/>
          </a:bodyPr>
          <a:lstStyle/>
          <a:p>
            <a:pPr algn="ctr"/>
            <a:r>
              <a:rPr lang="tr-TR" sz="2800" b="1" dirty="0" smtClean="0">
                <a:solidFill>
                  <a:srgbClr val="212E84"/>
                </a:solidFill>
                <a:latin typeface="Times New Roman" panose="02020603050405020304" pitchFamily="18" charset="0"/>
                <a:cs typeface="Times New Roman" panose="02020603050405020304" pitchFamily="18" charset="0"/>
              </a:rPr>
              <a:t>TÜRMOB KART</a:t>
            </a:r>
          </a:p>
          <a:p>
            <a:r>
              <a:rPr lang="tr-TR" sz="3200" b="1" dirty="0" smtClean="0">
                <a:solidFill>
                  <a:srgbClr val="FF0000"/>
                </a:solidFill>
                <a:latin typeface="Times New Roman" panose="02020603050405020304" pitchFamily="18" charset="0"/>
                <a:cs typeface="Times New Roman" panose="02020603050405020304" pitchFamily="18" charset="0"/>
              </a:rPr>
              <a:t>Kimler Faydalanabilir ? </a:t>
            </a:r>
          </a:p>
          <a:p>
            <a:endParaRPr lang="tr-TR" sz="2400" b="1" dirty="0" smtClean="0"/>
          </a:p>
          <a:p>
            <a:r>
              <a:rPr lang="tr-TR" sz="2400" b="1" dirty="0" smtClean="0"/>
              <a:t>Türkiye </a:t>
            </a:r>
            <a:r>
              <a:rPr lang="tr-TR" sz="2400" b="1" dirty="0"/>
              <a:t>Serbest Muhasebeci Mali Müşavirler ve Yeminli Mali Müşavirler Odaları Birliği’ne </a:t>
            </a:r>
            <a:r>
              <a:rPr lang="tr-TR" sz="2400" b="1" dirty="0" smtClean="0"/>
              <a:t>bağlı;  </a:t>
            </a:r>
          </a:p>
          <a:p>
            <a:pPr marL="342900" indent="-342900">
              <a:buFont typeface="Wingdings" pitchFamily="2" charset="2"/>
              <a:buChar char="ü"/>
            </a:pPr>
            <a:r>
              <a:rPr lang="tr-TR" sz="2400" dirty="0" smtClean="0"/>
              <a:t>SM </a:t>
            </a:r>
          </a:p>
          <a:p>
            <a:pPr marL="342900" indent="-342900">
              <a:buFont typeface="Wingdings" pitchFamily="2" charset="2"/>
              <a:buChar char="ü"/>
            </a:pPr>
            <a:r>
              <a:rPr lang="tr-TR" sz="2400" dirty="0" smtClean="0"/>
              <a:t>SMMM </a:t>
            </a:r>
          </a:p>
          <a:p>
            <a:pPr marL="342900" indent="-342900">
              <a:buFont typeface="Wingdings" pitchFamily="2" charset="2"/>
              <a:buChar char="ü"/>
            </a:pPr>
            <a:r>
              <a:rPr lang="tr-TR" sz="2400" dirty="0" smtClean="0"/>
              <a:t>YMM  </a:t>
            </a:r>
          </a:p>
          <a:p>
            <a:pPr marL="342900" indent="-342900">
              <a:buFont typeface="Wingdings" pitchFamily="2" charset="2"/>
              <a:buChar char="ü"/>
            </a:pPr>
            <a:r>
              <a:rPr lang="tr-TR" sz="2400" dirty="0" smtClean="0"/>
              <a:t>Aday </a:t>
            </a:r>
            <a:r>
              <a:rPr lang="tr-TR" sz="2400" dirty="0"/>
              <a:t>Meslek Mensupları </a:t>
            </a:r>
            <a:endParaRPr lang="tr-TR" sz="2400" dirty="0" smtClean="0"/>
          </a:p>
          <a:p>
            <a:r>
              <a:rPr lang="tr-TR" sz="2400" dirty="0" smtClean="0"/>
              <a:t>Faydalanabilirler.. </a:t>
            </a: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73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17991" y="1514418"/>
            <a:ext cx="8908016" cy="5175902"/>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134273" y="1527159"/>
            <a:ext cx="8302108" cy="4532682"/>
          </a:xfrm>
          <a:prstGeom prst="rect">
            <a:avLst/>
          </a:prstGeom>
          <a:noFill/>
        </p:spPr>
        <p:txBody>
          <a:bodyPr wrap="square" lIns="0" rIns="0" numCol="1" rtlCol="0" anchor="t" anchorCtr="0">
            <a:noAutofit/>
          </a:bodyPr>
          <a:lstStyle/>
          <a:p>
            <a:pPr algn="just" defTabSz="241300">
              <a:buClr>
                <a:srgbClr val="C00000"/>
              </a:buClr>
              <a:buSzPct val="125000"/>
              <a:buFont typeface="Wingdings" panose="05000000000000000000" pitchFamily="2" charset="2"/>
              <a:buChar char="Ø"/>
              <a:defRPr/>
            </a:pPr>
            <a:endParaRPr lang="tr-TR" altLang="tr-TR" sz="400" kern="0" dirty="0">
              <a:cs typeface="Arial" panose="020B0604020202020204" pitchFamily="34" charset="0"/>
            </a:endParaRPr>
          </a:p>
          <a:p>
            <a:pPr lvl="1" algn="just" defTabSz="241300">
              <a:buClr>
                <a:srgbClr val="C00000"/>
              </a:buClr>
              <a:buSzPct val="125000"/>
              <a:buFont typeface="Wingdings" panose="05000000000000000000" pitchFamily="2" charset="2"/>
              <a:buChar char="Ø"/>
              <a:defRPr/>
            </a:pPr>
            <a:endParaRPr lang="tr-TR" altLang="tr-TR" kern="0" dirty="0" smtClean="0">
              <a:cs typeface="Arial" panose="020B0604020202020204" pitchFamily="34" charset="0"/>
            </a:endParaRPr>
          </a:p>
          <a:p>
            <a:pPr defTabSz="241300">
              <a:buClr>
                <a:srgbClr val="FFFF66"/>
              </a:buClr>
              <a:defRPr/>
            </a:pPr>
            <a:r>
              <a:rPr lang="tr-TR" altLang="tr-TR" b="1" kern="0" dirty="0" smtClean="0">
                <a:solidFill>
                  <a:srgbClr val="FF0000"/>
                </a:solidFill>
                <a:cs typeface="Arial" panose="020B0604020202020204" pitchFamily="34" charset="0"/>
              </a:rPr>
              <a:t>		</a:t>
            </a:r>
            <a:r>
              <a:rPr lang="tr-TR" altLang="tr-TR" b="1" u="sng" kern="0" dirty="0" smtClean="0">
                <a:solidFill>
                  <a:srgbClr val="FF0000"/>
                </a:solidFill>
                <a:cs typeface="Arial" panose="020B0604020202020204" pitchFamily="34" charset="0"/>
              </a:rPr>
              <a:t>ÖZELLİK </a:t>
            </a:r>
            <a:r>
              <a:rPr lang="tr-TR" altLang="tr-TR" b="1" u="sng" kern="0" dirty="0">
                <a:solidFill>
                  <a:srgbClr val="FF0000"/>
                </a:solidFill>
                <a:cs typeface="Arial" panose="020B0604020202020204" pitchFamily="34" charset="0"/>
              </a:rPr>
              <a:t>GÖSTEREN HUSUSLAR:</a:t>
            </a:r>
          </a:p>
          <a:p>
            <a:pPr defTabSz="241300">
              <a:buClr>
                <a:srgbClr val="FFFF66"/>
              </a:buClr>
              <a:defRPr/>
            </a:pPr>
            <a:endParaRPr lang="tr-TR" altLang="tr-TR" b="1" u="sng" kern="0" dirty="0">
              <a:solidFill>
                <a:srgbClr val="FF0000"/>
              </a:solidFill>
              <a:cs typeface="Arial" panose="020B0604020202020204" pitchFamily="34" charset="0"/>
            </a:endParaRPr>
          </a:p>
          <a:p>
            <a:pPr lvl="1" defTabSz="241300">
              <a:buClr>
                <a:srgbClr val="C00000"/>
              </a:buClr>
              <a:buSzPct val="125000"/>
              <a:buFont typeface="Wingdings" panose="05000000000000000000" pitchFamily="2" charset="2"/>
              <a:buChar char="Ø"/>
              <a:defRPr/>
            </a:pPr>
            <a:r>
              <a:rPr lang="tr-TR" altLang="tr-TR" kern="0" dirty="0">
                <a:cs typeface="Arial" panose="020B0604020202020204" pitchFamily="34" charset="0"/>
              </a:rPr>
              <a:t>İstisna uygulaması açısından mükellefin </a:t>
            </a:r>
            <a:r>
              <a:rPr lang="tr-TR" altLang="tr-TR" kern="0" dirty="0">
                <a:solidFill>
                  <a:srgbClr val="FF0000"/>
                </a:solidFill>
                <a:cs typeface="Arial" panose="020B0604020202020204" pitchFamily="34" charset="0"/>
              </a:rPr>
              <a:t>tam veya dar mükellef </a:t>
            </a:r>
            <a:r>
              <a:rPr lang="tr-TR" altLang="tr-TR" kern="0" dirty="0">
                <a:cs typeface="Arial" panose="020B0604020202020204" pitchFamily="34" charset="0"/>
              </a:rPr>
              <a:t>olmasının ya da bölgede şirket veya şube olarak faaliyet göstermesinin bir önemi yoktur.</a:t>
            </a:r>
          </a:p>
          <a:p>
            <a:pPr lvl="1" defTabSz="241300">
              <a:buClr>
                <a:srgbClr val="C00000"/>
              </a:buClr>
              <a:buSzPct val="125000"/>
              <a:buFont typeface="Wingdings" panose="05000000000000000000" pitchFamily="2" charset="2"/>
              <a:buChar char="Ø"/>
              <a:defRPr/>
            </a:pPr>
            <a:endParaRPr lang="tr-TR" altLang="tr-TR" kern="0" dirty="0">
              <a:cs typeface="Arial" panose="020B0604020202020204" pitchFamily="34" charset="0"/>
            </a:endParaRPr>
          </a:p>
          <a:p>
            <a:pPr lvl="1" defTabSz="241300">
              <a:buClr>
                <a:srgbClr val="C00000"/>
              </a:buClr>
              <a:buSzPct val="125000"/>
              <a:buFont typeface="Wingdings" panose="05000000000000000000" pitchFamily="2" charset="2"/>
              <a:buChar char="Ø"/>
              <a:defRPr/>
            </a:pPr>
            <a:r>
              <a:rPr lang="tr-TR" altLang="tr-TR" kern="0" dirty="0">
                <a:cs typeface="Arial" panose="020B0604020202020204" pitchFamily="34" charset="0"/>
              </a:rPr>
              <a:t>Bölgede faaliyet gösteren mükelleflerin, 4691 sayılı Kanun kapsamı dışındaki ticari işlemlerinden elde edecekleri gelirleri ile olağan dışı gelirlerinin istisna kapsamında değerlendirilmesi mümkün değildir. Bu nedenle, </a:t>
            </a:r>
            <a:r>
              <a:rPr lang="tr-TR" altLang="tr-TR" kern="0" dirty="0">
                <a:solidFill>
                  <a:srgbClr val="FF0000"/>
                </a:solidFill>
                <a:cs typeface="Arial" panose="020B0604020202020204" pitchFamily="34" charset="0"/>
              </a:rPr>
              <a:t>nakitlerin değerlendirilmesi sonucu oluşan faiz, repo ve benzeri gelirler</a:t>
            </a:r>
            <a:r>
              <a:rPr lang="tr-TR" altLang="tr-TR" kern="0" dirty="0">
                <a:solidFill>
                  <a:srgbClr val="00B0F0"/>
                </a:solidFill>
                <a:cs typeface="Arial" panose="020B0604020202020204" pitchFamily="34" charset="0"/>
              </a:rPr>
              <a:t>,</a:t>
            </a:r>
            <a:r>
              <a:rPr lang="tr-TR" altLang="tr-TR" kern="0" dirty="0">
                <a:solidFill>
                  <a:srgbClr val="FF0000"/>
                </a:solidFill>
                <a:cs typeface="Arial" panose="020B0604020202020204" pitchFamily="34" charset="0"/>
              </a:rPr>
              <a:t> istisna kapsamındaki faaliyetler dışında kalan alacaklardan kaynaklanan kur farkları </a:t>
            </a:r>
            <a:r>
              <a:rPr lang="tr-TR" altLang="tr-TR" kern="0" dirty="0">
                <a:solidFill>
                  <a:srgbClr val="00B0F0"/>
                </a:solidFill>
                <a:cs typeface="Arial" panose="020B0604020202020204" pitchFamily="34" charset="0"/>
              </a:rPr>
              <a:t>ile iktisadi kıymetlerin elden çıkarılmasından doğan gelirler </a:t>
            </a:r>
            <a:r>
              <a:rPr lang="tr-TR" altLang="tr-TR" kern="0" dirty="0">
                <a:cs typeface="Arial" panose="020B0604020202020204" pitchFamily="34" charset="0"/>
              </a:rPr>
              <a:t>istisna kapsamında değerlendirilmeyecektir. </a:t>
            </a:r>
          </a:p>
          <a:p>
            <a:pPr marL="360000"/>
            <a:r>
              <a:rPr lang="tr-TR" altLang="tr-TR" dirty="0" smtClean="0"/>
              <a:t>    </a:t>
            </a:r>
            <a:endParaRPr lang="tr-TR" altLang="tr-TR" dirty="0"/>
          </a:p>
          <a:p>
            <a:pPr lvl="1" algn="just" defTabSz="241300">
              <a:buClr>
                <a:srgbClr val="C00000"/>
              </a:buClr>
              <a:buSzPct val="125000"/>
              <a:buFont typeface="Wingdings" panose="05000000000000000000" pitchFamily="2" charset="2"/>
              <a:buChar char="Ø"/>
              <a:defRPr/>
            </a:pPr>
            <a:r>
              <a:rPr lang="tr-TR" altLang="tr-TR" kern="0" dirty="0" smtClean="0">
                <a:cs typeface="Arial" panose="020B0604020202020204" pitchFamily="34" charset="0"/>
              </a:rPr>
              <a:t>İstisna </a:t>
            </a:r>
            <a:r>
              <a:rPr lang="tr-TR" altLang="tr-TR" kern="0" dirty="0">
                <a:cs typeface="Arial" panose="020B0604020202020204" pitchFamily="34" charset="0"/>
              </a:rPr>
              <a:t>kazancı oluşturan satışlardan doğan alacaklara ilişkin </a:t>
            </a:r>
            <a:r>
              <a:rPr lang="tr-TR" altLang="tr-TR" kern="0" dirty="0">
                <a:solidFill>
                  <a:srgbClr val="FF0000"/>
                </a:solidFill>
                <a:cs typeface="Arial" panose="020B0604020202020204" pitchFamily="34" charset="0"/>
              </a:rPr>
              <a:t>vade farklarının ve kur farklarının  ise</a:t>
            </a:r>
            <a:r>
              <a:rPr lang="tr-TR" altLang="tr-TR" kern="0" dirty="0">
                <a:cs typeface="Arial" panose="020B0604020202020204" pitchFamily="34" charset="0"/>
              </a:rPr>
              <a:t> istisnadan yararlanmasına hiçbir yasal engel bulunmamaktadır. </a:t>
            </a:r>
            <a:endParaRPr lang="tr-TR" altLang="tr-TR" kern="0" dirty="0" smtClean="0">
              <a:cs typeface="Arial" panose="020B0604020202020204" pitchFamily="34" charset="0"/>
            </a:endParaRPr>
          </a:p>
          <a:p>
            <a:pPr lvl="1" algn="just" defTabSz="241300">
              <a:buClr>
                <a:srgbClr val="C00000"/>
              </a:buClr>
              <a:buSzPct val="125000"/>
              <a:defRPr/>
            </a:pPr>
            <a:endParaRPr lang="tr-TR" altLang="tr-TR" kern="0" dirty="0">
              <a:cs typeface="Arial" panose="020B0604020202020204" pitchFamily="34" charset="0"/>
            </a:endParaRPr>
          </a:p>
          <a:p>
            <a:pPr lvl="1" algn="just" defTabSz="241300">
              <a:buClr>
                <a:srgbClr val="FF0000"/>
              </a:buClr>
              <a:buSzPct val="125000"/>
              <a:defRPr/>
            </a:pPr>
            <a:endParaRPr lang="tr-TR" kern="0" dirty="0">
              <a:solidFill>
                <a:srgbClr val="C00000"/>
              </a:solidFill>
            </a:endParaRPr>
          </a:p>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360000"/>
            <a:r>
              <a:rPr lang="tr-TR" altLang="tr-TR" dirty="0" smtClean="0"/>
              <a:t>   </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669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endParaRPr lang="tr-TR" altLang="tr-TR" b="1" dirty="0">
              <a:solidFill>
                <a:srgbClr val="C00000"/>
              </a:solidFill>
            </a:endParaRPr>
          </a:p>
          <a:p>
            <a:pPr algn="ctr"/>
            <a:r>
              <a:rPr lang="tr-TR" altLang="tr-TR" sz="2400" dirty="0">
                <a:solidFill>
                  <a:srgbClr val="FF0000"/>
                </a:solidFill>
                <a:effectLst>
                  <a:outerShdw blurRad="38100" dist="38100" dir="2700000" algn="tl">
                    <a:srgbClr val="000000"/>
                  </a:outerShdw>
                </a:effectLst>
              </a:rPr>
              <a:t>4691 SAYILI TEKNOLOJİ GELİŞTİRME BÖLGELERİ KANUNU KAPSAMINDA SAĞLANAN TEŞVİKLER</a:t>
            </a:r>
            <a:br>
              <a:rPr lang="tr-TR" altLang="tr-TR" sz="2400" dirty="0">
                <a:solidFill>
                  <a:srgbClr val="FF0000"/>
                </a:solidFill>
                <a:effectLst>
                  <a:outerShdw blurRad="38100" dist="38100" dir="2700000" algn="tl">
                    <a:srgbClr val="000000"/>
                  </a:outerShdw>
                </a:effectLst>
              </a:rPr>
            </a:br>
            <a:endParaRPr lang="tr-TR" altLang="tr-TR" sz="2400" dirty="0">
              <a:solidFill>
                <a:srgbClr val="FF0000"/>
              </a:solidFill>
              <a:effectLst>
                <a:outerShdw blurRad="38100" dist="38100" dir="2700000" algn="tl">
                  <a:srgbClr val="000000"/>
                </a:outerShdw>
              </a:effectLst>
            </a:endParaRPr>
          </a:p>
          <a:p>
            <a:pPr algn="ctr"/>
            <a:endParaRPr lang="tr-TR" dirty="0"/>
          </a:p>
        </p:txBody>
      </p:sp>
    </p:spTree>
    <p:extLst>
      <p:ext uri="{BB962C8B-B14F-4D97-AF65-F5344CB8AC3E}">
        <p14:creationId xmlns:p14="http://schemas.microsoft.com/office/powerpoint/2010/main" val="141520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32232"/>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5548" y="1775252"/>
            <a:ext cx="8592902" cy="4937176"/>
          </a:xfrm>
          <a:prstGeom prst="rect">
            <a:avLst/>
          </a:prstGeom>
          <a:noFill/>
        </p:spPr>
        <p:txBody>
          <a:bodyPr wrap="square" lIns="0" rIns="0" numCol="1" rtlCol="0" anchor="t" anchorCtr="0">
            <a:noAutofit/>
          </a:bodyPr>
          <a:lstStyle/>
          <a:p>
            <a:pPr algn="just" defTabSz="241300">
              <a:spcBef>
                <a:spcPts val="300"/>
              </a:spcBef>
              <a:spcAft>
                <a:spcPts val="300"/>
              </a:spcAft>
              <a:buClr>
                <a:srgbClr val="FF0000"/>
              </a:buClr>
              <a:buSzPct val="125000"/>
              <a:buFont typeface="Wingdings" panose="05000000000000000000" pitchFamily="2" charset="2"/>
              <a:buChar char="Ø"/>
              <a:defRPr/>
            </a:pPr>
            <a:endParaRPr lang="tr-TR" altLang="tr-TR" kern="0" dirty="0" smtClean="0">
              <a:solidFill>
                <a:srgbClr val="000066"/>
              </a:solidFill>
              <a:cs typeface="Arial" panose="020B0604020202020204" pitchFamily="34" charset="0"/>
            </a:endParaRPr>
          </a:p>
          <a:p>
            <a:pPr algn="just" defTabSz="241300">
              <a:buClr>
                <a:srgbClr val="FF0000"/>
              </a:buClr>
              <a:buSzPct val="125000"/>
              <a:buFont typeface="Wingdings" panose="05000000000000000000" pitchFamily="2" charset="2"/>
              <a:buChar char="Ø"/>
              <a:defRPr/>
            </a:pPr>
            <a:r>
              <a:rPr lang="tr-TR" kern="0" dirty="0" smtClean="0"/>
              <a:t>Lisans, patent gibi </a:t>
            </a:r>
            <a:r>
              <a:rPr lang="tr-TR" kern="0" dirty="0" err="1" smtClean="0"/>
              <a:t>gayrimaddi</a:t>
            </a:r>
            <a:r>
              <a:rPr lang="tr-TR" kern="0" dirty="0" smtClean="0"/>
              <a:t> haklara bağlanmamış olmakla birlikte </a:t>
            </a:r>
            <a:r>
              <a:rPr lang="tr-TR" kern="0" dirty="0" smtClean="0">
                <a:solidFill>
                  <a:schemeClr val="accent5">
                    <a:lumMod val="75000"/>
                  </a:schemeClr>
                </a:solidFill>
              </a:rPr>
              <a:t>uyarlama, yerleştirme, geliştirme, revizyon, ek yazılım</a:t>
            </a:r>
            <a:r>
              <a:rPr lang="tr-TR" kern="0" dirty="0" smtClean="0"/>
              <a:t> </a:t>
            </a:r>
            <a:r>
              <a:rPr lang="tr-TR" kern="0" dirty="0" err="1" smtClean="0">
                <a:solidFill>
                  <a:srgbClr val="00B0F0"/>
                </a:solidFill>
              </a:rPr>
              <a:t>vb</a:t>
            </a:r>
            <a:r>
              <a:rPr lang="tr-TR" kern="0" dirty="0" smtClean="0"/>
              <a:t> faaliyetlerden elde edilen kazançlar da istisnadan yararlanabilmektedir.</a:t>
            </a:r>
          </a:p>
          <a:p>
            <a:pPr algn="just" defTabSz="241300">
              <a:buClr>
                <a:srgbClr val="FF0000"/>
              </a:buClr>
              <a:buSzPct val="125000"/>
              <a:defRPr/>
            </a:pPr>
            <a:endParaRPr lang="tr-TR" kern="0" dirty="0" smtClean="0"/>
          </a:p>
          <a:p>
            <a:pPr algn="just" defTabSz="241300">
              <a:buClr>
                <a:srgbClr val="FF0000"/>
              </a:buClr>
              <a:buSzPct val="125000"/>
              <a:buFont typeface="Wingdings" panose="05000000000000000000" pitchFamily="2" charset="2"/>
              <a:buChar char="Ø"/>
              <a:defRPr/>
            </a:pPr>
            <a:r>
              <a:rPr lang="tr-TR" kern="0" dirty="0" smtClean="0"/>
              <a:t>Teknoloji geliştirme bölgelerinde faaliyet gösteren mükelleflere, istisnadan yararlanan Ar-Ge</a:t>
            </a:r>
            <a:r>
              <a:rPr lang="tr-TR" kern="0" dirty="0" smtClean="0">
                <a:solidFill>
                  <a:srgbClr val="00B0F0"/>
                </a:solidFill>
              </a:rPr>
              <a:t>, yazılım</a:t>
            </a:r>
            <a:r>
              <a:rPr lang="tr-TR" kern="0" dirty="0" smtClean="0"/>
              <a:t> </a:t>
            </a:r>
            <a:r>
              <a:rPr lang="tr-TR" kern="0" dirty="0" smtClean="0">
                <a:solidFill>
                  <a:srgbClr val="00B0F0"/>
                </a:solidFill>
              </a:rPr>
              <a:t>ve tasarım</a:t>
            </a:r>
            <a:r>
              <a:rPr lang="tr-TR" kern="0" dirty="0" smtClean="0"/>
              <a:t> projelerine ilişkin olarak, TÜBİTAK ve benzeri kurumlar tarafından ilgili mevzuat çerçevesinde </a:t>
            </a:r>
            <a:r>
              <a:rPr lang="tr-TR" kern="0" dirty="0" smtClean="0">
                <a:solidFill>
                  <a:srgbClr val="C00000"/>
                </a:solidFill>
              </a:rPr>
              <a:t>hibe şeklinde sağlanan destek tutarları</a:t>
            </a:r>
            <a:r>
              <a:rPr lang="tr-TR" kern="0" dirty="0" smtClean="0"/>
              <a:t> ile diğer kurumların bu mahiyetteki her türlü bağış ve yardımları, </a:t>
            </a:r>
            <a:r>
              <a:rPr lang="tr-TR" kern="0" dirty="0" smtClean="0">
                <a:solidFill>
                  <a:srgbClr val="C00000"/>
                </a:solidFill>
              </a:rPr>
              <a:t>kurum kazancına dahil edilecek ve istisnadan yararlandırılacaktır.</a:t>
            </a:r>
          </a:p>
          <a:p>
            <a:pPr algn="just" defTabSz="241300">
              <a:buClr>
                <a:srgbClr val="FF0000"/>
              </a:buClr>
              <a:buSzPct val="125000"/>
              <a:buFont typeface="Wingdings" panose="05000000000000000000" pitchFamily="2" charset="2"/>
              <a:buChar char="Ø"/>
              <a:defRPr/>
            </a:pPr>
            <a:endParaRPr lang="tr-TR" kern="0" dirty="0" smtClean="0">
              <a:solidFill>
                <a:srgbClr val="C00000"/>
              </a:solidFill>
            </a:endParaRPr>
          </a:p>
          <a:p>
            <a:pPr algn="just" defTabSz="241300">
              <a:spcBef>
                <a:spcPts val="300"/>
              </a:spcBef>
              <a:spcAft>
                <a:spcPts val="300"/>
              </a:spcAft>
              <a:buClr>
                <a:srgbClr val="FF0000"/>
              </a:buClr>
              <a:buSzPct val="125000"/>
              <a:buFont typeface="Wingdings" panose="05000000000000000000" pitchFamily="2" charset="2"/>
              <a:buChar char="Ø"/>
              <a:defRPr/>
            </a:pPr>
            <a:r>
              <a:rPr lang="tr-TR" kern="0" dirty="0" smtClean="0"/>
              <a:t>Öte </a:t>
            </a:r>
            <a:r>
              <a:rPr lang="tr-TR" kern="0" dirty="0"/>
              <a:t>yandan, gerek bölge içerisinde gerekse bölge dışında </a:t>
            </a:r>
            <a:r>
              <a:rPr lang="tr-TR" kern="0" dirty="0">
                <a:solidFill>
                  <a:srgbClr val="FF0000"/>
                </a:solidFill>
              </a:rPr>
              <a:t>üretim faaliyeti sonrası verilen kurulum, destek, bakım, onarım, teknik hizmet ve uygulama danışmanlığı</a:t>
            </a:r>
            <a:r>
              <a:rPr lang="tr-TR" kern="0" dirty="0"/>
              <a:t> gibi hizmetlerden sağlanan kazançların istisna kapsamında değerlendirilmesi mümkün değildir</a:t>
            </a:r>
            <a:r>
              <a:rPr lang="tr-TR" kern="0" dirty="0" smtClean="0"/>
              <a:t>.</a:t>
            </a:r>
          </a:p>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360000"/>
            <a:r>
              <a:rPr lang="tr-TR" altLang="tr-TR" dirty="0" smtClean="0"/>
              <a:t>    </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86835"/>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endParaRPr lang="tr-TR" altLang="tr-TR" b="1" dirty="0">
              <a:solidFill>
                <a:srgbClr val="C00000"/>
              </a:solidFill>
            </a:endParaRPr>
          </a:p>
          <a:p>
            <a:pPr algn="ctr"/>
            <a:r>
              <a:rPr lang="tr-TR" altLang="tr-TR" sz="2400" dirty="0">
                <a:solidFill>
                  <a:srgbClr val="FF0000"/>
                </a:solidFill>
                <a:effectLst>
                  <a:outerShdw blurRad="38100" dist="38100" dir="2700000" algn="tl">
                    <a:srgbClr val="000000"/>
                  </a:outerShdw>
                </a:effectLst>
              </a:rPr>
              <a:t>4691 SAYILI TEKNOLOJİ GELİŞTİRME BÖLGELERİ KANUNU KAPSAMINDA SAĞLANAN TEŞVİKLER</a:t>
            </a:r>
            <a:br>
              <a:rPr lang="tr-TR" altLang="tr-TR" sz="2400" dirty="0">
                <a:solidFill>
                  <a:srgbClr val="FF0000"/>
                </a:solidFill>
                <a:effectLst>
                  <a:outerShdw blurRad="38100" dist="38100" dir="2700000" algn="tl">
                    <a:srgbClr val="000000"/>
                  </a:outerShdw>
                </a:effectLst>
              </a:rPr>
            </a:br>
            <a:endParaRPr lang="tr-TR" altLang="tr-TR" sz="2400" dirty="0">
              <a:solidFill>
                <a:srgbClr val="FF0000"/>
              </a:solidFill>
              <a:effectLst>
                <a:outerShdw blurRad="38100" dist="38100" dir="2700000" algn="tl">
                  <a:srgbClr val="000000"/>
                </a:outerShdw>
              </a:effectLst>
            </a:endParaRPr>
          </a:p>
          <a:p>
            <a:pPr algn="ctr"/>
            <a:endParaRPr lang="tr-TR" dirty="0"/>
          </a:p>
        </p:txBody>
      </p:sp>
    </p:spTree>
    <p:extLst>
      <p:ext uri="{BB962C8B-B14F-4D97-AF65-F5344CB8AC3E}">
        <p14:creationId xmlns:p14="http://schemas.microsoft.com/office/powerpoint/2010/main" val="132466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32232"/>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2293" y="1876915"/>
            <a:ext cx="8592902" cy="4937176"/>
          </a:xfrm>
          <a:prstGeom prst="rect">
            <a:avLst/>
          </a:prstGeom>
          <a:noFill/>
        </p:spPr>
        <p:txBody>
          <a:bodyPr wrap="square" lIns="0" rIns="0" numCol="1" rtlCol="0" anchor="t" anchorCtr="0">
            <a:noAutofit/>
          </a:bodyPr>
          <a:lstStyle/>
          <a:p>
            <a:pPr lvl="1" algn="just" defTabSz="241300">
              <a:spcBef>
                <a:spcPts val="300"/>
              </a:spcBef>
              <a:spcAft>
                <a:spcPts val="300"/>
              </a:spcAft>
              <a:buClr>
                <a:srgbClr val="FF0000"/>
              </a:buClr>
              <a:buSzPct val="125000"/>
              <a:buFont typeface="Wingdings" panose="05000000000000000000" pitchFamily="2" charset="2"/>
              <a:buChar char="Ø"/>
              <a:defRPr/>
            </a:pPr>
            <a:r>
              <a:rPr lang="tr-TR" altLang="tr-TR" kern="0" dirty="0" smtClean="0">
                <a:solidFill>
                  <a:srgbClr val="000066"/>
                </a:solidFill>
                <a:cs typeface="Arial" panose="020B0604020202020204" pitchFamily="34" charset="0"/>
              </a:rPr>
              <a:t>İstisna </a:t>
            </a:r>
            <a:r>
              <a:rPr lang="tr-TR" altLang="tr-TR" kern="0" dirty="0">
                <a:solidFill>
                  <a:srgbClr val="000066"/>
                </a:solidFill>
                <a:cs typeface="Arial" panose="020B0604020202020204" pitchFamily="34" charset="0"/>
              </a:rPr>
              <a:t>kapsamına giren faaliyetler ile bu kapsama girmeyen işlerin birlikte yapılması halinde, </a:t>
            </a:r>
            <a:r>
              <a:rPr lang="tr-TR" altLang="tr-TR" kern="0" dirty="0">
                <a:solidFill>
                  <a:srgbClr val="CC3300"/>
                </a:solidFill>
                <a:cs typeface="Arial" panose="020B0604020202020204" pitchFamily="34" charset="0"/>
              </a:rPr>
              <a:t>müşterek genel giderlerin</a:t>
            </a:r>
            <a:r>
              <a:rPr lang="tr-TR" altLang="tr-TR" kern="0" dirty="0"/>
              <a:t> </a:t>
            </a:r>
            <a:r>
              <a:rPr lang="tr-TR" altLang="tr-TR" kern="0" dirty="0">
                <a:solidFill>
                  <a:srgbClr val="002060"/>
                </a:solidFill>
              </a:rPr>
              <a:t>(İdari hizmetler, büro hizmetleri, hukuk işleri, muhasebe ve mali işler, kira, kırtasiye giderleri, ısıtma, aydınlatma </a:t>
            </a:r>
            <a:r>
              <a:rPr lang="tr-TR" altLang="tr-TR" kern="0" dirty="0" err="1">
                <a:solidFill>
                  <a:srgbClr val="002060"/>
                </a:solidFill>
              </a:rPr>
              <a:t>vb</a:t>
            </a:r>
            <a:r>
              <a:rPr lang="tr-TR" altLang="tr-TR" kern="0" dirty="0">
                <a:solidFill>
                  <a:srgbClr val="002060"/>
                </a:solidFill>
              </a:rPr>
              <a:t>) yaptığı </a:t>
            </a:r>
            <a:r>
              <a:rPr lang="tr-TR" altLang="tr-TR" kern="0" dirty="0">
                <a:solidFill>
                  <a:srgbClr val="002060"/>
                </a:solidFill>
                <a:cs typeface="Arial" panose="020B0604020202020204" pitchFamily="34" charset="0"/>
              </a:rPr>
              <a:t>bu faaliyetler ile ilgili olarak cari y</a:t>
            </a:r>
            <a:r>
              <a:rPr lang="tr-TR" altLang="tr-TR" kern="0" dirty="0">
                <a:solidFill>
                  <a:srgbClr val="000066"/>
                </a:solidFill>
                <a:cs typeface="Arial" panose="020B0604020202020204" pitchFamily="34" charset="0"/>
              </a:rPr>
              <a:t>ılda oluşan </a:t>
            </a:r>
            <a:r>
              <a:rPr lang="tr-TR" altLang="tr-TR" kern="0" dirty="0">
                <a:solidFill>
                  <a:srgbClr val="CC3300"/>
                </a:solidFill>
                <a:cs typeface="Arial" panose="020B0604020202020204" pitchFamily="34" charset="0"/>
              </a:rPr>
              <a:t>maliyetlerin birbirine oranı</a:t>
            </a:r>
            <a:r>
              <a:rPr lang="tr-TR" altLang="tr-TR" kern="0" dirty="0">
                <a:solidFill>
                  <a:srgbClr val="000066"/>
                </a:solidFill>
                <a:cs typeface="Arial" panose="020B0604020202020204" pitchFamily="34" charset="0"/>
              </a:rPr>
              <a:t> esas alınarak dağıtılması gerekir. </a:t>
            </a:r>
            <a:endParaRPr lang="tr-TR" altLang="tr-TR" kern="0" dirty="0" smtClean="0">
              <a:solidFill>
                <a:srgbClr val="000066"/>
              </a:solidFill>
              <a:cs typeface="Arial" panose="020B0604020202020204" pitchFamily="34" charset="0"/>
            </a:endParaRPr>
          </a:p>
          <a:p>
            <a:pPr lvl="1" algn="just" defTabSz="241300">
              <a:spcBef>
                <a:spcPts val="300"/>
              </a:spcBef>
              <a:spcAft>
                <a:spcPts val="300"/>
              </a:spcAft>
              <a:buClr>
                <a:srgbClr val="FF0000"/>
              </a:buClr>
              <a:buSzPct val="125000"/>
              <a:defRPr/>
            </a:pPr>
            <a:endParaRPr lang="tr-TR" altLang="tr-TR" kern="0" dirty="0">
              <a:solidFill>
                <a:srgbClr val="000066"/>
              </a:solidFill>
              <a:cs typeface="Arial" panose="020B0604020202020204" pitchFamily="34" charset="0"/>
            </a:endParaRPr>
          </a:p>
          <a:p>
            <a:pPr lvl="1" algn="just" defTabSz="241300">
              <a:spcBef>
                <a:spcPts val="300"/>
              </a:spcBef>
              <a:spcAft>
                <a:spcPts val="300"/>
              </a:spcAft>
              <a:buClr>
                <a:srgbClr val="FF0000"/>
              </a:buClr>
              <a:buSzPct val="125000"/>
              <a:buFont typeface="Wingdings" panose="05000000000000000000" pitchFamily="2" charset="2"/>
              <a:buChar char="Ø"/>
              <a:defRPr/>
            </a:pPr>
            <a:r>
              <a:rPr lang="tr-TR" altLang="tr-TR" kern="0" dirty="0">
                <a:solidFill>
                  <a:srgbClr val="000066"/>
                </a:solidFill>
                <a:cs typeface="Arial" panose="020B0604020202020204" pitchFamily="34" charset="0"/>
              </a:rPr>
              <a:t>Mükelleflerin istisna kapsamına girmeyen faaliyetlerinde müştereken kullandığı tesisat, makine ve ulaştırma vasıtalarının </a:t>
            </a:r>
            <a:r>
              <a:rPr lang="tr-TR" altLang="tr-TR" kern="0" dirty="0">
                <a:solidFill>
                  <a:srgbClr val="FF0000"/>
                </a:solidFill>
                <a:cs typeface="Arial" panose="020B0604020202020204" pitchFamily="34" charset="0"/>
              </a:rPr>
              <a:t>amortismanlarının</a:t>
            </a:r>
            <a:r>
              <a:rPr lang="tr-TR" altLang="tr-TR" kern="0" dirty="0">
                <a:solidFill>
                  <a:srgbClr val="000066"/>
                </a:solidFill>
                <a:cs typeface="Arial" panose="020B0604020202020204" pitchFamily="34" charset="0"/>
              </a:rPr>
              <a:t> ise bunların </a:t>
            </a:r>
            <a:r>
              <a:rPr lang="tr-TR" altLang="tr-TR" kern="0" dirty="0">
                <a:solidFill>
                  <a:srgbClr val="FF0000"/>
                </a:solidFill>
                <a:cs typeface="Arial" panose="020B0604020202020204" pitchFamily="34" charset="0"/>
              </a:rPr>
              <a:t>her bir işte kullandıkları gün sayısına </a:t>
            </a:r>
            <a:r>
              <a:rPr lang="tr-TR" altLang="tr-TR" kern="0" dirty="0">
                <a:solidFill>
                  <a:srgbClr val="000066"/>
                </a:solidFill>
                <a:cs typeface="Arial" panose="020B0604020202020204" pitchFamily="34" charset="0"/>
              </a:rPr>
              <a:t>göre dağıtımının yapılması gerekmektedir. </a:t>
            </a:r>
            <a:endParaRPr lang="tr-TR" altLang="tr-TR" kern="0" dirty="0" smtClean="0">
              <a:solidFill>
                <a:srgbClr val="000066"/>
              </a:solidFill>
              <a:cs typeface="Arial" panose="020B0604020202020204" pitchFamily="34" charset="0"/>
            </a:endParaRPr>
          </a:p>
          <a:p>
            <a:pPr lvl="1" algn="just" defTabSz="241300">
              <a:spcBef>
                <a:spcPts val="300"/>
              </a:spcBef>
              <a:spcAft>
                <a:spcPts val="300"/>
              </a:spcAft>
              <a:buClr>
                <a:srgbClr val="FF0000"/>
              </a:buClr>
              <a:buSzPct val="125000"/>
              <a:defRPr/>
            </a:pPr>
            <a:endParaRPr lang="tr-TR" altLang="tr-TR" kern="0" dirty="0">
              <a:solidFill>
                <a:srgbClr val="000066"/>
              </a:solidFill>
              <a:cs typeface="Arial" panose="020B0604020202020204" pitchFamily="34" charset="0"/>
            </a:endParaRPr>
          </a:p>
          <a:p>
            <a:pPr lvl="1" algn="just" defTabSz="241300">
              <a:spcBef>
                <a:spcPts val="300"/>
              </a:spcBef>
              <a:spcAft>
                <a:spcPts val="300"/>
              </a:spcAft>
              <a:buClr>
                <a:srgbClr val="FF0000"/>
              </a:buClr>
              <a:buSzPct val="125000"/>
              <a:buFont typeface="Wingdings" panose="05000000000000000000" pitchFamily="2" charset="2"/>
              <a:buChar char="Ø"/>
              <a:defRPr/>
            </a:pPr>
            <a:r>
              <a:rPr lang="tr-TR" altLang="tr-TR" kern="0" dirty="0">
                <a:solidFill>
                  <a:srgbClr val="FF0000"/>
                </a:solidFill>
              </a:rPr>
              <a:t>Kanun uygulaması kapsamında istisna olan faaliyetlerin zararla sonuçlanması halinde bu zararların diğer kazançlardan indirilmesi mümkün değildir.</a:t>
            </a:r>
            <a:endParaRPr lang="tr-TR" altLang="tr-TR" kern="0" dirty="0">
              <a:solidFill>
                <a:srgbClr val="FF0000"/>
              </a:solidFill>
              <a:cs typeface="Arial" panose="020B0604020202020204" pitchFamily="34" charset="0"/>
            </a:endParaRPr>
          </a:p>
          <a:p>
            <a:pPr lvl="1" algn="just" defTabSz="241300">
              <a:spcBef>
                <a:spcPts val="300"/>
              </a:spcBef>
              <a:spcAft>
                <a:spcPts val="300"/>
              </a:spcAft>
              <a:buClr>
                <a:srgbClr val="FF0000"/>
              </a:buClr>
              <a:buSzPct val="125000"/>
              <a:buFont typeface="Wingdings" panose="05000000000000000000" pitchFamily="2" charset="2"/>
              <a:buChar char="Ø"/>
              <a:defRPr/>
            </a:pPr>
            <a:r>
              <a:rPr lang="tr-TR" altLang="tr-TR" kern="0" dirty="0">
                <a:solidFill>
                  <a:srgbClr val="000066"/>
                </a:solidFill>
                <a:cs typeface="Arial" panose="020B0604020202020204" pitchFamily="34" charset="0"/>
              </a:rPr>
              <a:t>İstisna kapsamına giren </a:t>
            </a:r>
            <a:r>
              <a:rPr lang="tr-TR" altLang="tr-TR" kern="0" dirty="0">
                <a:solidFill>
                  <a:srgbClr val="FF0000"/>
                </a:solidFill>
                <a:cs typeface="Arial" panose="020B0604020202020204" pitchFamily="34" charset="0"/>
              </a:rPr>
              <a:t>kazançların dağıtılması </a:t>
            </a:r>
            <a:r>
              <a:rPr lang="tr-TR" altLang="tr-TR" kern="0" dirty="0">
                <a:solidFill>
                  <a:srgbClr val="000066"/>
                </a:solidFill>
                <a:cs typeface="Arial" panose="020B0604020202020204" pitchFamily="34" charset="0"/>
              </a:rPr>
              <a:t>halinde, Gelir Vergisi Kanununun 94/6-b maddesi gereğince </a:t>
            </a:r>
            <a:r>
              <a:rPr lang="tr-TR" altLang="tr-TR" kern="0" dirty="0">
                <a:solidFill>
                  <a:srgbClr val="FF0000"/>
                </a:solidFill>
                <a:cs typeface="Arial" panose="020B0604020202020204" pitchFamily="34" charset="0"/>
              </a:rPr>
              <a:t>gelir vergisi </a:t>
            </a:r>
            <a:r>
              <a:rPr lang="tr-TR" altLang="tr-TR" kern="0" dirty="0" err="1">
                <a:solidFill>
                  <a:srgbClr val="FF0000"/>
                </a:solidFill>
                <a:cs typeface="Arial" panose="020B0604020202020204" pitchFamily="34" charset="0"/>
              </a:rPr>
              <a:t>tevkifatı</a:t>
            </a:r>
            <a:r>
              <a:rPr lang="tr-TR" altLang="tr-TR" kern="0" dirty="0">
                <a:solidFill>
                  <a:srgbClr val="FF0000"/>
                </a:solidFill>
                <a:cs typeface="Arial" panose="020B0604020202020204" pitchFamily="34" charset="0"/>
              </a:rPr>
              <a:t> </a:t>
            </a:r>
            <a:r>
              <a:rPr lang="tr-TR" altLang="tr-TR" kern="0" dirty="0">
                <a:solidFill>
                  <a:srgbClr val="000066"/>
                </a:solidFill>
                <a:cs typeface="Arial" panose="020B0604020202020204" pitchFamily="34" charset="0"/>
              </a:rPr>
              <a:t>yapılması gerekmektedir.</a:t>
            </a:r>
            <a:r>
              <a:rPr lang="tr-TR" altLang="tr-TR" kern="0" dirty="0">
                <a:cs typeface="Arial" panose="020B0604020202020204" pitchFamily="34" charset="0"/>
              </a:rPr>
              <a:t> </a:t>
            </a:r>
          </a:p>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360000"/>
            <a:r>
              <a:rPr lang="tr-TR" altLang="tr-TR" dirty="0" smtClean="0"/>
              <a:t>    </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86835"/>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endParaRPr lang="tr-TR" altLang="tr-TR" b="1" dirty="0">
              <a:solidFill>
                <a:srgbClr val="C00000"/>
              </a:solidFill>
            </a:endParaRPr>
          </a:p>
          <a:p>
            <a:pPr algn="ctr"/>
            <a:r>
              <a:rPr lang="tr-TR" altLang="tr-TR" sz="2400" dirty="0">
                <a:solidFill>
                  <a:srgbClr val="FF0000"/>
                </a:solidFill>
                <a:effectLst>
                  <a:outerShdw blurRad="38100" dist="38100" dir="2700000" algn="tl">
                    <a:srgbClr val="000000"/>
                  </a:outerShdw>
                </a:effectLst>
              </a:rPr>
              <a:t>4691 SAYILI TEKNOLOJİ GELİŞTİRME BÖLGELERİ KANUNU KAPSAMINDA SAĞLANAN TEŞVİKLER</a:t>
            </a:r>
            <a:br>
              <a:rPr lang="tr-TR" altLang="tr-TR" sz="2400" dirty="0">
                <a:solidFill>
                  <a:srgbClr val="FF0000"/>
                </a:solidFill>
                <a:effectLst>
                  <a:outerShdw blurRad="38100" dist="38100" dir="2700000" algn="tl">
                    <a:srgbClr val="000000"/>
                  </a:outerShdw>
                </a:effectLst>
              </a:rPr>
            </a:br>
            <a:endParaRPr lang="tr-TR" altLang="tr-TR" sz="2400" dirty="0">
              <a:solidFill>
                <a:srgbClr val="FF0000"/>
              </a:solidFill>
              <a:effectLst>
                <a:outerShdw blurRad="38100" dist="38100" dir="2700000" algn="tl">
                  <a:srgbClr val="000000"/>
                </a:outerShdw>
              </a:effectLst>
            </a:endParaRPr>
          </a:p>
          <a:p>
            <a:pPr algn="ctr"/>
            <a:endParaRPr lang="tr-TR" dirty="0"/>
          </a:p>
        </p:txBody>
      </p:sp>
    </p:spTree>
    <p:extLst>
      <p:ext uri="{BB962C8B-B14F-4D97-AF65-F5344CB8AC3E}">
        <p14:creationId xmlns:p14="http://schemas.microsoft.com/office/powerpoint/2010/main" val="5958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27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360000"/>
            <a:endParaRPr lang="tr-TR" altLang="tr-TR" dirty="0"/>
          </a:p>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360000" algn="ctr"/>
            <a:r>
              <a:rPr lang="tr-TR" altLang="tr-TR" sz="3600" dirty="0" smtClean="0"/>
              <a:t>    </a:t>
            </a:r>
            <a:r>
              <a:rPr lang="tr-TR" altLang="tr-TR" sz="3600" b="1" dirty="0">
                <a:solidFill>
                  <a:srgbClr val="CC3300"/>
                </a:solidFill>
              </a:rPr>
              <a:t>SERBEST BÖLGE KAZANÇ İSTİSNASI</a:t>
            </a:r>
            <a:endParaRPr lang="tr-TR" altLang="tr-TR" sz="3600" dirty="0"/>
          </a:p>
        </p:txBody>
      </p:sp>
      <p:pic>
        <p:nvPicPr>
          <p:cNvPr id="13"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90" y="58065"/>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81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4816" y="1449853"/>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62349"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rgbClr val="FF0000"/>
                </a:solidFill>
                <a:effectLst>
                  <a:outerShdw blurRad="38100" dist="38100" dir="2700000" algn="tl">
                    <a:srgbClr val="000000"/>
                  </a:outerShdw>
                </a:effectLst>
              </a:rPr>
              <a:t> </a:t>
            </a:r>
            <a:r>
              <a:rPr lang="tr-TR" altLang="tr-TR" sz="2400" dirty="0">
                <a:solidFill>
                  <a:srgbClr val="FF0000"/>
                </a:solidFill>
                <a:effectLst>
                  <a:outerShdw blurRad="38100" dist="38100" dir="2700000" algn="tl">
                    <a:srgbClr val="000000"/>
                  </a:outerShdw>
                </a:effectLst>
              </a:rPr>
              <a:t>SERBEST BÖLGE KAZANÇ İSTİSNASI</a:t>
            </a:r>
            <a:endParaRPr lang="tr-TR" sz="2400" dirty="0">
              <a:solidFill>
                <a:srgbClr val="FF0000"/>
              </a:solidFill>
              <a:effectLst>
                <a:outerShdw blurRad="38100" dist="38100" dir="2700000" algn="tl">
                  <a:srgbClr val="000000"/>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360000"/>
            <a:r>
              <a:rPr lang="tr-TR" altLang="tr-TR" dirty="0" smtClean="0"/>
              <a:t>   </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4"/>
          <a:stretch>
            <a:fillRect/>
          </a:stretch>
        </p:blipFill>
        <p:spPr>
          <a:xfrm>
            <a:off x="657672" y="1916831"/>
            <a:ext cx="8018784" cy="4432071"/>
          </a:xfrm>
          <a:prstGeom prst="rect">
            <a:avLst/>
          </a:prstGeom>
        </p:spPr>
      </p:pic>
    </p:spTree>
    <p:extLst>
      <p:ext uri="{BB962C8B-B14F-4D97-AF65-F5344CB8AC3E}">
        <p14:creationId xmlns:p14="http://schemas.microsoft.com/office/powerpoint/2010/main" val="213415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8437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88869" y="1510012"/>
            <a:ext cx="8592902" cy="4937176"/>
          </a:xfrm>
          <a:prstGeom prst="rect">
            <a:avLst/>
          </a:prstGeom>
          <a:noFill/>
        </p:spPr>
        <p:txBody>
          <a:bodyPr wrap="square" lIns="0" rIns="0" numCol="1" rtlCol="0" anchor="t" anchorCtr="0">
            <a:noAutofit/>
          </a:bodyPr>
          <a:lstStyle/>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360000"/>
            <a:r>
              <a:rPr lang="tr-TR" altLang="tr-TR" dirty="0" smtClean="0"/>
              <a:t>   </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4"/>
          <a:stretch>
            <a:fillRect/>
          </a:stretch>
        </p:blipFill>
        <p:spPr>
          <a:xfrm>
            <a:off x="934324" y="1844823"/>
            <a:ext cx="7479907" cy="4627999"/>
          </a:xfrm>
          <a:prstGeom prst="rect">
            <a:avLst/>
          </a:prstGeom>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62349"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rgbClr val="FF0000"/>
                </a:solidFill>
                <a:effectLst>
                  <a:outerShdw blurRad="38100" dist="38100" dir="2700000" algn="tl">
                    <a:srgbClr val="000000"/>
                  </a:outerShdw>
                </a:effectLst>
              </a:rPr>
              <a:t> </a:t>
            </a:r>
            <a:r>
              <a:rPr lang="tr-TR" altLang="tr-TR" sz="2400" dirty="0">
                <a:solidFill>
                  <a:srgbClr val="FF0000"/>
                </a:solidFill>
                <a:effectLst>
                  <a:outerShdw blurRad="38100" dist="38100" dir="2700000" algn="tl">
                    <a:srgbClr val="000000"/>
                  </a:outerShdw>
                </a:effectLst>
              </a:rPr>
              <a:t>SERBEST BÖLGE KAZANÇ İSTİSNASI</a:t>
            </a:r>
            <a:endParaRPr 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41051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12638"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87745" y="1462410"/>
            <a:ext cx="8567628" cy="4937176"/>
          </a:xfrm>
          <a:prstGeom prst="rect">
            <a:avLst/>
          </a:prstGeom>
          <a:noFill/>
        </p:spPr>
        <p:txBody>
          <a:bodyPr wrap="square" lIns="0" rIns="0" numCol="1" rtlCol="0" anchor="t" anchorCtr="0">
            <a:noAutofit/>
          </a:bodyPr>
          <a:lstStyle/>
          <a:p>
            <a:pPr marL="360000" algn="ctr"/>
            <a:endParaRPr lang="tr-TR" b="1" dirty="0" smtClean="0">
              <a:solidFill>
                <a:srgbClr val="FF0000"/>
              </a:solidFill>
            </a:endParaRPr>
          </a:p>
          <a:p>
            <a:pPr marL="360000" algn="ctr"/>
            <a:r>
              <a:rPr lang="tr-TR" b="1" dirty="0" smtClean="0">
                <a:solidFill>
                  <a:srgbClr val="FF0000"/>
                </a:solidFill>
              </a:rPr>
              <a:t>5810 SAYILI KANUNLA SERBEST BÖLGELER KANUNU’NDA YAPILAN DEĞİŞİKLİKLER </a:t>
            </a:r>
          </a:p>
          <a:p>
            <a:pPr marL="360000" algn="ctr"/>
            <a:endParaRPr lang="tr-TR" altLang="tr-TR" dirty="0" smtClean="0"/>
          </a:p>
          <a:p>
            <a:pPr>
              <a:buClr>
                <a:srgbClr val="FF0000"/>
              </a:buClr>
              <a:buSzPct val="125000"/>
              <a:buFont typeface="Wingdings" panose="05000000000000000000" pitchFamily="2" charset="2"/>
              <a:buChar char="Ø"/>
              <a:defRPr/>
            </a:pPr>
            <a:r>
              <a:rPr lang="tr-TR" altLang="tr-TR" dirty="0" smtClean="0"/>
              <a:t>5810 </a:t>
            </a:r>
            <a:r>
              <a:rPr lang="tr-TR" altLang="tr-TR" dirty="0"/>
              <a:t>sayılı kanunla </a:t>
            </a:r>
            <a:r>
              <a:rPr lang="tr-TR" altLang="tr-TR" dirty="0" err="1"/>
              <a:t>SBK’nunda</a:t>
            </a:r>
            <a:r>
              <a:rPr lang="tr-TR" altLang="tr-TR" dirty="0"/>
              <a:t> yapılan değişiklik sonucunda  serbest bölgelerde üretilen </a:t>
            </a:r>
            <a:r>
              <a:rPr lang="tr-TR" altLang="tr-TR" dirty="0" smtClean="0"/>
              <a:t>ürünlerin </a:t>
            </a:r>
            <a:r>
              <a:rPr lang="tr-TR" altLang="tr-TR" dirty="0" smtClean="0">
                <a:solidFill>
                  <a:srgbClr val="FF0000"/>
                </a:solidFill>
              </a:rPr>
              <a:t>FOB bedelinin en az %85’ini yurt </a:t>
            </a:r>
            <a:r>
              <a:rPr lang="tr-TR" altLang="tr-TR" dirty="0">
                <a:solidFill>
                  <a:srgbClr val="FF0000"/>
                </a:solidFill>
              </a:rPr>
              <a:t>dışına ihraç eden mükelleflerin üretim faaliyetinde istihdam ettikleri personele </a:t>
            </a:r>
            <a:r>
              <a:rPr lang="tr-TR" altLang="tr-TR" dirty="0" smtClean="0">
                <a:solidFill>
                  <a:srgbClr val="FF0000"/>
                </a:solidFill>
              </a:rPr>
              <a:t>ödedikleri </a:t>
            </a:r>
            <a:r>
              <a:rPr lang="tr-TR" altLang="tr-TR" dirty="0">
                <a:solidFill>
                  <a:srgbClr val="FF0000"/>
                </a:solidFill>
              </a:rPr>
              <a:t>ücretler 01.01.2009 tarihinden itibaren gelir vergisinden istisna edilmiştir.</a:t>
            </a:r>
            <a:r>
              <a:rPr lang="tr-TR" altLang="tr-TR" dirty="0"/>
              <a:t> </a:t>
            </a:r>
            <a:r>
              <a:rPr lang="tr-TR" altLang="tr-TR" dirty="0" err="1"/>
              <a:t>BK’nun</a:t>
            </a:r>
            <a:r>
              <a:rPr lang="tr-TR" altLang="tr-TR" dirty="0"/>
              <a:t> ihracat oranını %50’ye indirme yetkisi bulunmaktadır</a:t>
            </a:r>
            <a:r>
              <a:rPr lang="tr-TR" altLang="tr-TR" dirty="0" smtClean="0"/>
              <a:t>.</a:t>
            </a:r>
          </a:p>
          <a:p>
            <a:pPr>
              <a:buClr>
                <a:srgbClr val="FF0000"/>
              </a:buClr>
              <a:buSzPct val="125000"/>
              <a:buFont typeface="Wingdings" panose="05000000000000000000" pitchFamily="2" charset="2"/>
              <a:buChar char="Ø"/>
              <a:defRPr/>
            </a:pPr>
            <a:endParaRPr lang="tr-TR" altLang="tr-TR" dirty="0"/>
          </a:p>
          <a:p>
            <a:pPr>
              <a:buClr>
                <a:srgbClr val="FF0000"/>
              </a:buClr>
              <a:buSzPct val="125000"/>
              <a:buFont typeface="Wingdings" panose="05000000000000000000" pitchFamily="2" charset="2"/>
              <a:buChar char="Ø"/>
              <a:defRPr/>
            </a:pPr>
            <a:r>
              <a:rPr lang="tr-TR" altLang="tr-TR" dirty="0"/>
              <a:t>Gelir vergisi istisnasından yararlandırılan personele ilişkin listenin muhtasar beyanname ile her ay vergi dairesine bildirilmesi ve hesaplanması gereken verginin tecil ettirilmesi </a:t>
            </a:r>
            <a:r>
              <a:rPr lang="tr-TR" altLang="tr-TR" dirty="0" smtClean="0"/>
              <a:t>gerekmektedir.</a:t>
            </a:r>
          </a:p>
          <a:p>
            <a:pPr>
              <a:buClr>
                <a:srgbClr val="FF0000"/>
              </a:buClr>
              <a:buSzPct val="125000"/>
              <a:buFont typeface="Wingdings" panose="05000000000000000000" pitchFamily="2" charset="2"/>
              <a:buChar char="Ø"/>
              <a:defRPr/>
            </a:pPr>
            <a:endParaRPr lang="tr-TR" altLang="tr-TR" dirty="0" smtClean="0"/>
          </a:p>
          <a:p>
            <a:pPr>
              <a:buClr>
                <a:srgbClr val="FF0000"/>
              </a:buClr>
              <a:buSzPct val="125000"/>
              <a:buFont typeface="Wingdings" panose="05000000000000000000" pitchFamily="2" charset="2"/>
              <a:buChar char="Ø"/>
              <a:defRPr/>
            </a:pPr>
            <a:r>
              <a:rPr lang="tr-TR" altLang="tr-TR" dirty="0"/>
              <a:t>Serbest bölgelerdeki söz konusu vergi avantajından yararlanılması 42 Seri No.lu YMM Genel Tebliği ile </a:t>
            </a:r>
            <a:r>
              <a:rPr lang="tr-TR" altLang="tr-TR" dirty="0" err="1"/>
              <a:t>YMM’lerce</a:t>
            </a:r>
            <a:r>
              <a:rPr lang="tr-TR" altLang="tr-TR" dirty="0"/>
              <a:t> düzenlenecek </a:t>
            </a:r>
            <a:r>
              <a:rPr lang="tr-TR" altLang="tr-TR" dirty="0">
                <a:solidFill>
                  <a:srgbClr val="FF0000"/>
                </a:solidFill>
              </a:rPr>
              <a:t>“Serbest Bölge Faaliyet Tasdik </a:t>
            </a:r>
            <a:r>
              <a:rPr lang="tr-TR" altLang="tr-TR" dirty="0" err="1">
                <a:solidFill>
                  <a:srgbClr val="FF0000"/>
                </a:solidFill>
              </a:rPr>
              <a:t>Raporu”na</a:t>
            </a:r>
            <a:r>
              <a:rPr lang="tr-TR" altLang="tr-TR" dirty="0">
                <a:solidFill>
                  <a:srgbClr val="FF0000"/>
                </a:solidFill>
              </a:rPr>
              <a:t> </a:t>
            </a:r>
            <a:r>
              <a:rPr lang="tr-TR" altLang="tr-TR" dirty="0"/>
              <a:t>bağlanmıştır. Tecil edilen veya ödenen gelir vergisi stopajları YMM raporuna istinaden terkin veya iade edilecektir.</a:t>
            </a:r>
          </a:p>
          <a:p>
            <a:pPr marL="360000"/>
            <a:endParaRPr lang="tr-TR" altLang="tr-TR" dirty="0"/>
          </a:p>
          <a:p>
            <a:pPr>
              <a:buClr>
                <a:srgbClr val="FF0000"/>
              </a:buClr>
              <a:buSzPct val="125000"/>
              <a:buFont typeface="Wingdings" panose="05000000000000000000" pitchFamily="2" charset="2"/>
              <a:buChar char="Ø"/>
              <a:defRPr/>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62349"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rgbClr val="FF0000"/>
                </a:solidFill>
                <a:effectLst>
                  <a:outerShdw blurRad="38100" dist="38100" dir="2700000" algn="tl">
                    <a:srgbClr val="000000"/>
                  </a:outerShdw>
                </a:effectLst>
              </a:rPr>
              <a:t> </a:t>
            </a:r>
            <a:r>
              <a:rPr lang="tr-TR" altLang="tr-TR" sz="2400" dirty="0">
                <a:solidFill>
                  <a:srgbClr val="FF0000"/>
                </a:solidFill>
                <a:effectLst>
                  <a:outerShdw blurRad="38100" dist="38100" dir="2700000" algn="tl">
                    <a:srgbClr val="000000"/>
                  </a:outerShdw>
                </a:effectLst>
              </a:rPr>
              <a:t>SERBEST BÖLGE KAZANÇ İSTİSNASI</a:t>
            </a:r>
            <a:endParaRPr 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50578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2805"/>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67329" y="1635894"/>
            <a:ext cx="8567628" cy="4937176"/>
          </a:xfrm>
          <a:prstGeom prst="rect">
            <a:avLst/>
          </a:prstGeom>
          <a:noFill/>
        </p:spPr>
        <p:txBody>
          <a:bodyPr wrap="square" lIns="0" rIns="0" numCol="1" rtlCol="0" anchor="t" anchorCtr="0">
            <a:noAutofit/>
          </a:bodyPr>
          <a:lstStyle/>
          <a:p>
            <a:pPr marL="360000" algn="ctr"/>
            <a:endParaRPr lang="tr-TR" b="1" dirty="0" smtClean="0">
              <a:solidFill>
                <a:srgbClr val="FF0000"/>
              </a:solidFill>
            </a:endParaRPr>
          </a:p>
          <a:p>
            <a:pPr marL="360000" algn="ctr"/>
            <a:r>
              <a:rPr lang="tr-TR" b="1" dirty="0" smtClean="0">
                <a:solidFill>
                  <a:srgbClr val="FF0000"/>
                </a:solidFill>
              </a:rPr>
              <a:t>6772 SAYILI KANUNLA SERBEST BÖLGELER KANUNU’NDA YAPILAN DEĞİŞİKLİKLER </a:t>
            </a:r>
          </a:p>
          <a:p>
            <a:pPr marL="360000" algn="ctr"/>
            <a:endParaRPr lang="tr-TR" altLang="tr-TR" dirty="0" smtClean="0"/>
          </a:p>
          <a:p>
            <a:pPr>
              <a:buClr>
                <a:srgbClr val="FF0000"/>
              </a:buClr>
              <a:buSzPct val="125000"/>
              <a:buFont typeface="Wingdings" panose="05000000000000000000" pitchFamily="2" charset="2"/>
              <a:buChar char="Ø"/>
              <a:defRPr/>
            </a:pPr>
            <a:r>
              <a:rPr lang="tr-TR" altLang="tr-TR" sz="1770" dirty="0" smtClean="0"/>
              <a:t> 6772 SK ile 24.02.2017 tarihinden itibaren istisnanın kapsamı genişletilmiş olup Serbest bölgelerde</a:t>
            </a:r>
          </a:p>
          <a:p>
            <a:pPr lvl="1">
              <a:buClr>
                <a:srgbClr val="FF0000"/>
              </a:buClr>
              <a:buSzPct val="125000"/>
              <a:buFont typeface="Wingdings" panose="05000000000000000000" pitchFamily="2" charset="2"/>
              <a:buChar char="Ø"/>
              <a:defRPr/>
            </a:pPr>
            <a:endParaRPr lang="tr-TR" altLang="tr-TR" sz="1770" dirty="0" smtClean="0"/>
          </a:p>
          <a:p>
            <a:pPr lvl="1">
              <a:buClr>
                <a:srgbClr val="FF0000"/>
              </a:buClr>
              <a:buSzPct val="125000"/>
              <a:buFont typeface="Wingdings" panose="05000000000000000000" pitchFamily="2" charset="2"/>
              <a:buChar char="Ø"/>
              <a:defRPr/>
            </a:pPr>
            <a:r>
              <a:rPr lang="tr-TR" altLang="tr-TR" sz="1770" dirty="0" smtClean="0"/>
              <a:t>Bakım onarım</a:t>
            </a:r>
          </a:p>
          <a:p>
            <a:pPr lvl="1">
              <a:buClr>
                <a:srgbClr val="FF0000"/>
              </a:buClr>
              <a:buSzPct val="125000"/>
              <a:buFont typeface="Wingdings" panose="05000000000000000000" pitchFamily="2" charset="2"/>
              <a:buChar char="Ø"/>
              <a:defRPr/>
            </a:pPr>
            <a:r>
              <a:rPr lang="tr-TR" altLang="tr-TR" sz="1770" dirty="0" err="1" smtClean="0"/>
              <a:t>Monaj</a:t>
            </a:r>
            <a:r>
              <a:rPr lang="tr-TR" altLang="tr-TR" sz="1770" dirty="0" smtClean="0"/>
              <a:t>, </a:t>
            </a:r>
            <a:r>
              <a:rPr lang="tr-TR" altLang="tr-TR" sz="1770" dirty="0" err="1" smtClean="0"/>
              <a:t>Demontaj</a:t>
            </a:r>
            <a:endParaRPr lang="tr-TR" altLang="tr-TR" sz="1770" dirty="0" smtClean="0"/>
          </a:p>
          <a:p>
            <a:pPr lvl="1">
              <a:buClr>
                <a:srgbClr val="FF0000"/>
              </a:buClr>
              <a:buSzPct val="125000"/>
              <a:buFont typeface="Wingdings" panose="05000000000000000000" pitchFamily="2" charset="2"/>
              <a:buChar char="Ø"/>
              <a:defRPr/>
            </a:pPr>
            <a:r>
              <a:rPr lang="tr-TR" altLang="tr-TR" sz="1770" dirty="0" err="1" smtClean="0"/>
              <a:t>Elleçleme</a:t>
            </a:r>
            <a:endParaRPr lang="tr-TR" altLang="tr-TR" sz="1770" dirty="0" smtClean="0"/>
          </a:p>
          <a:p>
            <a:pPr lvl="1">
              <a:buClr>
                <a:srgbClr val="FF0000"/>
              </a:buClr>
              <a:buSzPct val="125000"/>
              <a:buFont typeface="Wingdings" panose="05000000000000000000" pitchFamily="2" charset="2"/>
              <a:buChar char="Ø"/>
              <a:defRPr/>
            </a:pPr>
            <a:r>
              <a:rPr lang="tr-TR" altLang="tr-TR" sz="1770" dirty="0" smtClean="0"/>
              <a:t>Ayrıştırma</a:t>
            </a:r>
          </a:p>
          <a:p>
            <a:pPr lvl="1">
              <a:buClr>
                <a:srgbClr val="FF0000"/>
              </a:buClr>
              <a:buSzPct val="125000"/>
              <a:defRPr/>
            </a:pPr>
            <a:endParaRPr lang="tr-TR" altLang="tr-TR" dirty="0" smtClean="0"/>
          </a:p>
          <a:p>
            <a:pPr marL="360000" indent="-285750">
              <a:buFont typeface="Wingdings" panose="05000000000000000000" pitchFamily="2" charset="2"/>
              <a:buChar char="Ø"/>
            </a:pPr>
            <a:r>
              <a:rPr lang="tr-TR" altLang="tr-TR" sz="1770" dirty="0"/>
              <a:t>Alanlarında faaliyette bulunan ve </a:t>
            </a:r>
            <a:r>
              <a:rPr lang="tr-TR" altLang="tr-TR" sz="1770" dirty="0">
                <a:solidFill>
                  <a:srgbClr val="FF0000"/>
                </a:solidFill>
              </a:rPr>
              <a:t>hizmetin tamamını Türkiye’de yerleşmiş olmayan kişilerle</a:t>
            </a:r>
            <a:r>
              <a:rPr lang="tr-TR" altLang="tr-TR" sz="1770" dirty="0"/>
              <a:t>, </a:t>
            </a:r>
            <a:r>
              <a:rPr lang="tr-TR" altLang="tr-TR" sz="1770" dirty="0">
                <a:solidFill>
                  <a:srgbClr val="FF0000"/>
                </a:solidFill>
              </a:rPr>
              <a:t>işyeri ve kanuni ve iş merkezi yurt dışında bulunanlara veren </a:t>
            </a:r>
            <a:r>
              <a:rPr lang="tr-TR" altLang="tr-TR" sz="1770" dirty="0"/>
              <a:t>hizmet </a:t>
            </a:r>
            <a:r>
              <a:rPr lang="tr-TR" altLang="tr-TR" sz="1770" dirty="0" smtClean="0"/>
              <a:t>işletmelerinin, </a:t>
            </a:r>
            <a:r>
              <a:rPr lang="tr-TR" altLang="tr-TR" sz="1770" dirty="0"/>
              <a:t>söz konusu malların serbest bölgelerden Türkiye’ye herhangi bir şekilde girişi olmaksızın yabancı bir ülkeye gönderilmesi şartıyla bu hizmetlerden elde ettikleri kazançları da istisnaya konu olabilecektir.</a:t>
            </a:r>
          </a:p>
          <a:p>
            <a:pPr marL="360000"/>
            <a:r>
              <a:rPr lang="tr-TR" altLang="tr-TR" sz="1770" dirty="0"/>
              <a:t>    </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62349"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rgbClr val="FF0000"/>
                </a:solidFill>
                <a:effectLst>
                  <a:outerShdw blurRad="38100" dist="38100" dir="2700000" algn="tl">
                    <a:srgbClr val="000000"/>
                  </a:outerShdw>
                </a:effectLst>
              </a:rPr>
              <a:t> </a:t>
            </a:r>
            <a:r>
              <a:rPr lang="tr-TR" altLang="tr-TR" sz="2400" dirty="0">
                <a:solidFill>
                  <a:srgbClr val="FF0000"/>
                </a:solidFill>
                <a:effectLst>
                  <a:outerShdw blurRad="38100" dist="38100" dir="2700000" algn="tl">
                    <a:srgbClr val="000000"/>
                  </a:outerShdw>
                </a:effectLst>
              </a:rPr>
              <a:t>SERBEST BÖLGE KAZANÇ İSTİSNASI</a:t>
            </a:r>
            <a:endParaRPr lang="tr-TR" sz="2400" dirty="0">
              <a:solidFill>
                <a:srgbClr val="FF0000"/>
              </a:solidFill>
              <a:effectLst>
                <a:outerShdw blurRad="38100" dist="38100" dir="2700000" algn="tl">
                  <a:srgbClr val="000000"/>
                </a:outerShdw>
              </a:effectLst>
            </a:endParaRPr>
          </a:p>
        </p:txBody>
      </p:sp>
      <p:sp>
        <p:nvSpPr>
          <p:cNvPr id="3" name="Metin kutusu 2"/>
          <p:cNvSpPr txBox="1"/>
          <p:nvPr/>
        </p:nvSpPr>
        <p:spPr>
          <a:xfrm>
            <a:off x="4271021" y="3202801"/>
            <a:ext cx="3312368" cy="1477328"/>
          </a:xfrm>
          <a:prstGeom prst="rect">
            <a:avLst/>
          </a:prstGeom>
          <a:noFill/>
        </p:spPr>
        <p:txBody>
          <a:bodyPr wrap="square" rtlCol="0">
            <a:spAutoFit/>
          </a:bodyPr>
          <a:lstStyle/>
          <a:p>
            <a:pPr marL="285750" indent="-285750">
              <a:buFont typeface="Wingdings" panose="05000000000000000000" pitchFamily="2" charset="2"/>
              <a:buChar char="Ø"/>
            </a:pPr>
            <a:r>
              <a:rPr lang="tr-TR" dirty="0" smtClean="0"/>
              <a:t>Ambalajlama </a:t>
            </a:r>
          </a:p>
          <a:p>
            <a:pPr marL="285750" indent="-285750">
              <a:buFont typeface="Wingdings" panose="05000000000000000000" pitchFamily="2" charset="2"/>
              <a:buChar char="Ø"/>
            </a:pPr>
            <a:r>
              <a:rPr lang="tr-TR" dirty="0" smtClean="0"/>
              <a:t>Etiketleme</a:t>
            </a:r>
          </a:p>
          <a:p>
            <a:pPr marL="285750" indent="-285750">
              <a:buFont typeface="Wingdings" panose="05000000000000000000" pitchFamily="2" charset="2"/>
              <a:buChar char="Ø"/>
            </a:pPr>
            <a:r>
              <a:rPr lang="tr-TR" dirty="0" smtClean="0"/>
              <a:t>Test etme</a:t>
            </a:r>
          </a:p>
          <a:p>
            <a:pPr marL="285750" indent="-285750">
              <a:buFont typeface="Wingdings" panose="05000000000000000000" pitchFamily="2" charset="2"/>
              <a:buChar char="Ø"/>
            </a:pPr>
            <a:r>
              <a:rPr lang="tr-TR" dirty="0" smtClean="0"/>
              <a:t>Depolama Hizmeti</a:t>
            </a:r>
          </a:p>
          <a:p>
            <a:pPr marL="285750" indent="-285750">
              <a:buFont typeface="Wingdings" panose="05000000000000000000" pitchFamily="2" charset="2"/>
              <a:buChar char="Ø"/>
            </a:pPr>
            <a:endParaRPr lang="tr-TR" dirty="0"/>
          </a:p>
        </p:txBody>
      </p:sp>
    </p:spTree>
    <p:extLst>
      <p:ext uri="{BB962C8B-B14F-4D97-AF65-F5344CB8AC3E}">
        <p14:creationId xmlns:p14="http://schemas.microsoft.com/office/powerpoint/2010/main" val="109940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76583" y="1477272"/>
            <a:ext cx="8905724"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00808"/>
            <a:ext cx="8604858"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188705" y="1602561"/>
            <a:ext cx="8592902" cy="4937176"/>
          </a:xfrm>
          <a:prstGeom prst="rect">
            <a:avLst/>
          </a:prstGeom>
          <a:noFill/>
        </p:spPr>
        <p:txBody>
          <a:bodyPr wrap="square" lIns="0" rIns="0" numCol="1" rtlCol="0" anchor="t" anchorCtr="0">
            <a:noAutofit/>
          </a:bodyPr>
          <a:lstStyle/>
          <a:p>
            <a:pPr marL="360000" indent="-357188"/>
            <a:endParaRPr lang="tr-TR" b="1" u="sng" dirty="0">
              <a:latin typeface="Times New Roman" pitchFamily="18" charset="0"/>
              <a:cs typeface="Times New Roman" pitchFamily="18" charset="0"/>
            </a:endParaRPr>
          </a:p>
          <a:p>
            <a:pPr marL="2152650" indent="-354013">
              <a:buNone/>
            </a:pPr>
            <a:endParaRPr lang="tr-TR" dirty="0">
              <a:latin typeface="Times New Roman" pitchFamily="18" charset="0"/>
              <a:cs typeface="Times New Roman" pitchFamily="18" charset="0"/>
            </a:endParaRPr>
          </a:p>
          <a:p>
            <a:pPr>
              <a:buNone/>
            </a:pPr>
            <a:endParaRPr lang="tr-TR" dirty="0">
              <a:latin typeface="Times New Roman" pitchFamily="18" charset="0"/>
              <a:cs typeface="Times New Roman" pitchFamily="18" charset="0"/>
            </a:endParaRPr>
          </a:p>
          <a:p>
            <a:pPr marL="360000" indent="-357188"/>
            <a:endParaRPr lang="tr-TR" dirty="0">
              <a:solidFill>
                <a:srgbClr val="000000"/>
              </a:solidFill>
              <a:cs typeface="Times New Roman" panose="02020603050405020304" pitchFamily="18" charset="0"/>
            </a:endParaRPr>
          </a:p>
          <a:p>
            <a:pPr marL="360000" indent="-361950"/>
            <a:endParaRPr lang="tr-TR" dirty="0">
              <a:solidFill>
                <a:srgbClr val="000000"/>
              </a:solidFill>
              <a:cs typeface="Times New Roman" panose="02020603050405020304" pitchFamily="18" charset="0"/>
            </a:endParaRPr>
          </a:p>
          <a:p>
            <a:pPr marL="360000" algn="ctr"/>
            <a:r>
              <a:rPr lang="tr-TR" altLang="tr-TR" sz="3600" dirty="0">
                <a:solidFill>
                  <a:srgbClr val="FF0000"/>
                </a:solidFill>
                <a:effectLst>
                  <a:outerShdw blurRad="38100" dist="38100" dir="2700000" algn="tl">
                    <a:srgbClr val="000000"/>
                  </a:outerShdw>
                </a:effectLst>
              </a:rPr>
              <a:t>DİĞER </a:t>
            </a:r>
            <a:r>
              <a:rPr lang="tr-TR" altLang="tr-TR" sz="3600" dirty="0" smtClean="0">
                <a:solidFill>
                  <a:srgbClr val="FF0000"/>
                </a:solidFill>
                <a:effectLst>
                  <a:outerShdw blurRad="38100" dist="38100" dir="2700000" algn="tl">
                    <a:srgbClr val="000000"/>
                  </a:outerShdw>
                </a:effectLst>
              </a:rPr>
              <a:t>İNDİRİMLER</a:t>
            </a:r>
          </a:p>
          <a:p>
            <a:pPr marL="360000" algn="ctr"/>
            <a:r>
              <a:rPr lang="tr-TR" altLang="tr-TR" sz="3600" dirty="0" smtClean="0">
                <a:solidFill>
                  <a:srgbClr val="FF0000"/>
                </a:solidFill>
                <a:effectLst>
                  <a:outerShdw blurRad="38100" dist="38100" dir="2700000" algn="tl">
                    <a:srgbClr val="000000"/>
                  </a:outerShdw>
                </a:effectLst>
              </a:rPr>
              <a:t> </a:t>
            </a:r>
            <a:r>
              <a:rPr lang="tr-TR" altLang="tr-TR" sz="3600" dirty="0">
                <a:solidFill>
                  <a:srgbClr val="FF0000"/>
                </a:solidFill>
                <a:effectLst>
                  <a:outerShdw blurRad="38100" dist="38100" dir="2700000" algn="tl">
                    <a:srgbClr val="000000"/>
                  </a:outerShdw>
                </a:effectLst>
              </a:rPr>
              <a:t>(K.V.K. 10)</a:t>
            </a:r>
          </a:p>
          <a:p>
            <a:pPr marL="360000" algn="just"/>
            <a:endParaRPr lang="tr-TR" altLang="tr-TR" dirty="0">
              <a:solidFill>
                <a:srgbClr val="000000"/>
              </a:solidFill>
              <a:cs typeface="Times New Roman" panose="02020603050405020304" pitchFamily="18" charset="0"/>
            </a:endParaRPr>
          </a:p>
        </p:txBody>
      </p:sp>
      <p:pic>
        <p:nvPicPr>
          <p:cNvPr id="11"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90" y="58065"/>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6352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tr-TR" altLang="tr-TR" sz="2800" b="1" dirty="0"/>
              <a:t> </a:t>
            </a:r>
            <a:r>
              <a:rPr lang="tr-TR" altLang="tr-TR" sz="2400" dirty="0">
                <a:solidFill>
                  <a:srgbClr val="FF0000"/>
                </a:solidFill>
                <a:effectLst>
                  <a:outerShdw blurRad="38100" dist="38100" dir="2700000" algn="tl">
                    <a:srgbClr val="000000"/>
                  </a:outerShdw>
                </a:effectLst>
              </a:rPr>
              <a:t>DİĞER İNDİRİMLER (K.V.K. </a:t>
            </a:r>
            <a:r>
              <a:rPr lang="tr-TR" altLang="tr-TR" sz="2400" dirty="0" smtClean="0">
                <a:solidFill>
                  <a:srgbClr val="FF0000"/>
                </a:solidFill>
                <a:effectLst>
                  <a:outerShdw blurRad="38100" dist="38100" dir="2700000" algn="tl">
                    <a:srgbClr val="000000"/>
                  </a:outerShdw>
                </a:effectLst>
              </a:rPr>
              <a:t>10</a:t>
            </a:r>
            <a:r>
              <a:rPr lang="tr-TR" altLang="tr-TR" sz="2400" dirty="0">
                <a:solidFill>
                  <a:srgbClr val="FF0000"/>
                </a:solidFill>
                <a:effectLst>
                  <a:outerShdw blurRad="38100" dist="38100" dir="2700000" algn="tl">
                    <a:srgbClr val="000000"/>
                  </a:outerShdw>
                </a:effectLst>
              </a:rPr>
              <a:t>)</a:t>
            </a: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66006" y="1873619"/>
            <a:ext cx="8568951" cy="4937176"/>
          </a:xfrm>
          <a:prstGeom prst="rect">
            <a:avLst/>
          </a:prstGeom>
          <a:noFill/>
        </p:spPr>
        <p:txBody>
          <a:bodyPr wrap="square" lIns="0" rIns="0" numCol="1" rtlCol="0" anchor="t" anchorCtr="0">
            <a:noAutofit/>
          </a:bodyPr>
          <a:lstStyle/>
          <a:p>
            <a:pPr marL="342900" indent="-342900">
              <a:buAutoNum type="arabicPeriod"/>
            </a:pPr>
            <a:endParaRPr lang="tr-TR" altLang="tr-TR" b="1" dirty="0" smtClean="0">
              <a:solidFill>
                <a:srgbClr val="FF0000"/>
              </a:solidFill>
              <a:cs typeface="Times New Roman" panose="02020603050405020304" pitchFamily="18" charset="0"/>
            </a:endParaRPr>
          </a:p>
          <a:p>
            <a:pPr marL="342900" indent="-342900">
              <a:buAutoNum type="arabicPeriod"/>
            </a:pPr>
            <a:r>
              <a:rPr lang="tr-TR" altLang="tr-TR" b="1" dirty="0" smtClean="0">
                <a:solidFill>
                  <a:srgbClr val="FF0000"/>
                </a:solidFill>
                <a:cs typeface="Times New Roman" panose="02020603050405020304" pitchFamily="18" charset="0"/>
              </a:rPr>
              <a:t>AR-GE İNDİRİMİ </a:t>
            </a:r>
          </a:p>
          <a:p>
            <a:endParaRPr lang="tr-TR" altLang="tr-TR" b="1" dirty="0" smtClean="0">
              <a:solidFill>
                <a:srgbClr val="FF0000"/>
              </a:solidFill>
              <a:cs typeface="Times New Roman" panose="02020603050405020304" pitchFamily="18" charset="0"/>
            </a:endParaRPr>
          </a:p>
          <a:p>
            <a:r>
              <a:rPr lang="tr-TR" altLang="tr-TR" dirty="0" smtClean="0">
                <a:solidFill>
                  <a:srgbClr val="FF0000"/>
                </a:solidFill>
                <a:cs typeface="Times New Roman" panose="02020603050405020304" pitchFamily="18" charset="0"/>
              </a:rPr>
              <a:t>(</a:t>
            </a:r>
            <a:r>
              <a:rPr lang="tr-TR" altLang="tr-TR" dirty="0">
                <a:solidFill>
                  <a:srgbClr val="FF0000"/>
                </a:solidFill>
                <a:cs typeface="Times New Roman" panose="02020603050405020304" pitchFamily="18" charset="0"/>
              </a:rPr>
              <a:t>09.08.2016 Tarihinden önce yapılan başvurulara konu projeler için</a:t>
            </a:r>
            <a:r>
              <a:rPr lang="tr-TR" altLang="tr-TR" dirty="0" smtClean="0">
                <a:solidFill>
                  <a:srgbClr val="FF0000"/>
                </a:solidFill>
                <a:cs typeface="Times New Roman" panose="02020603050405020304" pitchFamily="18" charset="0"/>
              </a:rPr>
              <a:t>)</a:t>
            </a:r>
            <a:endParaRPr lang="tr-TR" altLang="tr-TR" dirty="0">
              <a:solidFill>
                <a:srgbClr val="FF0000"/>
              </a:solidFill>
              <a:cs typeface="Times New Roman" panose="02020603050405020304" pitchFamily="18" charset="0"/>
            </a:endParaRPr>
          </a:p>
          <a:p>
            <a:pPr marL="285750" indent="-285750">
              <a:buFont typeface="Wingdings" panose="05000000000000000000" pitchFamily="2" charset="2"/>
              <a:buChar char="Ø"/>
            </a:pPr>
            <a:r>
              <a:rPr lang="tr-TR" altLang="tr-TR" dirty="0" smtClean="0">
                <a:solidFill>
                  <a:srgbClr val="000000"/>
                </a:solidFill>
                <a:cs typeface="Times New Roman" panose="02020603050405020304" pitchFamily="18" charset="0"/>
              </a:rPr>
              <a:t>İşletmeleri </a:t>
            </a:r>
            <a:r>
              <a:rPr lang="tr-TR" altLang="tr-TR" dirty="0">
                <a:solidFill>
                  <a:srgbClr val="000000"/>
                </a:solidFill>
                <a:cs typeface="Times New Roman" panose="02020603050405020304" pitchFamily="18" charset="0"/>
              </a:rPr>
              <a:t>bünyesinde gerçekleştirdikleri münhasıran yeni teknoloji ve bilgi arayışına yönelik araştırma ve geliştirme harcamaları tutarının % 100’ü oranında hesaplanacak Ar-Ge indirimi, kurumlar vergisi beyannamesi üzerinde ayrıca gösterilmek şartıyla kurumlar vergisi matrahının tespitinde indirim konusu yapılır. </a:t>
            </a:r>
          </a:p>
          <a:p>
            <a:r>
              <a:rPr lang="tr-TR" dirty="0" smtClean="0">
                <a:solidFill>
                  <a:srgbClr val="FF0000"/>
                </a:solidFill>
                <a:cs typeface="Times New Roman" panose="02020603050405020304" pitchFamily="18" charset="0"/>
              </a:rPr>
              <a:t>(</a:t>
            </a:r>
            <a:r>
              <a:rPr lang="tr-TR" dirty="0">
                <a:solidFill>
                  <a:srgbClr val="FF0000"/>
                </a:solidFill>
                <a:cs typeface="Times New Roman" panose="02020603050405020304" pitchFamily="18" charset="0"/>
              </a:rPr>
              <a:t>09.08.2016 Tarihinden Sonra yapılan başvurulara konu projeler için)</a:t>
            </a:r>
          </a:p>
          <a:p>
            <a:pPr marL="360000" indent="-357188">
              <a:buFont typeface="Wingdings" panose="05000000000000000000" pitchFamily="2" charset="2"/>
              <a:buChar char="Ø"/>
            </a:pPr>
            <a:r>
              <a:rPr lang="tr-TR" dirty="0">
                <a:solidFill>
                  <a:srgbClr val="000000"/>
                </a:solidFill>
                <a:cs typeface="Times New Roman" panose="02020603050405020304" pitchFamily="18" charset="0"/>
              </a:rPr>
              <a:t>işletmeleri bünyesinde gerçekleştirdikleri münhasıran yeni teknoloji ve bilgi arayışına </a:t>
            </a:r>
            <a:r>
              <a:rPr lang="tr-TR" dirty="0" smtClean="0">
                <a:solidFill>
                  <a:srgbClr val="000000"/>
                </a:solidFill>
                <a:cs typeface="Times New Roman" panose="02020603050405020304" pitchFamily="18" charset="0"/>
              </a:rPr>
              <a:t>yönelik araştırma </a:t>
            </a:r>
            <a:r>
              <a:rPr lang="tr-TR" dirty="0">
                <a:solidFill>
                  <a:srgbClr val="000000"/>
                </a:solidFill>
                <a:cs typeface="Times New Roman" panose="02020603050405020304" pitchFamily="18" charset="0"/>
              </a:rPr>
              <a:t>ve geliştirme harcamaları tutarının % 100’ü oranında ( 31.12.2023 Tarihine Kadar </a:t>
            </a:r>
            <a:r>
              <a:rPr lang="tr-TR" dirty="0" smtClean="0">
                <a:solidFill>
                  <a:srgbClr val="000000"/>
                </a:solidFill>
                <a:cs typeface="Times New Roman" panose="02020603050405020304" pitchFamily="18" charset="0"/>
              </a:rPr>
              <a:t>) hesaplanacak </a:t>
            </a:r>
            <a:r>
              <a:rPr lang="tr-TR" dirty="0">
                <a:solidFill>
                  <a:srgbClr val="000000"/>
                </a:solidFill>
                <a:cs typeface="Times New Roman" panose="02020603050405020304" pitchFamily="18" charset="0"/>
              </a:rPr>
              <a:t>Ar-Ge indirimi, kurumlar vergisi beyannamesi üzerinde ayrıca gösterilmek </a:t>
            </a:r>
            <a:r>
              <a:rPr lang="tr-TR" dirty="0" smtClean="0">
                <a:solidFill>
                  <a:srgbClr val="000000"/>
                </a:solidFill>
                <a:cs typeface="Times New Roman" panose="02020603050405020304" pitchFamily="18" charset="0"/>
              </a:rPr>
              <a:t>şartıyla </a:t>
            </a:r>
            <a:r>
              <a:rPr lang="tr-TR" dirty="0">
                <a:solidFill>
                  <a:srgbClr val="000000"/>
                </a:solidFill>
                <a:cs typeface="Times New Roman" panose="02020603050405020304" pitchFamily="18" charset="0"/>
              </a:rPr>
              <a:t>kurumlar vergisi matrahının tespitinde indirim konusu yapılır. </a:t>
            </a:r>
          </a:p>
          <a:p>
            <a:pPr marL="360000" indent="-357188"/>
            <a:endParaRPr lang="tr-TR" b="1" u="sng" dirty="0">
              <a:latin typeface="Times New Roman" pitchFamily="18" charset="0"/>
              <a:cs typeface="Times New Roman" pitchFamily="18" charset="0"/>
            </a:endParaRPr>
          </a:p>
          <a:p>
            <a:pPr marL="2152650" indent="-354013">
              <a:buNone/>
            </a:pPr>
            <a:endParaRPr lang="tr-TR" dirty="0">
              <a:latin typeface="Times New Roman" pitchFamily="18" charset="0"/>
              <a:cs typeface="Times New Roman" pitchFamily="18" charset="0"/>
            </a:endParaRPr>
          </a:p>
          <a:p>
            <a:pPr>
              <a:buNone/>
            </a:pPr>
            <a:endParaRPr lang="tr-TR" dirty="0">
              <a:latin typeface="Times New Roman" pitchFamily="18" charset="0"/>
              <a:cs typeface="Times New Roman" pitchFamily="18" charset="0"/>
            </a:endParaRPr>
          </a:p>
          <a:p>
            <a:pPr marL="360000" indent="-357188"/>
            <a:endParaRPr lang="tr-TR" dirty="0">
              <a:solidFill>
                <a:srgbClr val="000000"/>
              </a:solidFill>
              <a:cs typeface="Times New Roman" panose="02020603050405020304" pitchFamily="18" charset="0"/>
            </a:endParaRPr>
          </a:p>
          <a:p>
            <a:pPr marL="360000" indent="-361950"/>
            <a:endParaRPr lang="tr-TR" dirty="0">
              <a:solidFill>
                <a:srgbClr val="000000"/>
              </a:solidFill>
              <a:cs typeface="Times New Roman" panose="02020603050405020304" pitchFamily="18" charset="0"/>
            </a:endParaRPr>
          </a:p>
          <a:p>
            <a:pPr marL="360000" algn="just"/>
            <a:endParaRPr lang="tr-TR" altLang="tr-TR" dirty="0">
              <a:solidFill>
                <a:srgbClr val="000000"/>
              </a:solidFill>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13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11</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97306"/>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162448" y="2421062"/>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Metin kutusu 31">
            <a:extLst>
              <a:ext uri="{FF2B5EF4-FFF2-40B4-BE49-F238E27FC236}">
                <a16:creationId xmlns:a16="http://schemas.microsoft.com/office/drawing/2014/main" xmlns="" id="{704053E6-AF3A-479E-B429-5AC0359258EE}"/>
              </a:ext>
            </a:extLst>
          </p:cNvPr>
          <p:cNvSpPr txBox="1"/>
          <p:nvPr/>
        </p:nvSpPr>
        <p:spPr>
          <a:xfrm>
            <a:off x="323528" y="2446339"/>
            <a:ext cx="8424936" cy="5016758"/>
          </a:xfrm>
          <a:prstGeom prst="rect">
            <a:avLst/>
          </a:prstGeom>
          <a:noFill/>
        </p:spPr>
        <p:txBody>
          <a:bodyPr wrap="square" rtlCol="0">
            <a:spAutoFit/>
          </a:bodyPr>
          <a:lstStyle/>
          <a:p>
            <a:pPr algn="ctr"/>
            <a:r>
              <a:rPr lang="tr-TR" sz="3200" b="1" dirty="0" smtClean="0">
                <a:solidFill>
                  <a:srgbClr val="212E84"/>
                </a:solidFill>
                <a:latin typeface="Times New Roman" panose="02020603050405020304" pitchFamily="18" charset="0"/>
                <a:cs typeface="Times New Roman" panose="02020603050405020304" pitchFamily="18" charset="0"/>
              </a:rPr>
              <a:t>TÜRMOB KART</a:t>
            </a:r>
          </a:p>
          <a:p>
            <a:r>
              <a:rPr lang="tr-TR" sz="3200" b="1" dirty="0" smtClean="0">
                <a:solidFill>
                  <a:srgbClr val="FF0000"/>
                </a:solidFill>
                <a:latin typeface="Times New Roman" panose="02020603050405020304" pitchFamily="18" charset="0"/>
                <a:cs typeface="Times New Roman" panose="02020603050405020304" pitchFamily="18" charset="0"/>
              </a:rPr>
              <a:t>Neler Yapılır ? </a:t>
            </a:r>
          </a:p>
          <a:p>
            <a:endParaRPr lang="tr-TR" sz="3200" b="1" dirty="0" smtClean="0">
              <a:solidFill>
                <a:srgbClr val="212E84"/>
              </a:solidFill>
              <a:latin typeface="Times New Roman" panose="02020603050405020304" pitchFamily="18" charset="0"/>
              <a:cs typeface="Times New Roman" panose="02020603050405020304" pitchFamily="18" charset="0"/>
            </a:endParaRPr>
          </a:p>
          <a:p>
            <a:pPr marL="457200" indent="-457200">
              <a:buFont typeface="Wingdings" pitchFamily="2" charset="2"/>
              <a:buChar char="ü"/>
            </a:pPr>
            <a:r>
              <a:rPr lang="tr-TR" sz="2400" b="1" dirty="0" smtClean="0">
                <a:solidFill>
                  <a:srgbClr val="212E84"/>
                </a:solidFill>
                <a:latin typeface="Times New Roman" panose="02020603050405020304" pitchFamily="18" charset="0"/>
                <a:cs typeface="Times New Roman" panose="02020603050405020304" pitchFamily="18" charset="0"/>
              </a:rPr>
              <a:t>Elektronik tahsilat </a:t>
            </a:r>
          </a:p>
          <a:p>
            <a:pPr marL="457200" indent="-457200">
              <a:buFont typeface="Wingdings" pitchFamily="2" charset="2"/>
              <a:buChar char="ü"/>
            </a:pPr>
            <a:r>
              <a:rPr lang="tr-TR" sz="2400" b="1" dirty="0" smtClean="0">
                <a:solidFill>
                  <a:srgbClr val="212E84"/>
                </a:solidFill>
                <a:latin typeface="Times New Roman" panose="02020603050405020304" pitchFamily="18" charset="0"/>
                <a:cs typeface="Times New Roman" panose="02020603050405020304" pitchFamily="18" charset="0"/>
              </a:rPr>
              <a:t>Fatura ödeme </a:t>
            </a:r>
          </a:p>
          <a:p>
            <a:pPr marL="457200" indent="-457200">
              <a:buFont typeface="Wingdings" pitchFamily="2" charset="2"/>
              <a:buChar char="ü"/>
            </a:pPr>
            <a:r>
              <a:rPr lang="tr-TR" sz="2400" b="1" dirty="0" smtClean="0">
                <a:solidFill>
                  <a:srgbClr val="212E84"/>
                </a:solidFill>
                <a:latin typeface="Times New Roman" panose="02020603050405020304" pitchFamily="18" charset="0"/>
                <a:cs typeface="Times New Roman" panose="02020603050405020304" pitchFamily="18" charset="0"/>
              </a:rPr>
              <a:t>Para Transferi </a:t>
            </a:r>
          </a:p>
          <a:p>
            <a:pPr marL="342900" indent="-342900">
              <a:buFont typeface="Wingdings" pitchFamily="2" charset="2"/>
              <a:buChar char="ü"/>
            </a:pPr>
            <a:r>
              <a:rPr lang="tr-TR" sz="2400" b="1" dirty="0" smtClean="0">
                <a:solidFill>
                  <a:srgbClr val="212E84"/>
                </a:solidFill>
                <a:latin typeface="Times New Roman" panose="02020603050405020304" pitchFamily="18" charset="0"/>
                <a:cs typeface="Times New Roman" panose="02020603050405020304" pitchFamily="18" charset="0"/>
              </a:rPr>
              <a:t>YMM ve SMMM Oda ödemeleri</a:t>
            </a:r>
          </a:p>
          <a:p>
            <a:pPr marL="342900" indent="-342900">
              <a:buFont typeface="Wingdings" pitchFamily="2" charset="2"/>
              <a:buChar char="ü"/>
            </a:pPr>
            <a:r>
              <a:rPr lang="tr-TR" sz="2400" b="1" dirty="0" smtClean="0">
                <a:solidFill>
                  <a:srgbClr val="212E84"/>
                </a:solidFill>
                <a:latin typeface="Times New Roman" panose="02020603050405020304" pitchFamily="18" charset="0"/>
                <a:cs typeface="Times New Roman" panose="02020603050405020304" pitchFamily="18" charset="0"/>
              </a:rPr>
              <a:t>Kurumsal ve ünlü birçok markadan avantajlı Alışveriş</a:t>
            </a:r>
          </a:p>
          <a:p>
            <a:r>
              <a:rPr lang="tr-TR" sz="2400" b="1" dirty="0" smtClean="0">
                <a:solidFill>
                  <a:srgbClr val="212E84"/>
                </a:solidFill>
                <a:latin typeface="Times New Roman" panose="02020603050405020304" pitchFamily="18" charset="0"/>
                <a:cs typeface="Times New Roman" panose="02020603050405020304" pitchFamily="18" charset="0"/>
              </a:rPr>
              <a:t> </a:t>
            </a:r>
          </a:p>
          <a:p>
            <a:endParaRPr lang="tr-TR" sz="2400" b="1" dirty="0" smtClean="0">
              <a:solidFill>
                <a:srgbClr val="212E84"/>
              </a:solidFill>
              <a:latin typeface="Times New Roman" panose="02020603050405020304" pitchFamily="18" charset="0"/>
              <a:cs typeface="Times New Roman" panose="02020603050405020304" pitchFamily="18" charset="0"/>
            </a:endParaRPr>
          </a:p>
          <a:p>
            <a:endParaRPr lang="tr-TR" sz="3200" b="1" dirty="0" smtClean="0">
              <a:solidFill>
                <a:srgbClr val="212E84"/>
              </a:solidFill>
              <a:latin typeface="Times New Roman" panose="02020603050405020304" pitchFamily="18" charset="0"/>
              <a:cs typeface="Times New Roman" panose="02020603050405020304" pitchFamily="18" charset="0"/>
            </a:endParaRPr>
          </a:p>
          <a:p>
            <a:pPr algn="ctr"/>
            <a:endParaRPr lang="tr-TR" sz="2400" b="1" dirty="0">
              <a:solidFill>
                <a:srgbClr val="212E84"/>
              </a:solidFill>
              <a:latin typeface="Times New Roman" panose="02020603050405020304" pitchFamily="18" charset="0"/>
              <a:cs typeface="Times New Roman" panose="02020603050405020304" pitchFamily="18" charset="0"/>
            </a:endParaRP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9" y="3029148"/>
            <a:ext cx="2873052" cy="241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9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2998"/>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42055" y="1484954"/>
            <a:ext cx="8592902" cy="4937176"/>
          </a:xfrm>
          <a:prstGeom prst="rect">
            <a:avLst/>
          </a:prstGeom>
          <a:noFill/>
        </p:spPr>
        <p:txBody>
          <a:bodyPr wrap="square" lIns="0" rIns="0" numCol="1" rtlCol="0" anchor="t" anchorCtr="0">
            <a:noAutofit/>
          </a:bodyPr>
          <a:lstStyle/>
          <a:p>
            <a:pPr marL="360000" lvl="0"/>
            <a:endParaRPr lang="tr-TR" altLang="tr-TR" b="1" u="sng" dirty="0" smtClean="0">
              <a:solidFill>
                <a:srgbClr val="FF0000"/>
              </a:solidFill>
              <a:cs typeface="Times New Roman" panose="02020603050405020304" pitchFamily="18" charset="0"/>
            </a:endParaRPr>
          </a:p>
          <a:p>
            <a:r>
              <a:rPr lang="tr-TR" b="1" dirty="0" smtClean="0">
                <a:solidFill>
                  <a:srgbClr val="FF0000"/>
                </a:solidFill>
                <a:cs typeface="Times New Roman" panose="02020603050405020304" pitchFamily="18" charset="0"/>
              </a:rPr>
              <a:t>	2.SPONSORLUK HARCAMALARI</a:t>
            </a:r>
          </a:p>
          <a:p>
            <a:pPr marL="360000" indent="-357188"/>
            <a:r>
              <a:rPr lang="tr-TR" dirty="0" smtClean="0">
                <a:cs typeface="Times New Roman" pitchFamily="18" charset="0"/>
              </a:rPr>
              <a:t>	</a:t>
            </a:r>
          </a:p>
          <a:p>
            <a:pPr marL="360000" indent="-357188"/>
            <a:r>
              <a:rPr lang="tr-TR" dirty="0">
                <a:cs typeface="Times New Roman" pitchFamily="18" charset="0"/>
              </a:rPr>
              <a:t>	</a:t>
            </a:r>
            <a:r>
              <a:rPr lang="tr-TR" dirty="0" smtClean="0">
                <a:cs typeface="Times New Roman" pitchFamily="18" charset="0"/>
              </a:rPr>
              <a:t>3289 </a:t>
            </a:r>
            <a:r>
              <a:rPr lang="tr-TR" dirty="0">
                <a:cs typeface="Times New Roman" pitchFamily="18" charset="0"/>
              </a:rPr>
              <a:t>(Spor Gen. </a:t>
            </a:r>
            <a:r>
              <a:rPr lang="tr-TR" dirty="0" err="1">
                <a:cs typeface="Times New Roman" pitchFamily="18" charset="0"/>
              </a:rPr>
              <a:t>Müd</a:t>
            </a:r>
            <a:r>
              <a:rPr lang="tr-TR" dirty="0">
                <a:cs typeface="Times New Roman" pitchFamily="18" charset="0"/>
              </a:rPr>
              <a:t>.) ve 3813 (TFF )Kurumlar tarafından yapılan ve gider olarak kayıtlara </a:t>
            </a:r>
            <a:r>
              <a:rPr lang="tr-TR" dirty="0" smtClean="0">
                <a:cs typeface="Times New Roman" pitchFamily="18" charset="0"/>
              </a:rPr>
              <a:t>alınan </a:t>
            </a:r>
            <a:r>
              <a:rPr lang="tr-TR" dirty="0">
                <a:cs typeface="Times New Roman" pitchFamily="18" charset="0"/>
              </a:rPr>
              <a:t>sponsorluk harcamaları ile bağış ve yardımların</a:t>
            </a:r>
            <a:r>
              <a:rPr lang="tr-TR" u="sng" dirty="0">
                <a:cs typeface="Times New Roman" pitchFamily="18" charset="0"/>
              </a:rPr>
              <a:t>, </a:t>
            </a:r>
            <a:r>
              <a:rPr lang="tr-TR" b="1" u="sng" dirty="0">
                <a:cs typeface="Times New Roman" pitchFamily="18" charset="0"/>
              </a:rPr>
              <a:t>mali karın tespitinde öncelikle </a:t>
            </a:r>
            <a:r>
              <a:rPr lang="tr-TR" b="1" u="sng" dirty="0" smtClean="0">
                <a:cs typeface="Times New Roman" pitchFamily="18" charset="0"/>
              </a:rPr>
              <a:t>kanunen </a:t>
            </a:r>
            <a:r>
              <a:rPr lang="tr-TR" b="1" u="sng" dirty="0">
                <a:cs typeface="Times New Roman" pitchFamily="18" charset="0"/>
              </a:rPr>
              <a:t>kabul edilmeyen gider olarak dikkate alınması gerekir</a:t>
            </a:r>
            <a:r>
              <a:rPr lang="tr-TR" b="1" u="sng" dirty="0" smtClean="0">
                <a:cs typeface="Times New Roman" pitchFamily="18" charset="0"/>
              </a:rPr>
              <a:t>.</a:t>
            </a:r>
          </a:p>
          <a:p>
            <a:pPr marL="360000" indent="-357188"/>
            <a:endParaRPr lang="tr-TR" b="1" u="sng" dirty="0">
              <a:cs typeface="Times New Roman" pitchFamily="18" charset="0"/>
            </a:endParaRPr>
          </a:p>
          <a:p>
            <a:pPr marL="1614488" indent="-357188">
              <a:buFont typeface="Wingdings" panose="05000000000000000000" pitchFamily="2" charset="2"/>
              <a:buChar char="ü"/>
            </a:pPr>
            <a:r>
              <a:rPr lang="tr-TR" dirty="0">
                <a:cs typeface="Times New Roman" panose="02020603050405020304" pitchFamily="18" charset="0"/>
              </a:rPr>
              <a:t>Amatör spor dalları için %100,</a:t>
            </a:r>
          </a:p>
          <a:p>
            <a:pPr marL="1614488" indent="-357188">
              <a:buFont typeface="Wingdings" panose="05000000000000000000" pitchFamily="2" charset="2"/>
              <a:buChar char="ü"/>
            </a:pPr>
            <a:r>
              <a:rPr lang="tr-TR" dirty="0">
                <a:cs typeface="Times New Roman" panose="02020603050405020304" pitchFamily="18" charset="0"/>
              </a:rPr>
              <a:t>Profesyonel spor dalları için % 50’si </a:t>
            </a:r>
            <a:endParaRPr lang="tr-TR" dirty="0" smtClean="0">
              <a:cs typeface="Times New Roman" panose="02020603050405020304" pitchFamily="18" charset="0"/>
            </a:endParaRPr>
          </a:p>
          <a:p>
            <a:pPr marL="1257300"/>
            <a:endParaRPr lang="tr-TR" dirty="0">
              <a:cs typeface="Times New Roman" panose="02020603050405020304" pitchFamily="18" charset="0"/>
            </a:endParaRPr>
          </a:p>
          <a:p>
            <a:pPr marL="360000"/>
            <a:r>
              <a:rPr lang="tr-TR" dirty="0" smtClean="0">
                <a:cs typeface="Times New Roman" panose="02020603050405020304" pitchFamily="18" charset="0"/>
              </a:rPr>
              <a:t>kurumlar </a:t>
            </a:r>
            <a:r>
              <a:rPr lang="tr-TR" dirty="0">
                <a:cs typeface="Times New Roman" panose="02020603050405020304" pitchFamily="18" charset="0"/>
              </a:rPr>
              <a:t>vergisi matrahının </a:t>
            </a:r>
            <a:r>
              <a:rPr lang="tr-TR" dirty="0" err="1" smtClean="0">
                <a:cs typeface="Times New Roman" panose="02020603050405020304" pitchFamily="18" charset="0"/>
              </a:rPr>
              <a:t>tespitinde,beyan</a:t>
            </a:r>
            <a:r>
              <a:rPr lang="tr-TR" dirty="0" smtClean="0">
                <a:cs typeface="Times New Roman" panose="02020603050405020304" pitchFamily="18" charset="0"/>
              </a:rPr>
              <a:t> </a:t>
            </a:r>
            <a:r>
              <a:rPr lang="tr-TR" dirty="0">
                <a:cs typeface="Times New Roman" panose="02020603050405020304" pitchFamily="18" charset="0"/>
              </a:rPr>
              <a:t>edilen kurum kazancından indirim unsuru olarak dikkate alınabilecektir.</a:t>
            </a:r>
          </a:p>
          <a:p>
            <a:pPr marL="360000" lvl="0"/>
            <a:endParaRPr lang="tr-TR" altLang="tr-TR" b="1" u="sng" dirty="0" smtClean="0">
              <a:solidFill>
                <a:srgbClr val="FF0000"/>
              </a:solidFill>
              <a:cs typeface="Times New Roman" panose="02020603050405020304" pitchFamily="18" charset="0"/>
            </a:endParaRPr>
          </a:p>
          <a:p>
            <a:pPr marL="360000" lvl="0"/>
            <a:r>
              <a:rPr lang="tr-TR" altLang="tr-TR" b="1" u="sng" dirty="0" smtClean="0">
                <a:solidFill>
                  <a:srgbClr val="FF0000"/>
                </a:solidFill>
                <a:cs typeface="Times New Roman" panose="02020603050405020304" pitchFamily="18" charset="0"/>
              </a:rPr>
              <a:t> </a:t>
            </a:r>
            <a:endParaRPr lang="tr-TR" altLang="tr-TR" dirty="0">
              <a:solidFill>
                <a:srgbClr val="000000"/>
              </a:solidFill>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20785" y="2416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tr-TR" altLang="tr-TR" sz="2800" b="1" dirty="0"/>
              <a:t> </a:t>
            </a:r>
            <a:r>
              <a:rPr lang="tr-TR" altLang="tr-TR" sz="2400" dirty="0">
                <a:solidFill>
                  <a:srgbClr val="FF0000"/>
                </a:solidFill>
                <a:effectLst>
                  <a:outerShdw blurRad="38100" dist="38100" dir="2700000" algn="tl">
                    <a:srgbClr val="000000"/>
                  </a:outerShdw>
                </a:effectLst>
              </a:rPr>
              <a:t>DİĞER İNDİRİMLER (K.V.K</a:t>
            </a:r>
            <a:r>
              <a:rPr lang="tr-TR" altLang="tr-TR" sz="2400" dirty="0" smtClean="0">
                <a:solidFill>
                  <a:srgbClr val="FF0000"/>
                </a:solidFill>
                <a:effectLst>
                  <a:outerShdw blurRad="38100" dist="38100" dir="2700000" algn="tl">
                    <a:srgbClr val="000000"/>
                  </a:outerShdw>
                </a:effectLst>
              </a:rPr>
              <a:t>. </a:t>
            </a:r>
            <a:r>
              <a:rPr lang="tr-TR" altLang="tr-TR" sz="2400" dirty="0">
                <a:solidFill>
                  <a:srgbClr val="FF0000"/>
                </a:solidFill>
                <a:effectLst>
                  <a:outerShdw blurRad="38100" dist="38100" dir="2700000" algn="tl">
                    <a:srgbClr val="000000"/>
                  </a:outerShdw>
                </a:effectLst>
              </a:rPr>
              <a:t>10)</a:t>
            </a:r>
          </a:p>
        </p:txBody>
      </p:sp>
    </p:spTree>
    <p:extLst>
      <p:ext uri="{BB962C8B-B14F-4D97-AF65-F5344CB8AC3E}">
        <p14:creationId xmlns:p14="http://schemas.microsoft.com/office/powerpoint/2010/main" val="106643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2998"/>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42055" y="1484954"/>
            <a:ext cx="8592902" cy="4937176"/>
          </a:xfrm>
          <a:prstGeom prst="rect">
            <a:avLst/>
          </a:prstGeom>
          <a:noFill/>
        </p:spPr>
        <p:txBody>
          <a:bodyPr wrap="square" lIns="0" rIns="0" numCol="1" rtlCol="0" anchor="t" anchorCtr="0">
            <a:noAutofit/>
          </a:bodyPr>
          <a:lstStyle/>
          <a:p>
            <a:pPr marL="360000" lvl="0"/>
            <a:endParaRPr lang="tr-TR" altLang="tr-TR" b="1" u="sng" dirty="0" smtClean="0">
              <a:solidFill>
                <a:srgbClr val="FF0000"/>
              </a:solidFill>
              <a:cs typeface="Times New Roman" panose="02020603050405020304" pitchFamily="18" charset="0"/>
            </a:endParaRPr>
          </a:p>
          <a:p>
            <a:r>
              <a:rPr lang="tr-TR" altLang="tr-TR" b="1" dirty="0">
                <a:solidFill>
                  <a:srgbClr val="FF0000"/>
                </a:solidFill>
                <a:cs typeface="Times New Roman" panose="02020603050405020304" pitchFamily="18" charset="0"/>
              </a:rPr>
              <a:t> </a:t>
            </a:r>
            <a:r>
              <a:rPr lang="tr-TR" altLang="tr-TR" b="1" dirty="0" smtClean="0">
                <a:solidFill>
                  <a:srgbClr val="FF0000"/>
                </a:solidFill>
                <a:cs typeface="Times New Roman" panose="02020603050405020304" pitchFamily="18" charset="0"/>
              </a:rPr>
              <a:t>    </a:t>
            </a:r>
            <a:r>
              <a:rPr lang="tr-TR" altLang="tr-TR" b="1" u="sng" dirty="0" smtClean="0">
                <a:solidFill>
                  <a:srgbClr val="FF0000"/>
                </a:solidFill>
                <a:cs typeface="Times New Roman" panose="02020603050405020304" pitchFamily="18" charset="0"/>
              </a:rPr>
              <a:t> 3.Bağış </a:t>
            </a:r>
            <a:r>
              <a:rPr lang="tr-TR" altLang="tr-TR" b="1" u="sng" dirty="0">
                <a:solidFill>
                  <a:srgbClr val="FF0000"/>
                </a:solidFill>
                <a:cs typeface="Times New Roman" panose="02020603050405020304" pitchFamily="18" charset="0"/>
              </a:rPr>
              <a:t>ve </a:t>
            </a:r>
            <a:r>
              <a:rPr lang="tr-TR" altLang="tr-TR" b="1" u="sng" dirty="0" smtClean="0">
                <a:solidFill>
                  <a:srgbClr val="FF0000"/>
                </a:solidFill>
                <a:cs typeface="Times New Roman" panose="02020603050405020304" pitchFamily="18" charset="0"/>
              </a:rPr>
              <a:t>yardımlar</a:t>
            </a:r>
            <a:r>
              <a:rPr lang="tr-TR" altLang="tr-TR" dirty="0" smtClean="0">
                <a:solidFill>
                  <a:srgbClr val="000000"/>
                </a:solidFill>
                <a:cs typeface="Times New Roman" panose="02020603050405020304" pitchFamily="18" charset="0"/>
              </a:rPr>
              <a:t>					</a:t>
            </a:r>
            <a:endParaRPr lang="tr-TR" altLang="tr-TR" dirty="0">
              <a:solidFill>
                <a:srgbClr val="000000"/>
              </a:solidFill>
              <a:cs typeface="Times New Roman" panose="02020603050405020304" pitchFamily="18" charset="0"/>
            </a:endParaRPr>
          </a:p>
          <a:p>
            <a:pPr marL="360000" lvl="0"/>
            <a:endParaRPr lang="tr-TR" altLang="tr-TR" b="1" u="sng" dirty="0" smtClean="0">
              <a:solidFill>
                <a:srgbClr val="000000"/>
              </a:solidFill>
              <a:cs typeface="Times New Roman" panose="02020603050405020304" pitchFamily="18" charset="0"/>
            </a:endParaRPr>
          </a:p>
          <a:p>
            <a:pPr marL="360000"/>
            <a:r>
              <a:rPr lang="tr-TR" altLang="tr-TR" b="1" u="sng" dirty="0" smtClean="0">
                <a:solidFill>
                  <a:srgbClr val="000000"/>
                </a:solidFill>
                <a:cs typeface="Times New Roman" panose="02020603050405020304" pitchFamily="18" charset="0"/>
              </a:rPr>
              <a:t>%5 </a:t>
            </a:r>
            <a:r>
              <a:rPr lang="tr-TR" altLang="tr-TR" b="1" u="sng" dirty="0">
                <a:solidFill>
                  <a:srgbClr val="000000"/>
                </a:solidFill>
                <a:cs typeface="Times New Roman" panose="02020603050405020304" pitchFamily="18" charset="0"/>
              </a:rPr>
              <a:t>ile sınırlı bağış ve </a:t>
            </a:r>
            <a:r>
              <a:rPr lang="tr-TR" altLang="tr-TR" b="1" u="sng" dirty="0" smtClean="0">
                <a:solidFill>
                  <a:srgbClr val="000000"/>
                </a:solidFill>
                <a:cs typeface="Times New Roman" panose="02020603050405020304" pitchFamily="18" charset="0"/>
              </a:rPr>
              <a:t>yardımlar (</a:t>
            </a:r>
            <a:r>
              <a:rPr lang="tr-TR" dirty="0">
                <a:cs typeface="Times New Roman" pitchFamily="18" charset="0"/>
              </a:rPr>
              <a:t>Kalkınmada öncelikli </a:t>
            </a:r>
            <a:r>
              <a:rPr lang="tr-TR" dirty="0" smtClean="0">
                <a:cs typeface="Times New Roman" pitchFamily="18" charset="0"/>
              </a:rPr>
              <a:t>yöreler % 10</a:t>
            </a:r>
            <a:r>
              <a:rPr lang="tr-TR" altLang="tr-TR" b="1" u="sng" dirty="0" smtClean="0">
                <a:solidFill>
                  <a:srgbClr val="000000"/>
                </a:solidFill>
                <a:cs typeface="Times New Roman" panose="02020603050405020304" pitchFamily="18" charset="0"/>
              </a:rPr>
              <a:t>)</a:t>
            </a:r>
          </a:p>
          <a:p>
            <a:pPr marL="360000" lvl="0"/>
            <a:endParaRPr lang="tr-TR" altLang="tr-TR" b="1" u="sng" dirty="0">
              <a:solidFill>
                <a:srgbClr val="000000"/>
              </a:solidFill>
              <a:cs typeface="Times New Roman" panose="02020603050405020304" pitchFamily="18" charset="0"/>
            </a:endParaRPr>
          </a:p>
          <a:p>
            <a:pPr marL="645750" lvl="0" indent="-285750">
              <a:buFont typeface="Wingdings" panose="05000000000000000000" pitchFamily="2" charset="2"/>
              <a:buChar char="Ø"/>
            </a:pPr>
            <a:r>
              <a:rPr lang="tr-TR" altLang="tr-TR" dirty="0">
                <a:solidFill>
                  <a:srgbClr val="000000"/>
                </a:solidFill>
                <a:cs typeface="Times New Roman" panose="02020603050405020304" pitchFamily="18" charset="0"/>
              </a:rPr>
              <a:t>Genel ve Özel bütçeli kamu idareleri,</a:t>
            </a:r>
          </a:p>
          <a:p>
            <a:pPr marL="645750" lvl="0" indent="-285750">
              <a:buFont typeface="Wingdings" panose="05000000000000000000" pitchFamily="2" charset="2"/>
              <a:buChar char="Ø"/>
            </a:pPr>
            <a:r>
              <a:rPr lang="tr-TR" altLang="tr-TR" dirty="0">
                <a:solidFill>
                  <a:srgbClr val="000000"/>
                </a:solidFill>
                <a:cs typeface="Times New Roman" panose="02020603050405020304" pitchFamily="18" charset="0"/>
              </a:rPr>
              <a:t>İl özel idareleri,</a:t>
            </a:r>
          </a:p>
          <a:p>
            <a:pPr marL="645750" lvl="0" indent="-285750">
              <a:buFont typeface="Wingdings" panose="05000000000000000000" pitchFamily="2" charset="2"/>
              <a:buChar char="Ø"/>
            </a:pPr>
            <a:r>
              <a:rPr lang="tr-TR" altLang="tr-TR" dirty="0">
                <a:solidFill>
                  <a:srgbClr val="000000"/>
                </a:solidFill>
                <a:cs typeface="Times New Roman" panose="02020603050405020304" pitchFamily="18" charset="0"/>
              </a:rPr>
              <a:t>Belediyelere,</a:t>
            </a:r>
          </a:p>
          <a:p>
            <a:pPr marL="645750" lvl="0" indent="-285750">
              <a:buFont typeface="Wingdings" panose="05000000000000000000" pitchFamily="2" charset="2"/>
              <a:buChar char="Ø"/>
            </a:pPr>
            <a:r>
              <a:rPr lang="tr-TR" altLang="tr-TR" dirty="0">
                <a:solidFill>
                  <a:srgbClr val="000000"/>
                </a:solidFill>
                <a:cs typeface="Times New Roman" panose="02020603050405020304" pitchFamily="18" charset="0"/>
              </a:rPr>
              <a:t>Köyler</a:t>
            </a:r>
            <a:r>
              <a:rPr lang="tr-TR" altLang="tr-TR" dirty="0" smtClean="0">
                <a:solidFill>
                  <a:srgbClr val="000000"/>
                </a:solidFill>
                <a:cs typeface="Times New Roman" panose="02020603050405020304" pitchFamily="18" charset="0"/>
              </a:rPr>
              <a:t>,</a:t>
            </a:r>
          </a:p>
          <a:p>
            <a:pPr marL="645750" lvl="0" indent="-285750">
              <a:buFont typeface="Wingdings" panose="05000000000000000000" pitchFamily="2" charset="2"/>
              <a:buChar char="Ø"/>
            </a:pPr>
            <a:r>
              <a:rPr lang="tr-TR" altLang="tr-TR" dirty="0">
                <a:solidFill>
                  <a:srgbClr val="000000"/>
                </a:solidFill>
                <a:cs typeface="Times New Roman" panose="02020603050405020304" pitchFamily="18" charset="0"/>
              </a:rPr>
              <a:t>Bakanlar kurulunca vergi muafiyeti tanınan vakıflar,</a:t>
            </a:r>
          </a:p>
          <a:p>
            <a:pPr marL="645750" lvl="0" indent="-285750">
              <a:buFont typeface="Wingdings" panose="05000000000000000000" pitchFamily="2" charset="2"/>
              <a:buChar char="Ø"/>
            </a:pPr>
            <a:r>
              <a:rPr lang="tr-TR" altLang="tr-TR" dirty="0">
                <a:solidFill>
                  <a:srgbClr val="000000"/>
                </a:solidFill>
                <a:cs typeface="Times New Roman" panose="02020603050405020304" pitchFamily="18" charset="0"/>
              </a:rPr>
              <a:t>Kamu yararına çalışan dernekler,</a:t>
            </a:r>
          </a:p>
          <a:p>
            <a:pPr marL="645750" lvl="0" indent="-285750">
              <a:buFont typeface="Wingdings" panose="05000000000000000000" pitchFamily="2" charset="2"/>
              <a:buChar char="Ø"/>
            </a:pPr>
            <a:r>
              <a:rPr lang="tr-TR" altLang="tr-TR" dirty="0">
                <a:solidFill>
                  <a:srgbClr val="000000"/>
                </a:solidFill>
                <a:cs typeface="Times New Roman" panose="02020603050405020304" pitchFamily="18" charset="0"/>
              </a:rPr>
              <a:t>Bilimsel araştırma ve geliştirme yapan </a:t>
            </a:r>
            <a:r>
              <a:rPr lang="tr-TR" altLang="tr-TR" dirty="0" smtClean="0">
                <a:solidFill>
                  <a:srgbClr val="000000"/>
                </a:solidFill>
                <a:cs typeface="Times New Roman" panose="02020603050405020304" pitchFamily="18" charset="0"/>
              </a:rPr>
              <a:t>kurumlara</a:t>
            </a:r>
          </a:p>
          <a:p>
            <a:pPr marL="360000" lvl="0"/>
            <a:endParaRPr lang="tr-TR" altLang="tr-TR" dirty="0">
              <a:solidFill>
                <a:srgbClr val="000000"/>
              </a:solidFill>
              <a:cs typeface="Times New Roman" panose="02020603050405020304" pitchFamily="18" charset="0"/>
            </a:endParaRPr>
          </a:p>
          <a:p>
            <a:pPr marL="1380150" lvl="2" indent="-285750">
              <a:buFont typeface="Wingdings" panose="05000000000000000000" pitchFamily="2" charset="2"/>
              <a:buChar char="q"/>
            </a:pPr>
            <a:r>
              <a:rPr lang="tr-TR" dirty="0" smtClean="0">
                <a:cs typeface="Times New Roman" pitchFamily="18" charset="0"/>
              </a:rPr>
              <a:t>Bağış </a:t>
            </a:r>
            <a:r>
              <a:rPr lang="tr-TR" dirty="0">
                <a:cs typeface="Times New Roman" pitchFamily="18" charset="0"/>
              </a:rPr>
              <a:t>ve yardımlar yukarıdaki kurum ve kuruluşlara </a:t>
            </a:r>
            <a:r>
              <a:rPr lang="tr-TR" dirty="0" smtClean="0">
                <a:cs typeface="Times New Roman" pitchFamily="18" charset="0"/>
              </a:rPr>
              <a:t>yapılmalıdır. </a:t>
            </a:r>
          </a:p>
          <a:p>
            <a:pPr marL="1380150" lvl="2" indent="-285750">
              <a:buFont typeface="Wingdings" panose="05000000000000000000" pitchFamily="2" charset="2"/>
              <a:buChar char="q"/>
            </a:pPr>
            <a:r>
              <a:rPr lang="tr-TR" dirty="0" smtClean="0">
                <a:cs typeface="Times New Roman" pitchFamily="18" charset="0"/>
              </a:rPr>
              <a:t>Bağış </a:t>
            </a:r>
            <a:r>
              <a:rPr lang="tr-TR" dirty="0">
                <a:cs typeface="Times New Roman" pitchFamily="18" charset="0"/>
              </a:rPr>
              <a:t>ve yardım makbuz karşılığı olmalıdır</a:t>
            </a:r>
            <a:r>
              <a:rPr lang="tr-TR" dirty="0" smtClean="0">
                <a:cs typeface="Times New Roman" pitchFamily="18" charset="0"/>
              </a:rPr>
              <a:t>. </a:t>
            </a:r>
          </a:p>
          <a:p>
            <a:pPr marL="1380150" lvl="2" indent="-285750">
              <a:buFont typeface="Wingdings" panose="05000000000000000000" pitchFamily="2" charset="2"/>
              <a:buChar char="q"/>
            </a:pPr>
            <a:r>
              <a:rPr lang="tr-TR" dirty="0" smtClean="0">
                <a:cs typeface="Times New Roman" pitchFamily="18" charset="0"/>
              </a:rPr>
              <a:t>Karşılıksız </a:t>
            </a:r>
            <a:r>
              <a:rPr lang="tr-TR" dirty="0">
                <a:cs typeface="Times New Roman" pitchFamily="18" charset="0"/>
              </a:rPr>
              <a:t>yapılmalıdır.</a:t>
            </a:r>
          </a:p>
          <a:p>
            <a:pPr marL="3243263" lvl="2" indent="-357188">
              <a:buFontTx/>
              <a:buChar char="-"/>
            </a:pPr>
            <a:endParaRPr lang="tr-TR" dirty="0">
              <a:cs typeface="Times New Roman" pitchFamily="18" charset="0"/>
            </a:endParaRPr>
          </a:p>
          <a:p>
            <a:pPr marL="540000"/>
            <a:r>
              <a:rPr lang="tr-TR" dirty="0">
                <a:cs typeface="Times New Roman" pitchFamily="18" charset="0"/>
              </a:rPr>
              <a:t>	</a:t>
            </a:r>
          </a:p>
          <a:p>
            <a:pPr marL="360000" lvl="0" indent="-285750">
              <a:buFont typeface="Wingdings" panose="05000000000000000000" pitchFamily="2" charset="2"/>
              <a:buChar char="Ø"/>
            </a:pPr>
            <a:endParaRPr lang="tr-TR" altLang="tr-TR" dirty="0">
              <a:solidFill>
                <a:srgbClr val="000000"/>
              </a:solidFill>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20785" y="2416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tr-TR" altLang="tr-TR" sz="2800" b="1" dirty="0"/>
              <a:t> </a:t>
            </a:r>
            <a:r>
              <a:rPr lang="tr-TR" altLang="tr-TR" sz="2400" dirty="0">
                <a:solidFill>
                  <a:srgbClr val="FF0000"/>
                </a:solidFill>
                <a:effectLst>
                  <a:outerShdw blurRad="38100" dist="38100" dir="2700000" algn="tl">
                    <a:srgbClr val="000000"/>
                  </a:outerShdw>
                </a:effectLst>
              </a:rPr>
              <a:t>DİĞER İNDİRİMLER (K.V.K</a:t>
            </a:r>
            <a:r>
              <a:rPr lang="tr-TR" altLang="tr-TR" sz="2400" dirty="0" smtClean="0">
                <a:solidFill>
                  <a:srgbClr val="FF0000"/>
                </a:solidFill>
                <a:effectLst>
                  <a:outerShdw blurRad="38100" dist="38100" dir="2700000" algn="tl">
                    <a:srgbClr val="000000"/>
                  </a:outerShdw>
                </a:effectLst>
              </a:rPr>
              <a:t>. </a:t>
            </a:r>
            <a:r>
              <a:rPr lang="tr-TR" altLang="tr-TR" sz="2400" dirty="0">
                <a:solidFill>
                  <a:srgbClr val="FF0000"/>
                </a:solidFill>
                <a:effectLst>
                  <a:outerShdw blurRad="38100" dist="38100" dir="2700000" algn="tl">
                    <a:srgbClr val="000000"/>
                  </a:outerShdw>
                </a:effectLst>
              </a:rPr>
              <a:t>10)</a:t>
            </a:r>
          </a:p>
        </p:txBody>
      </p:sp>
    </p:spTree>
    <p:extLst>
      <p:ext uri="{BB962C8B-B14F-4D97-AF65-F5344CB8AC3E}">
        <p14:creationId xmlns:p14="http://schemas.microsoft.com/office/powerpoint/2010/main" val="370906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0210" y="1553925"/>
            <a:ext cx="8813772" cy="5111228"/>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00808"/>
            <a:ext cx="8611430" cy="4752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11991" y="1874860"/>
            <a:ext cx="8450209" cy="4578646"/>
          </a:xfrm>
          <a:prstGeom prst="rect">
            <a:avLst/>
          </a:prstGeom>
          <a:noFill/>
        </p:spPr>
        <p:txBody>
          <a:bodyPr wrap="square" lIns="0" rIns="0" numCol="1" rtlCol="0" anchor="t" anchorCtr="0">
            <a:noAutofit/>
          </a:bodyPr>
          <a:lstStyle/>
          <a:p>
            <a:pPr marL="360000" lvl="0"/>
            <a:r>
              <a:rPr lang="tr-TR" altLang="tr-TR" dirty="0" smtClean="0">
                <a:solidFill>
                  <a:srgbClr val="000000"/>
                </a:solidFill>
                <a:cs typeface="Times New Roman" panose="02020603050405020304" pitchFamily="18" charset="0"/>
              </a:rPr>
              <a:t>					:</a:t>
            </a:r>
          </a:p>
          <a:p>
            <a:pPr marL="540000"/>
            <a:r>
              <a:rPr lang="tr-TR" dirty="0" smtClean="0">
                <a:latin typeface="Times New Roman" pitchFamily="18" charset="0"/>
                <a:cs typeface="Times New Roman" pitchFamily="18" charset="0"/>
              </a:rPr>
              <a:t>	</a:t>
            </a:r>
            <a:r>
              <a:rPr lang="tr-TR" b="1" u="sng" dirty="0" smtClean="0">
                <a:latin typeface="Times New Roman" pitchFamily="18" charset="0"/>
                <a:cs typeface="Times New Roman" pitchFamily="18" charset="0"/>
              </a:rPr>
              <a:t>%5 üst sınırının tespiti	</a:t>
            </a:r>
            <a:r>
              <a:rPr lang="tr-TR" dirty="0" smtClean="0">
                <a:latin typeface="Times New Roman" pitchFamily="18" charset="0"/>
                <a:cs typeface="Times New Roman" pitchFamily="18" charset="0"/>
              </a:rPr>
              <a:t>			:</a:t>
            </a:r>
          </a:p>
          <a:p>
            <a:pPr marL="360000"/>
            <a:r>
              <a:rPr lang="tr-TR" dirty="0" smtClean="0">
                <a:latin typeface="Times New Roman" pitchFamily="18" charset="0"/>
                <a:cs typeface="Times New Roman" pitchFamily="18" charset="0"/>
              </a:rPr>
              <a:t>Bilanço karı – ( Geçmiş yıl zararları +  İştirak kazançları istisnası)</a:t>
            </a:r>
          </a:p>
          <a:p>
            <a:pPr marL="360000"/>
            <a:endParaRPr lang="tr-TR" dirty="0" smtClean="0">
              <a:latin typeface="Times New Roman" pitchFamily="18" charset="0"/>
              <a:cs typeface="Times New Roman" pitchFamily="18" charset="0"/>
            </a:endParaRPr>
          </a:p>
          <a:p>
            <a:pPr marL="360000"/>
            <a:endParaRPr lang="tr-TR" dirty="0">
              <a:latin typeface="Times New Roman" pitchFamily="18" charset="0"/>
              <a:cs typeface="Times New Roman" pitchFamily="18" charset="0"/>
            </a:endParaRPr>
          </a:p>
          <a:p>
            <a:pPr marL="360000" lvl="0" indent="-285750">
              <a:buFont typeface="Wingdings" panose="05000000000000000000" pitchFamily="2" charset="2"/>
              <a:buChar char="Ø"/>
            </a:pPr>
            <a:endParaRPr lang="tr-TR" altLang="tr-TR" dirty="0">
              <a:solidFill>
                <a:srgbClr val="000000"/>
              </a:solidFill>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20785" y="2416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tr-TR" altLang="tr-TR" sz="2800" b="1" dirty="0"/>
              <a:t> </a:t>
            </a:r>
            <a:r>
              <a:rPr lang="tr-TR" altLang="tr-TR" sz="2400" dirty="0">
                <a:solidFill>
                  <a:srgbClr val="FF0000"/>
                </a:solidFill>
                <a:effectLst>
                  <a:outerShdw blurRad="38100" dist="38100" dir="2700000" algn="tl">
                    <a:srgbClr val="000000"/>
                  </a:outerShdw>
                </a:effectLst>
              </a:rPr>
              <a:t>DİĞER İNDİRİMLER (K.V.K</a:t>
            </a:r>
            <a:r>
              <a:rPr lang="tr-TR" altLang="tr-TR" sz="2400" dirty="0" smtClean="0">
                <a:solidFill>
                  <a:srgbClr val="FF0000"/>
                </a:solidFill>
                <a:effectLst>
                  <a:outerShdw blurRad="38100" dist="38100" dir="2700000" algn="tl">
                    <a:srgbClr val="000000"/>
                  </a:outerShdw>
                </a:effectLst>
              </a:rPr>
              <a:t>. </a:t>
            </a:r>
            <a:r>
              <a:rPr lang="tr-TR" altLang="tr-TR" sz="2400" dirty="0">
                <a:solidFill>
                  <a:srgbClr val="FF0000"/>
                </a:solidFill>
                <a:effectLst>
                  <a:outerShdw blurRad="38100" dist="38100" dir="2700000" algn="tl">
                    <a:srgbClr val="000000"/>
                  </a:outerShdw>
                </a:effectLst>
              </a:rPr>
              <a:t>10)</a:t>
            </a:r>
          </a:p>
        </p:txBody>
      </p:sp>
      <p:pic>
        <p:nvPicPr>
          <p:cNvPr id="2" name="Resim 1"/>
          <p:cNvPicPr>
            <a:picLocks noChangeAspect="1"/>
          </p:cNvPicPr>
          <p:nvPr/>
        </p:nvPicPr>
        <p:blipFill>
          <a:blip r:embed="rId4"/>
          <a:stretch>
            <a:fillRect/>
          </a:stretch>
        </p:blipFill>
        <p:spPr>
          <a:xfrm>
            <a:off x="667165" y="2996952"/>
            <a:ext cx="7793268" cy="2891195"/>
          </a:xfrm>
          <a:prstGeom prst="rect">
            <a:avLst/>
          </a:prstGeom>
        </p:spPr>
      </p:pic>
    </p:spTree>
    <p:extLst>
      <p:ext uri="{BB962C8B-B14F-4D97-AF65-F5344CB8AC3E}">
        <p14:creationId xmlns:p14="http://schemas.microsoft.com/office/powerpoint/2010/main" val="155785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0210" y="1439118"/>
            <a:ext cx="890628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tr-TR" altLang="tr-TR" sz="2400" dirty="0">
                <a:solidFill>
                  <a:srgbClr val="FF0000"/>
                </a:solidFill>
                <a:effectLst>
                  <a:outerShdw blurRad="38100" dist="38100" dir="2700000" algn="tl">
                    <a:srgbClr val="000000"/>
                  </a:outerShdw>
                </a:effectLst>
              </a:rPr>
              <a:t>DİĞER İNDİRİMLER (K.V.K</a:t>
            </a:r>
            <a:r>
              <a:rPr lang="tr-TR" altLang="tr-TR" sz="2400" dirty="0" smtClean="0">
                <a:solidFill>
                  <a:srgbClr val="FF0000"/>
                </a:solidFill>
                <a:effectLst>
                  <a:outerShdw blurRad="38100" dist="38100" dir="2700000" algn="tl">
                    <a:srgbClr val="000000"/>
                  </a:outerShdw>
                </a:effectLst>
              </a:rPr>
              <a:t>. </a:t>
            </a:r>
            <a:r>
              <a:rPr lang="tr-TR" altLang="tr-TR" sz="2400" dirty="0">
                <a:solidFill>
                  <a:srgbClr val="FF0000"/>
                </a:solidFill>
                <a:effectLst>
                  <a:outerShdw blurRad="38100" dist="38100" dir="2700000" algn="tl">
                    <a:srgbClr val="000000"/>
                  </a:outerShdw>
                </a:effectLst>
              </a:rPr>
              <a:t>10)</a:t>
            </a: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86902" y="1737352"/>
            <a:ext cx="8592902" cy="4937176"/>
          </a:xfrm>
          <a:prstGeom prst="rect">
            <a:avLst/>
          </a:prstGeom>
          <a:noFill/>
        </p:spPr>
        <p:txBody>
          <a:bodyPr wrap="square" lIns="0" rIns="0" numCol="1" rtlCol="0" anchor="t" anchorCtr="0">
            <a:noAutofit/>
          </a:bodyPr>
          <a:lstStyle/>
          <a:p>
            <a:pPr algn="ctr">
              <a:defRPr/>
            </a:pPr>
            <a:r>
              <a:rPr lang="tr-TR" altLang="tr-TR" dirty="0" smtClean="0"/>
              <a:t> </a:t>
            </a:r>
            <a:r>
              <a:rPr lang="tr-TR" altLang="tr-TR" b="1" dirty="0">
                <a:solidFill>
                  <a:srgbClr val="FF0000"/>
                </a:solidFill>
              </a:rPr>
              <a:t>BEYAN EDİLEN GELİRİN % 5’İ İLE SINIRLI OLMAKSIZIN İNDİRİLEBİLECEK BAĞIŞ VE YARDIMLAR</a:t>
            </a:r>
          </a:p>
          <a:p>
            <a:pPr>
              <a:defRPr/>
            </a:pPr>
            <a:r>
              <a:rPr lang="tr-TR" altLang="tr-TR" dirty="0">
                <a:solidFill>
                  <a:srgbClr val="002060"/>
                </a:solidFill>
              </a:rPr>
              <a:t>Genel kural olarak yapılan bağış ve yardımın matrahtan indirimi, o yıla ait kurum kazancının yüzde beşi ile sınırlandırılmış olmakla birlikte, yine genel ve özel bütçeli kamu idarelerine, il özel idarelerine, belediyelere ve köylere bağışlanmış olması koşuluyla aşağıda sayılan yerlere yapılan bağış ve yardımların tamamı (beyan edilen gelir tutarının tamamına kadar olan kısmı) indirim konusu yapılabilecektir.</a:t>
            </a:r>
            <a:endParaRPr lang="tr-TR" altLang="tr-TR" dirty="0">
              <a:solidFill>
                <a:srgbClr val="000066"/>
              </a:solidFill>
            </a:endParaRPr>
          </a:p>
          <a:p>
            <a:pPr marL="720000" indent="-457200">
              <a:buClr>
                <a:srgbClr val="FF0000"/>
              </a:buClr>
              <a:buFont typeface="+mj-lt"/>
              <a:buAutoNum type="arabicParenR"/>
              <a:defRPr/>
            </a:pPr>
            <a:r>
              <a:rPr lang="tr-TR" altLang="tr-TR" dirty="0" smtClean="0">
                <a:solidFill>
                  <a:srgbClr val="000066"/>
                </a:solidFill>
              </a:rPr>
              <a:t>Okul</a:t>
            </a:r>
          </a:p>
          <a:p>
            <a:pPr marL="720000" indent="-457200">
              <a:buClr>
                <a:srgbClr val="FF0000"/>
              </a:buClr>
              <a:buFont typeface="+mj-lt"/>
              <a:buAutoNum type="arabicParenR"/>
              <a:defRPr/>
            </a:pPr>
            <a:r>
              <a:rPr lang="tr-TR" altLang="tr-TR" dirty="0" smtClean="0">
                <a:solidFill>
                  <a:srgbClr val="000066"/>
                </a:solidFill>
              </a:rPr>
              <a:t>Sağlık </a:t>
            </a:r>
            <a:r>
              <a:rPr lang="tr-TR" altLang="tr-TR" dirty="0">
                <a:solidFill>
                  <a:srgbClr val="000066"/>
                </a:solidFill>
              </a:rPr>
              <a:t>tesisi </a:t>
            </a:r>
          </a:p>
          <a:p>
            <a:pPr marL="720000" indent="-457200">
              <a:buClr>
                <a:srgbClr val="FF0000"/>
              </a:buClr>
              <a:buFont typeface="+mj-lt"/>
              <a:buAutoNum type="arabicParenR"/>
              <a:defRPr/>
            </a:pPr>
            <a:r>
              <a:rPr lang="tr-TR" altLang="tr-TR" dirty="0">
                <a:solidFill>
                  <a:srgbClr val="000066"/>
                </a:solidFill>
              </a:rPr>
              <a:t>Yüz yatak (kalkınmada öncelikli yörelerde elli yatak) kapasitesinden az olmamak üzere öğrenci yurdu</a:t>
            </a:r>
          </a:p>
          <a:p>
            <a:pPr marL="720000" indent="-457200">
              <a:buClr>
                <a:srgbClr val="FF0000"/>
              </a:buClr>
              <a:buFont typeface="+mj-lt"/>
              <a:buAutoNum type="arabicParenR"/>
              <a:defRPr/>
            </a:pPr>
            <a:r>
              <a:rPr lang="tr-TR" altLang="tr-TR" dirty="0">
                <a:solidFill>
                  <a:srgbClr val="000066"/>
                </a:solidFill>
              </a:rPr>
              <a:t>Çocuk yuvası</a:t>
            </a:r>
          </a:p>
          <a:p>
            <a:pPr marL="720000" indent="-457200">
              <a:buClr>
                <a:srgbClr val="FF0000"/>
              </a:buClr>
              <a:buFont typeface="+mj-lt"/>
              <a:buAutoNum type="arabicParenR"/>
              <a:defRPr/>
            </a:pPr>
            <a:r>
              <a:rPr lang="tr-TR" altLang="tr-TR" dirty="0">
                <a:solidFill>
                  <a:srgbClr val="000066"/>
                </a:solidFill>
              </a:rPr>
              <a:t>Yetiştirme yurdu</a:t>
            </a:r>
          </a:p>
          <a:p>
            <a:pPr marL="720000" indent="-457200">
              <a:buClr>
                <a:srgbClr val="FF0000"/>
              </a:buClr>
              <a:buFont typeface="+mj-lt"/>
              <a:buAutoNum type="arabicParenR"/>
              <a:defRPr/>
            </a:pPr>
            <a:r>
              <a:rPr lang="tr-TR" altLang="tr-TR" dirty="0">
                <a:solidFill>
                  <a:srgbClr val="000066"/>
                </a:solidFill>
              </a:rPr>
              <a:t>Huzurevi, </a:t>
            </a:r>
          </a:p>
          <a:p>
            <a:pPr marL="720000" indent="-457200">
              <a:buClr>
                <a:srgbClr val="FF0000"/>
              </a:buClr>
              <a:buFont typeface="+mj-lt"/>
              <a:buAutoNum type="arabicParenR"/>
              <a:defRPr/>
            </a:pPr>
            <a:r>
              <a:rPr lang="tr-TR" altLang="tr-TR" dirty="0">
                <a:solidFill>
                  <a:srgbClr val="000066"/>
                </a:solidFill>
              </a:rPr>
              <a:t>Bakım ve rehabilitasyon merkezi</a:t>
            </a:r>
          </a:p>
          <a:p>
            <a:pPr marL="720000" indent="-457200">
              <a:buClr>
                <a:srgbClr val="FF0000"/>
              </a:buClr>
              <a:buFont typeface="+mj-lt"/>
              <a:buAutoNum type="arabicParenR"/>
              <a:defRPr/>
            </a:pPr>
            <a:r>
              <a:rPr lang="tr-TR" altLang="tr-TR" dirty="0">
                <a:solidFill>
                  <a:srgbClr val="002060"/>
                </a:solidFill>
              </a:rPr>
              <a:t>Mülki idare amirlerinin izni ve denetimine tabi olarak yaptırılacak ibadethaneler ve Diyanet İşleri Başkanlığı denetiminde yaygın din eğitimi verilen </a:t>
            </a:r>
            <a:r>
              <a:rPr lang="tr-TR" altLang="tr-TR" dirty="0" smtClean="0">
                <a:solidFill>
                  <a:srgbClr val="002060"/>
                </a:solidFill>
              </a:rPr>
              <a:t>tesislerin</a:t>
            </a:r>
          </a:p>
          <a:p>
            <a:pPr marL="720000" indent="-457200" algn="just">
              <a:buClr>
                <a:srgbClr val="FF0000"/>
              </a:buClr>
              <a:buFont typeface="+mj-lt"/>
              <a:buAutoNum type="arabicParenR"/>
              <a:defRPr/>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31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84954"/>
            <a:ext cx="8894575"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359766" y="25752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tr-TR" altLang="tr-TR" sz="2000" b="1" dirty="0"/>
              <a:t> </a:t>
            </a:r>
            <a:r>
              <a:rPr lang="tr-TR" altLang="tr-TR" sz="2400" dirty="0">
                <a:solidFill>
                  <a:srgbClr val="FF0000"/>
                </a:solidFill>
                <a:effectLst>
                  <a:outerShdw blurRad="38100" dist="38100" dir="2700000" algn="tl">
                    <a:srgbClr val="000000"/>
                  </a:outerShdw>
                </a:effectLst>
              </a:rPr>
              <a:t>DİĞER İNDİRİMLER (K.V.K. 10)</a:t>
            </a: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720000" indent="-457200" algn="just">
              <a:buClr>
                <a:srgbClr val="FF0000"/>
              </a:buClr>
              <a:buFont typeface="+mj-lt"/>
              <a:buAutoNum type="arabicParenR"/>
              <a:defRPr/>
            </a:pPr>
            <a:endParaRPr lang="tr-TR" altLang="tr-TR" dirty="0"/>
          </a:p>
          <a:p>
            <a:pPr marL="605700" indent="-342900">
              <a:buClr>
                <a:srgbClr val="FF0000"/>
              </a:buClr>
              <a:buFont typeface="+mj-lt"/>
              <a:buAutoNum type="arabicParenR" startAt="9"/>
              <a:defRPr/>
            </a:pPr>
            <a:r>
              <a:rPr lang="tr-TR" altLang="tr-TR" dirty="0" smtClean="0">
                <a:solidFill>
                  <a:srgbClr val="FF0000"/>
                </a:solidFill>
                <a:cs typeface="Arial" panose="020B0604020202020204" pitchFamily="34" charset="0"/>
              </a:rPr>
              <a:t> </a:t>
            </a:r>
            <a:r>
              <a:rPr lang="tr-TR" altLang="tr-TR" dirty="0">
                <a:solidFill>
                  <a:srgbClr val="000000"/>
                </a:solidFill>
                <a:cs typeface="Arial" panose="020B0604020202020204" pitchFamily="34" charset="0"/>
              </a:rPr>
              <a:t>Gençlik ve Spor Bakanlığına ait gençlik merkezleri ile gençlik ve izcilik kamplarının</a:t>
            </a:r>
          </a:p>
          <a:p>
            <a:pPr>
              <a:defRPr/>
            </a:pPr>
            <a:r>
              <a:rPr lang="tr-TR" altLang="tr-TR" dirty="0" smtClean="0">
                <a:solidFill>
                  <a:srgbClr val="000000"/>
                </a:solidFill>
                <a:cs typeface="Arial" panose="020B0604020202020204" pitchFamily="34" charset="0"/>
              </a:rPr>
              <a:t>inşası </a:t>
            </a:r>
            <a:r>
              <a:rPr lang="tr-TR" altLang="tr-TR" dirty="0">
                <a:solidFill>
                  <a:srgbClr val="000000"/>
                </a:solidFill>
                <a:cs typeface="Arial" panose="020B0604020202020204" pitchFamily="34" charset="0"/>
              </a:rPr>
              <a:t>dolayısıyla yapılan harcamalar veya bu tesislerin inşası için bu kuruluşlara yapılan her türlü bağış ve yardımlar ile mevcut tesislerin faaliyetlerini devam ettirebilmeleri için yapılan her türlü nakdî ve aynî bağış ve yardımların tamamı. </a:t>
            </a:r>
            <a:endParaRPr lang="tr-TR" altLang="tr-TR" dirty="0" smtClean="0">
              <a:solidFill>
                <a:srgbClr val="000000"/>
              </a:solidFill>
              <a:cs typeface="Arial" panose="020B0604020202020204" pitchFamily="34" charset="0"/>
            </a:endParaRPr>
          </a:p>
          <a:p>
            <a:pPr marL="360000" indent="-457200">
              <a:buClr>
                <a:srgbClr val="FF0000"/>
              </a:buClr>
              <a:buFont typeface="+mj-lt"/>
              <a:buAutoNum type="arabicParenR" startAt="10"/>
              <a:defRPr/>
            </a:pPr>
            <a:r>
              <a:rPr lang="tr-TR" altLang="tr-TR" dirty="0" smtClean="0"/>
              <a:t> </a:t>
            </a:r>
            <a:r>
              <a:rPr lang="tr-TR" altLang="tr-TR" dirty="0">
                <a:solidFill>
                  <a:srgbClr val="000000"/>
                </a:solidFill>
                <a:cs typeface="Arial" panose="020B0604020202020204" pitchFamily="34" charset="0"/>
              </a:rPr>
              <a:t>Fakirlere yardım amacıyla</a:t>
            </a:r>
            <a:r>
              <a:rPr lang="tr-TR" altLang="tr-TR" dirty="0">
                <a:solidFill>
                  <a:srgbClr val="000066"/>
                </a:solidFill>
                <a:cs typeface="Arial" panose="020B0604020202020204" pitchFamily="34" charset="0"/>
              </a:rPr>
              <a:t> </a:t>
            </a:r>
            <a:r>
              <a:rPr lang="tr-TR" altLang="tr-TR" dirty="0">
                <a:solidFill>
                  <a:srgbClr val="C00000"/>
                </a:solidFill>
              </a:rPr>
              <a:t>gıda bankacılığı </a:t>
            </a:r>
            <a:r>
              <a:rPr lang="tr-TR" altLang="tr-TR" dirty="0">
                <a:solidFill>
                  <a:srgbClr val="000000"/>
                </a:solidFill>
                <a:cs typeface="Arial" panose="020B0604020202020204" pitchFamily="34" charset="0"/>
              </a:rPr>
              <a:t>faaliyetinde bulunan dernek ve</a:t>
            </a:r>
            <a:r>
              <a:rPr lang="tr-TR" altLang="tr-TR" dirty="0">
                <a:cs typeface="Arial" panose="020B0604020202020204" pitchFamily="34" charset="0"/>
              </a:rPr>
              <a:t> </a:t>
            </a:r>
            <a:r>
              <a:rPr lang="tr-TR" altLang="tr-TR" dirty="0">
                <a:solidFill>
                  <a:srgbClr val="000000"/>
                </a:solidFill>
                <a:cs typeface="Arial" panose="020B0604020202020204" pitchFamily="34" charset="0"/>
              </a:rPr>
              <a:t>vakıflara Maliye Bakanlığınca belirlenen usul ve esaslar çerçevesinde bağışlanan gıda, giyecek, yakacak ve temizlik maddelerinin maliyet bedelinin tamamı </a:t>
            </a:r>
          </a:p>
          <a:p>
            <a:pPr marL="360000" indent="-457200">
              <a:buClr>
                <a:srgbClr val="FF0000"/>
              </a:buClr>
              <a:buFont typeface="+mj-lt"/>
              <a:buAutoNum type="arabicParenR" startAt="10"/>
              <a:defRPr/>
            </a:pPr>
            <a:r>
              <a:rPr lang="tr-TR" altLang="tr-TR" dirty="0">
                <a:solidFill>
                  <a:srgbClr val="C00000"/>
                </a:solidFill>
              </a:rPr>
              <a:t>Kültürel mirasımızın </a:t>
            </a:r>
            <a:r>
              <a:rPr lang="tr-TR" altLang="tr-TR" dirty="0">
                <a:solidFill>
                  <a:srgbClr val="000000"/>
                </a:solidFill>
                <a:cs typeface="Arial" panose="020B0604020202020204" pitchFamily="34" charset="0"/>
              </a:rPr>
              <a:t>korunması, yaşatılması ve geliştirilmesi maksadıyla yapılacak olan bağış ve yardımlarında tamamı beyan edilen gelirden indirilebilecektir.</a:t>
            </a:r>
          </a:p>
          <a:p>
            <a:pPr marL="360000" indent="-457200">
              <a:buClr>
                <a:srgbClr val="FF0000"/>
              </a:buClr>
              <a:buFont typeface="+mj-lt"/>
              <a:buAutoNum type="arabicParenR" startAt="10"/>
              <a:defRPr/>
            </a:pPr>
            <a:r>
              <a:rPr lang="tr-TR" altLang="tr-TR" dirty="0"/>
              <a:t>İktisadi işletmeleri hariç </a:t>
            </a:r>
            <a:r>
              <a:rPr lang="tr-TR" altLang="ko-KR" dirty="0">
                <a:solidFill>
                  <a:srgbClr val="C00000"/>
                </a:solidFill>
              </a:rPr>
              <a:t>Türkiye Kızılay Derneğine </a:t>
            </a:r>
            <a:r>
              <a:rPr lang="tr-TR" altLang="ko-KR" dirty="0"/>
              <a:t>makbuz karşılığı yapılan nakdî bağış veya yardımların tamamı,</a:t>
            </a:r>
            <a:endParaRPr lang="tr-TR" altLang="ko-KR" dirty="0">
              <a:solidFill>
                <a:srgbClr val="CC3300"/>
              </a:solidFill>
            </a:endParaRPr>
          </a:p>
          <a:p>
            <a:pPr marL="360000" indent="-457200">
              <a:buClr>
                <a:srgbClr val="FF0000"/>
              </a:buClr>
              <a:buFont typeface="+mj-lt"/>
              <a:buAutoNum type="arabicParenR" startAt="10"/>
              <a:defRPr/>
            </a:pPr>
            <a:r>
              <a:rPr lang="tr-TR" altLang="tr-TR" dirty="0"/>
              <a:t>İktisadi işletmeleri hariç </a:t>
            </a:r>
            <a:r>
              <a:rPr lang="tr-TR" altLang="tr-TR" dirty="0">
                <a:solidFill>
                  <a:srgbClr val="C00000"/>
                </a:solidFill>
              </a:rPr>
              <a:t>Türkiye Yeşilay Cemiyetine </a:t>
            </a:r>
            <a:r>
              <a:rPr lang="tr-TR" altLang="tr-TR" dirty="0"/>
              <a:t>makbuz karşılığı yapılan nakdi bağış ve yardımlar,</a:t>
            </a:r>
          </a:p>
          <a:p>
            <a:pPr marL="360000" indent="-457200">
              <a:buClr>
                <a:srgbClr val="FF0000"/>
              </a:buClr>
              <a:buFont typeface="+mj-lt"/>
              <a:buAutoNum type="arabicParenR" startAt="10"/>
              <a:defRPr/>
            </a:pPr>
            <a:r>
              <a:rPr lang="tr-TR" dirty="0"/>
              <a:t>Başbakanlıkça veya Bakanlar Kurulunca başlatılan yardım kampanyalarına makbuz karşılığı yapılan ayni ve nakdî bağışların tamamı.</a:t>
            </a:r>
            <a:r>
              <a:rPr lang="tr-TR" i="1" dirty="0">
                <a:solidFill>
                  <a:srgbClr val="C00000"/>
                </a:solidFill>
              </a:rPr>
              <a:t>(6552 sayılı Kanunun 92. maddesiyle değişen bent. Yürürlük; 11.09.2014)</a:t>
            </a:r>
            <a:endParaRPr lang="tr-TR" altLang="tr-TR" dirty="0">
              <a:solidFill>
                <a:srgbClr val="CC3300"/>
              </a:solidFill>
            </a:endParaRPr>
          </a:p>
          <a:p>
            <a:pPr marL="360000"/>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6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0871"/>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389994" y="2856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Clr>
                <a:srgbClr val="800000"/>
              </a:buClr>
              <a:defRPr/>
            </a:pPr>
            <a:r>
              <a:rPr lang="tr-TR" altLang="tr-TR" sz="2400" dirty="0">
                <a:solidFill>
                  <a:srgbClr val="FF0000"/>
                </a:solidFill>
                <a:effectLst>
                  <a:outerShdw blurRad="38100" dist="38100" dir="2700000" algn="tl">
                    <a:srgbClr val="000000"/>
                  </a:outerShdw>
                </a:effectLst>
              </a:rPr>
              <a:t>DİĞER KANUNLARA GÖRE TAMAMI İNDİRİLECEK BAĞIŞ VE YARDIMLAR</a:t>
            </a: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649226" y="1859723"/>
            <a:ext cx="8208912" cy="4224701"/>
          </a:xfrm>
          <a:prstGeom prst="rect">
            <a:avLst/>
          </a:prstGeom>
          <a:noFill/>
        </p:spPr>
        <p:txBody>
          <a:bodyPr wrap="square" lIns="0" rIns="0" numCol="1" rtlCol="0" anchor="t" anchorCtr="0">
            <a:noAutofit/>
          </a:bodyPr>
          <a:lstStyle/>
          <a:p>
            <a:pPr marL="285750" indent="-285750">
              <a:buClr>
                <a:srgbClr val="FF0000"/>
              </a:buClr>
              <a:buFont typeface="Wingdings" panose="05000000000000000000" pitchFamily="2" charset="2"/>
              <a:buChar char="Ø"/>
              <a:defRPr/>
            </a:pPr>
            <a:r>
              <a:rPr lang="tr-TR" altLang="tr-TR" dirty="0" smtClean="0">
                <a:cs typeface="Arial" panose="020B0604020202020204" pitchFamily="34" charset="0"/>
              </a:rPr>
              <a:t>Umumi </a:t>
            </a:r>
            <a:r>
              <a:rPr lang="tr-TR" altLang="tr-TR" dirty="0">
                <a:cs typeface="Arial" panose="020B0604020202020204" pitchFamily="34" charset="0"/>
              </a:rPr>
              <a:t>hayata müessir afetler dolayısıyla alınacak tedbirlerle yapılacak yardımlara ilişkin 7269 sayılı Kanuna göre oluşturulan fona yapılan </a:t>
            </a:r>
            <a:r>
              <a:rPr lang="tr-TR" altLang="tr-TR" dirty="0">
                <a:solidFill>
                  <a:srgbClr val="FF0000"/>
                </a:solidFill>
                <a:cs typeface="Arial" panose="020B0604020202020204" pitchFamily="34" charset="0"/>
              </a:rPr>
              <a:t>nakdi bağışların </a:t>
            </a:r>
            <a:r>
              <a:rPr lang="tr-TR" altLang="tr-TR" dirty="0">
                <a:cs typeface="Arial" panose="020B0604020202020204" pitchFamily="34" charset="0"/>
              </a:rPr>
              <a:t>tümü ile milli yardım komiteleri veya mahalli yardım komitelerine makbuz karşılığı yapılan </a:t>
            </a:r>
            <a:r>
              <a:rPr lang="tr-TR" altLang="tr-TR" dirty="0">
                <a:solidFill>
                  <a:srgbClr val="FF0000"/>
                </a:solidFill>
                <a:cs typeface="Arial" panose="020B0604020202020204" pitchFamily="34" charset="0"/>
              </a:rPr>
              <a:t>ayni/nakdi</a:t>
            </a:r>
            <a:r>
              <a:rPr lang="tr-TR" altLang="tr-TR" dirty="0">
                <a:cs typeface="Arial" panose="020B0604020202020204" pitchFamily="34" charset="0"/>
              </a:rPr>
              <a:t> </a:t>
            </a:r>
            <a:r>
              <a:rPr lang="tr-TR" altLang="tr-TR" dirty="0" smtClean="0">
                <a:cs typeface="Arial" panose="020B0604020202020204" pitchFamily="34" charset="0"/>
              </a:rPr>
              <a:t>bağışlar</a:t>
            </a:r>
          </a:p>
          <a:p>
            <a:pPr marL="285750" indent="-285750">
              <a:lnSpc>
                <a:spcPct val="150000"/>
              </a:lnSpc>
              <a:buClr>
                <a:srgbClr val="FF0000"/>
              </a:buClr>
              <a:buFont typeface="Wingdings" panose="05000000000000000000" pitchFamily="2" charset="2"/>
              <a:buChar char="Ø"/>
              <a:defRPr/>
            </a:pPr>
            <a:r>
              <a:rPr lang="tr-TR" altLang="tr-TR" dirty="0" err="1" smtClean="0">
                <a:cs typeface="Arial" panose="020B0604020202020204" pitchFamily="34" charset="0"/>
              </a:rPr>
              <a:t>YÖK’na</a:t>
            </a:r>
            <a:r>
              <a:rPr lang="tr-TR" altLang="tr-TR" dirty="0" smtClean="0">
                <a:cs typeface="Arial" panose="020B0604020202020204" pitchFamily="34" charset="0"/>
              </a:rPr>
              <a:t> </a:t>
            </a:r>
            <a:r>
              <a:rPr lang="tr-TR" altLang="tr-TR" dirty="0">
                <a:cs typeface="Arial" panose="020B0604020202020204" pitchFamily="34" charset="0"/>
              </a:rPr>
              <a:t>göre üniversitelere ve İleri teknoloji Enstitüsüne makbuz karşılığı yapılan </a:t>
            </a:r>
            <a:r>
              <a:rPr lang="tr-TR" altLang="tr-TR" dirty="0">
                <a:solidFill>
                  <a:srgbClr val="FF0000"/>
                </a:solidFill>
                <a:cs typeface="Arial" panose="020B0604020202020204" pitchFamily="34" charset="0"/>
              </a:rPr>
              <a:t>nakdi bağışlar </a:t>
            </a:r>
            <a:r>
              <a:rPr lang="tr-TR" altLang="tr-TR" dirty="0">
                <a:cs typeface="Arial" panose="020B0604020202020204" pitchFamily="34" charset="0"/>
              </a:rPr>
              <a:t>ile vakıf üniversitelerine yapılan </a:t>
            </a:r>
            <a:r>
              <a:rPr lang="tr-TR" altLang="tr-TR" dirty="0">
                <a:solidFill>
                  <a:srgbClr val="FF0000"/>
                </a:solidFill>
                <a:cs typeface="Arial" panose="020B0604020202020204" pitchFamily="34" charset="0"/>
              </a:rPr>
              <a:t>bağış ve </a:t>
            </a:r>
            <a:r>
              <a:rPr lang="tr-TR" altLang="tr-TR" dirty="0" smtClean="0">
                <a:solidFill>
                  <a:srgbClr val="FF0000"/>
                </a:solidFill>
                <a:cs typeface="Arial" panose="020B0604020202020204" pitchFamily="34" charset="0"/>
              </a:rPr>
              <a:t>yardımlar</a:t>
            </a:r>
          </a:p>
          <a:p>
            <a:pPr marL="285750" indent="-285750">
              <a:buClr>
                <a:srgbClr val="FF0000"/>
              </a:buClr>
              <a:buFont typeface="Wingdings" panose="05000000000000000000" pitchFamily="2" charset="2"/>
              <a:buChar char="Ø"/>
              <a:defRPr/>
            </a:pPr>
            <a:r>
              <a:rPr lang="tr-TR" altLang="tr-TR" dirty="0" smtClean="0">
                <a:cs typeface="Arial" panose="020B0604020202020204" pitchFamily="34" charset="0"/>
              </a:rPr>
              <a:t>Sosyal </a:t>
            </a:r>
            <a:r>
              <a:rPr lang="tr-TR" altLang="tr-TR" dirty="0">
                <a:cs typeface="Arial" panose="020B0604020202020204" pitchFamily="34" charset="0"/>
              </a:rPr>
              <a:t>Yardımlaşma ve Dayanışma Teşvik Kanununa göre yapılan </a:t>
            </a:r>
            <a:r>
              <a:rPr lang="tr-TR" altLang="tr-TR" dirty="0">
                <a:solidFill>
                  <a:srgbClr val="FF0000"/>
                </a:solidFill>
                <a:cs typeface="Arial" panose="020B0604020202020204" pitchFamily="34" charset="0"/>
              </a:rPr>
              <a:t>bağış ve yardımların </a:t>
            </a:r>
            <a:r>
              <a:rPr lang="tr-TR" altLang="tr-TR" dirty="0" smtClean="0">
                <a:cs typeface="Arial" panose="020B0604020202020204" pitchFamily="34" charset="0"/>
              </a:rPr>
              <a:t>tamamı</a:t>
            </a:r>
          </a:p>
          <a:p>
            <a:pPr marL="285750" indent="-285750">
              <a:buClr>
                <a:srgbClr val="FF0000"/>
              </a:buClr>
              <a:buFont typeface="Wingdings" panose="05000000000000000000" pitchFamily="2" charset="2"/>
              <a:buChar char="Ø"/>
              <a:defRPr/>
            </a:pPr>
            <a:r>
              <a:rPr lang="tr-TR" altLang="tr-TR" dirty="0" smtClean="0">
                <a:cs typeface="Arial" panose="020B0604020202020204" pitchFamily="34" charset="0"/>
              </a:rPr>
              <a:t>Türkiye </a:t>
            </a:r>
            <a:r>
              <a:rPr lang="tr-TR" altLang="tr-TR" dirty="0">
                <a:cs typeface="Arial" panose="020B0604020202020204" pitchFamily="34" charset="0"/>
              </a:rPr>
              <a:t>Bilimsel ve Teknik Araştırma Kurumunun Kuruluşu Hakkındaki Kanuna göre yapılan </a:t>
            </a:r>
            <a:r>
              <a:rPr lang="tr-TR" altLang="tr-TR" dirty="0">
                <a:solidFill>
                  <a:srgbClr val="FF0000"/>
                </a:solidFill>
                <a:cs typeface="Arial" panose="020B0604020202020204" pitchFamily="34" charset="0"/>
              </a:rPr>
              <a:t>nakdi </a:t>
            </a:r>
            <a:r>
              <a:rPr lang="tr-TR" altLang="tr-TR" dirty="0" smtClean="0">
                <a:solidFill>
                  <a:srgbClr val="FF0000"/>
                </a:solidFill>
                <a:cs typeface="Arial" panose="020B0604020202020204" pitchFamily="34" charset="0"/>
              </a:rPr>
              <a:t>bağışlar</a:t>
            </a:r>
          </a:p>
          <a:p>
            <a:pPr marL="285750" indent="-285750">
              <a:lnSpc>
                <a:spcPct val="150000"/>
              </a:lnSpc>
              <a:buClr>
                <a:srgbClr val="FF0000"/>
              </a:buClr>
              <a:buFont typeface="Wingdings" panose="05000000000000000000" pitchFamily="2" charset="2"/>
              <a:buChar char="Ø"/>
              <a:defRPr/>
            </a:pPr>
            <a:r>
              <a:rPr lang="tr-TR" altLang="tr-TR" dirty="0" smtClean="0">
                <a:cs typeface="Arial" panose="020B0604020202020204" pitchFamily="34" charset="0"/>
              </a:rPr>
              <a:t>Atatürk </a:t>
            </a:r>
            <a:r>
              <a:rPr lang="tr-TR" altLang="tr-TR" dirty="0">
                <a:cs typeface="Arial" panose="020B0604020202020204" pitchFamily="34" charset="0"/>
              </a:rPr>
              <a:t>Kültür, Dil ve Tarih Yüksek Kurumu Kanununa göre yapılan </a:t>
            </a:r>
            <a:r>
              <a:rPr lang="tr-TR" altLang="tr-TR" dirty="0">
                <a:solidFill>
                  <a:srgbClr val="FF0000"/>
                </a:solidFill>
                <a:cs typeface="Arial" panose="020B0604020202020204" pitchFamily="34" charset="0"/>
              </a:rPr>
              <a:t>ayni/nakdi </a:t>
            </a:r>
            <a:r>
              <a:rPr lang="tr-TR" altLang="tr-TR" dirty="0" smtClean="0">
                <a:solidFill>
                  <a:srgbClr val="FF0000"/>
                </a:solidFill>
                <a:cs typeface="Arial" panose="020B0604020202020204" pitchFamily="34" charset="0"/>
              </a:rPr>
              <a:t>bağışlar</a:t>
            </a:r>
          </a:p>
          <a:p>
            <a:pPr marL="285750" indent="-285750">
              <a:lnSpc>
                <a:spcPct val="150000"/>
              </a:lnSpc>
              <a:buClr>
                <a:srgbClr val="FF0000"/>
              </a:buClr>
              <a:buFont typeface="Wingdings" panose="05000000000000000000" pitchFamily="2" charset="2"/>
              <a:buChar char="Ø"/>
              <a:defRPr/>
            </a:pPr>
            <a:r>
              <a:rPr lang="tr-TR" altLang="tr-TR" dirty="0">
                <a:cs typeface="Arial" panose="020B0604020202020204" pitchFamily="34" charset="0"/>
              </a:rPr>
              <a:t>Sosyal Hizmetler ve Ç.E.K. Kanununa göre yapılan </a:t>
            </a:r>
            <a:r>
              <a:rPr lang="tr-TR" altLang="tr-TR" dirty="0">
                <a:solidFill>
                  <a:srgbClr val="FF0000"/>
                </a:solidFill>
                <a:cs typeface="Arial" panose="020B0604020202020204" pitchFamily="34" charset="0"/>
              </a:rPr>
              <a:t>nakdi bağışlar</a:t>
            </a:r>
          </a:p>
          <a:p>
            <a:pPr marL="285750" indent="-285750">
              <a:buClr>
                <a:srgbClr val="FF0000"/>
              </a:buClr>
              <a:buFont typeface="Wingdings" panose="05000000000000000000" pitchFamily="2" charset="2"/>
              <a:buChar char="Ø"/>
              <a:defRPr/>
            </a:pPr>
            <a:endParaRPr lang="tr-TR" altLang="tr-TR" dirty="0">
              <a:solidFill>
                <a:srgbClr val="FF0000"/>
              </a:solidFill>
              <a:cs typeface="Arial" panose="020B0604020202020204" pitchFamily="34" charset="0"/>
            </a:endParaRP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17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10435"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389994" y="2856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Clr>
                <a:srgbClr val="800000"/>
              </a:buClr>
              <a:defRPr/>
            </a:pPr>
            <a:r>
              <a:rPr lang="tr-TR" altLang="tr-TR" sz="2400" dirty="0">
                <a:solidFill>
                  <a:srgbClr val="FF0000"/>
                </a:solidFill>
                <a:effectLst>
                  <a:outerShdw blurRad="38100" dist="38100" dir="2700000" algn="tl">
                    <a:srgbClr val="000000"/>
                  </a:outerShdw>
                </a:effectLst>
              </a:rPr>
              <a:t>DİĞER KANUNLARA GÖRE TAMAMI İNDİRİLECEK BAĞIŞ VE YARDIMLAR</a:t>
            </a: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12900" y="1798147"/>
            <a:ext cx="8163556" cy="4358564"/>
          </a:xfrm>
          <a:prstGeom prst="rect">
            <a:avLst/>
          </a:prstGeom>
          <a:noFill/>
        </p:spPr>
        <p:txBody>
          <a:bodyPr wrap="square" lIns="0" rIns="0" numCol="1" rtlCol="0" anchor="t" anchorCtr="0">
            <a:noAutofit/>
          </a:bodyPr>
          <a:lstStyle/>
          <a:p>
            <a:pPr marL="285750" indent="-285750">
              <a:lnSpc>
                <a:spcPct val="150000"/>
              </a:lnSpc>
              <a:buClr>
                <a:srgbClr val="FF0000"/>
              </a:buClr>
              <a:buFont typeface="Wingdings" panose="05000000000000000000" pitchFamily="2" charset="2"/>
              <a:buChar char="Ø"/>
              <a:defRPr/>
            </a:pPr>
            <a:r>
              <a:rPr lang="tr-TR" altLang="tr-TR" dirty="0" smtClean="0">
                <a:cs typeface="Arial" panose="020B0604020202020204" pitchFamily="34" charset="0"/>
              </a:rPr>
              <a:t>TSK </a:t>
            </a:r>
            <a:r>
              <a:rPr lang="tr-TR" altLang="tr-TR" dirty="0">
                <a:cs typeface="Arial" panose="020B0604020202020204" pitchFamily="34" charset="0"/>
              </a:rPr>
              <a:t>Güçlendirme Vakfı Kanununa göre yapılan </a:t>
            </a:r>
            <a:r>
              <a:rPr lang="tr-TR" altLang="tr-TR" dirty="0">
                <a:solidFill>
                  <a:srgbClr val="FF0000"/>
                </a:solidFill>
                <a:cs typeface="Arial" panose="020B0604020202020204" pitchFamily="34" charset="0"/>
              </a:rPr>
              <a:t>ayni/nakdi </a:t>
            </a:r>
            <a:r>
              <a:rPr lang="tr-TR" altLang="tr-TR" dirty="0" smtClean="0">
                <a:solidFill>
                  <a:srgbClr val="FF0000"/>
                </a:solidFill>
                <a:cs typeface="Arial" panose="020B0604020202020204" pitchFamily="34" charset="0"/>
              </a:rPr>
              <a:t>bağışlar</a:t>
            </a:r>
            <a:endParaRPr lang="tr-TR" altLang="tr-TR" dirty="0">
              <a:solidFill>
                <a:srgbClr val="FF0000"/>
              </a:solidFill>
              <a:cs typeface="Arial" panose="020B0604020202020204" pitchFamily="34" charset="0"/>
            </a:endParaRPr>
          </a:p>
          <a:p>
            <a:pPr marL="285750" indent="-285750">
              <a:buClr>
                <a:srgbClr val="FF0000"/>
              </a:buClr>
              <a:buFont typeface="Wingdings" panose="05000000000000000000" pitchFamily="2" charset="2"/>
              <a:buChar char="Ø"/>
              <a:defRPr/>
            </a:pPr>
            <a:r>
              <a:rPr lang="tr-TR" altLang="tr-TR" dirty="0" smtClean="0">
                <a:cs typeface="Arial" panose="020B0604020202020204" pitchFamily="34" charset="0"/>
              </a:rPr>
              <a:t>Milli </a:t>
            </a:r>
            <a:r>
              <a:rPr lang="tr-TR" altLang="tr-TR" dirty="0">
                <a:cs typeface="Arial" panose="020B0604020202020204" pitchFamily="34" charset="0"/>
              </a:rPr>
              <a:t>Ağaçlandırma ve Erozyon Kontrolü Seferberlik Kanununa göre yapılan </a:t>
            </a:r>
            <a:r>
              <a:rPr lang="tr-TR" altLang="tr-TR" dirty="0">
                <a:solidFill>
                  <a:srgbClr val="FF0000"/>
                </a:solidFill>
                <a:cs typeface="Arial" panose="020B0604020202020204" pitchFamily="34" charset="0"/>
              </a:rPr>
              <a:t>ayni/nakdi </a:t>
            </a:r>
            <a:r>
              <a:rPr lang="tr-TR" altLang="tr-TR" dirty="0" smtClean="0">
                <a:solidFill>
                  <a:srgbClr val="FF0000"/>
                </a:solidFill>
                <a:cs typeface="Arial" panose="020B0604020202020204" pitchFamily="34" charset="0"/>
              </a:rPr>
              <a:t>bağışlar</a:t>
            </a:r>
            <a:endParaRPr lang="tr-TR" altLang="tr-TR" dirty="0">
              <a:solidFill>
                <a:srgbClr val="FF0000"/>
              </a:solidFill>
              <a:cs typeface="Arial" panose="020B0604020202020204" pitchFamily="34" charset="0"/>
            </a:endParaRPr>
          </a:p>
          <a:p>
            <a:pPr marL="285750" indent="-285750">
              <a:lnSpc>
                <a:spcPct val="150000"/>
              </a:lnSpc>
              <a:buClr>
                <a:srgbClr val="FF0000"/>
              </a:buClr>
              <a:buFont typeface="Wingdings" panose="05000000000000000000" pitchFamily="2" charset="2"/>
              <a:buChar char="Ø"/>
              <a:defRPr/>
            </a:pPr>
            <a:r>
              <a:rPr lang="tr-TR" altLang="tr-TR" dirty="0">
                <a:cs typeface="Arial" panose="020B0604020202020204" pitchFamily="34" charset="0"/>
              </a:rPr>
              <a:t>İlköğretim ve Eğitim Kanununun 76 </a:t>
            </a:r>
            <a:r>
              <a:rPr lang="tr-TR" altLang="tr-TR" dirty="0" err="1">
                <a:cs typeface="Arial" panose="020B0604020202020204" pitchFamily="34" charset="0"/>
              </a:rPr>
              <a:t>ncı</a:t>
            </a:r>
            <a:r>
              <a:rPr lang="tr-TR" altLang="tr-TR" dirty="0">
                <a:cs typeface="Arial" panose="020B0604020202020204" pitchFamily="34" charset="0"/>
              </a:rPr>
              <a:t> maddesine göre ilköğretim kurumlarına yapılan </a:t>
            </a:r>
            <a:r>
              <a:rPr lang="tr-TR" altLang="tr-TR" dirty="0">
                <a:solidFill>
                  <a:srgbClr val="FF0000"/>
                </a:solidFill>
                <a:cs typeface="Arial" panose="020B0604020202020204" pitchFamily="34" charset="0"/>
              </a:rPr>
              <a:t>nakdi </a:t>
            </a:r>
            <a:r>
              <a:rPr lang="tr-TR" altLang="tr-TR" dirty="0" smtClean="0">
                <a:solidFill>
                  <a:srgbClr val="FF0000"/>
                </a:solidFill>
                <a:cs typeface="Arial" panose="020B0604020202020204" pitchFamily="34" charset="0"/>
              </a:rPr>
              <a:t>bağışlar</a:t>
            </a:r>
            <a:endParaRPr lang="tr-TR" altLang="tr-TR" dirty="0">
              <a:solidFill>
                <a:srgbClr val="FF0000"/>
              </a:solidFill>
              <a:cs typeface="Arial" panose="020B0604020202020204" pitchFamily="34" charset="0"/>
            </a:endParaRPr>
          </a:p>
          <a:p>
            <a:pPr marL="285750" indent="-285750">
              <a:lnSpc>
                <a:spcPct val="150000"/>
              </a:lnSpc>
              <a:buClr>
                <a:srgbClr val="FF0000"/>
              </a:buClr>
              <a:buFont typeface="Wingdings" panose="05000000000000000000" pitchFamily="2" charset="2"/>
              <a:buChar char="Ø"/>
              <a:defRPr/>
            </a:pPr>
            <a:r>
              <a:rPr lang="tr-TR" altLang="tr-TR" dirty="0" smtClean="0">
                <a:cs typeface="Arial" panose="020B0604020202020204" pitchFamily="34" charset="0"/>
              </a:rPr>
              <a:t>2955 Sayılı Gülhane Askeri Tıp Akademisi Kanunu</a:t>
            </a:r>
          </a:p>
          <a:p>
            <a:pPr marL="285750" indent="-285750">
              <a:lnSpc>
                <a:spcPct val="150000"/>
              </a:lnSpc>
              <a:buClr>
                <a:srgbClr val="FF0000"/>
              </a:buClr>
              <a:buFont typeface="Wingdings" panose="05000000000000000000" pitchFamily="2" charset="2"/>
              <a:buChar char="Ø"/>
              <a:defRPr/>
            </a:pPr>
            <a:r>
              <a:rPr lang="tr-TR" altLang="tr-TR" dirty="0" smtClean="0">
                <a:cs typeface="Arial" panose="020B0604020202020204" pitchFamily="34" charset="0"/>
              </a:rPr>
              <a:t>3713 Sayılı Terörle Mücadele Kanunu</a:t>
            </a:r>
            <a:endParaRPr lang="tr-TR" altLang="tr-TR" dirty="0">
              <a:solidFill>
                <a:srgbClr val="FF0000"/>
              </a:solidFill>
              <a:cs typeface="Arial" panose="020B0604020202020204" pitchFamily="34" charset="0"/>
            </a:endParaRPr>
          </a:p>
          <a:p>
            <a:pPr marL="285750" indent="-285750">
              <a:lnSpc>
                <a:spcPct val="150000"/>
              </a:lnSpc>
              <a:buClr>
                <a:srgbClr val="FF0000"/>
              </a:buClr>
              <a:buFont typeface="Wingdings" panose="05000000000000000000" pitchFamily="2" charset="2"/>
              <a:buChar char="Ø"/>
              <a:defRPr/>
            </a:pPr>
            <a:r>
              <a:rPr lang="tr-TR" altLang="tr-TR" dirty="0" smtClean="0">
                <a:cs typeface="Arial" panose="020B0604020202020204" pitchFamily="34" charset="0"/>
              </a:rPr>
              <a:t>6546 Sayılı Çanakkale Savaşları Gelibolu Tarihi Alan Başkanlığı Kurulması </a:t>
            </a:r>
            <a:r>
              <a:rPr lang="tr-TR" altLang="tr-TR" dirty="0" err="1" smtClean="0">
                <a:cs typeface="Arial" panose="020B0604020202020204" pitchFamily="34" charset="0"/>
              </a:rPr>
              <a:t>Hk</a:t>
            </a:r>
            <a:r>
              <a:rPr lang="tr-TR" altLang="tr-TR" dirty="0" smtClean="0">
                <a:cs typeface="Arial" panose="020B0604020202020204" pitchFamily="34" charset="0"/>
              </a:rPr>
              <a:t>. Kanun</a:t>
            </a:r>
          </a:p>
          <a:p>
            <a:pPr marL="285750" indent="-285750">
              <a:buClr>
                <a:srgbClr val="FF0000"/>
              </a:buClr>
              <a:buFont typeface="Wingdings" panose="05000000000000000000" pitchFamily="2" charset="2"/>
              <a:buChar char="Ø"/>
              <a:defRPr/>
            </a:pPr>
            <a:r>
              <a:rPr lang="tr-TR" altLang="tr-TR" dirty="0" smtClean="0">
                <a:cs typeface="Arial" panose="020B0604020202020204" pitchFamily="34" charset="0"/>
              </a:rPr>
              <a:t>6569 Sayılı Türkiye Sağlık Enstitüleri Başkanlığı Kurulması İle Bazı KHK’de Değişiklik Yapılmasına Dair Kanun</a:t>
            </a:r>
          </a:p>
          <a:p>
            <a:pPr marL="285750" indent="-285750">
              <a:lnSpc>
                <a:spcPct val="150000"/>
              </a:lnSpc>
              <a:buClr>
                <a:srgbClr val="FF0000"/>
              </a:buClr>
              <a:buFont typeface="Wingdings" panose="05000000000000000000" pitchFamily="2" charset="2"/>
              <a:buChar char="Ø"/>
              <a:defRPr/>
            </a:pPr>
            <a:r>
              <a:rPr lang="tr-TR" altLang="tr-TR" dirty="0" smtClean="0">
                <a:cs typeface="Arial" panose="020B0604020202020204" pitchFamily="34" charset="0"/>
              </a:rPr>
              <a:t>6721 Sayılı Türkiye Maarif Vakfı Kanunu</a:t>
            </a:r>
            <a:endParaRPr lang="tr-TR" altLang="tr-TR" dirty="0">
              <a:cs typeface="Arial" panose="020B0604020202020204" pitchFamily="34" charset="0"/>
            </a:endParaRP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92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8594" y="1521722"/>
            <a:ext cx="8867335"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82732"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2400" dirty="0">
                <a:solidFill>
                  <a:srgbClr val="FF0000"/>
                </a:solidFill>
                <a:effectLst>
                  <a:outerShdw blurRad="38100" dist="38100" dir="2700000" algn="tl">
                    <a:srgbClr val="000000"/>
                  </a:outerShdw>
                </a:effectLst>
              </a:rPr>
              <a:t>GİRİŞİM SERMAYESİ FONU İNDİRİMİ</a:t>
            </a: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46559" y="1840627"/>
            <a:ext cx="8370902" cy="4717744"/>
          </a:xfrm>
          <a:prstGeom prst="rect">
            <a:avLst/>
          </a:prstGeom>
          <a:noFill/>
        </p:spPr>
        <p:txBody>
          <a:bodyPr wrap="square" lIns="0" rIns="0" numCol="1" rtlCol="0" anchor="t" anchorCtr="0">
            <a:noAutofit/>
          </a:bodyPr>
          <a:lstStyle/>
          <a:p>
            <a:r>
              <a:rPr lang="tr-TR" altLang="tr-TR" dirty="0" smtClean="0">
                <a:solidFill>
                  <a:srgbClr val="000000"/>
                </a:solidFill>
                <a:ea typeface="Arial Unicode MS" panose="020B0604020202020204" pitchFamily="34" charset="-128"/>
                <a:cs typeface="Arial Unicode MS" panose="020B0604020202020204" pitchFamily="34" charset="-128"/>
              </a:rPr>
              <a:t>Kurumlar </a:t>
            </a:r>
            <a:r>
              <a:rPr lang="tr-TR" altLang="tr-TR" dirty="0">
                <a:solidFill>
                  <a:srgbClr val="000000"/>
                </a:solidFill>
                <a:ea typeface="Arial Unicode MS" panose="020B0604020202020204" pitchFamily="34" charset="-128"/>
                <a:cs typeface="Arial Unicode MS" panose="020B0604020202020204" pitchFamily="34" charset="-128"/>
              </a:rPr>
              <a:t>Vergisi Kanununun 10 uncu maddesine eklenen (g) bendi ile de Vergi Usul Kanununun 325/A maddesine göre girişim sermayesi fonu olarak ayrılan tutarlar kurumlar vergisi beyannamesi üzerinde ayrıca gösterilmek şartıyla kurum kazancından indirim konusu yapılabilecektir</a:t>
            </a:r>
            <a:r>
              <a:rPr lang="tr-TR" altLang="tr-TR" dirty="0" smtClean="0">
                <a:solidFill>
                  <a:srgbClr val="000000"/>
                </a:solidFill>
                <a:ea typeface="Arial Unicode MS" panose="020B0604020202020204" pitchFamily="34" charset="-128"/>
                <a:cs typeface="Arial Unicode MS" panose="020B0604020202020204" pitchFamily="34" charset="-128"/>
              </a:rPr>
              <a:t>.</a:t>
            </a:r>
          </a:p>
          <a:p>
            <a:r>
              <a:rPr lang="tr-TR" altLang="tr-TR" sz="2400" b="1" u="sng" dirty="0">
                <a:solidFill>
                  <a:srgbClr val="FF0000"/>
                </a:solidFill>
                <a:ea typeface="Arial Unicode MS" panose="020B0604020202020204" pitchFamily="34" charset="-128"/>
                <a:cs typeface="Arial Unicode MS" panose="020B0604020202020204" pitchFamily="34" charset="-128"/>
              </a:rPr>
              <a:t>İndirim şartları</a:t>
            </a:r>
          </a:p>
          <a:p>
            <a:r>
              <a:rPr lang="tr-TR" altLang="tr-TR" dirty="0" smtClean="0">
                <a:solidFill>
                  <a:srgbClr val="000000"/>
                </a:solidFill>
                <a:ea typeface="Arial Unicode MS" panose="020B0604020202020204" pitchFamily="34" charset="-128"/>
                <a:cs typeface="Arial Unicode MS" panose="020B0604020202020204" pitchFamily="34" charset="-128"/>
              </a:rPr>
              <a:t>Girişim </a:t>
            </a:r>
            <a:r>
              <a:rPr lang="tr-TR" altLang="tr-TR" dirty="0">
                <a:solidFill>
                  <a:srgbClr val="000000"/>
                </a:solidFill>
                <a:ea typeface="Arial Unicode MS" panose="020B0604020202020204" pitchFamily="34" charset="-128"/>
                <a:cs typeface="Arial Unicode MS" panose="020B0604020202020204" pitchFamily="34" charset="-128"/>
              </a:rPr>
              <a:t>sermayesi fonunun indirim konusu yapılabilmesi için; </a:t>
            </a:r>
          </a:p>
          <a:p>
            <a:pPr marL="285750" indent="-285750">
              <a:buFont typeface="Wingdings" panose="05000000000000000000" pitchFamily="2" charset="2"/>
              <a:buChar char="Ø"/>
            </a:pPr>
            <a:r>
              <a:rPr lang="tr-TR" altLang="tr-TR" dirty="0" smtClean="0"/>
              <a:t>Ayrılan </a:t>
            </a:r>
            <a:r>
              <a:rPr lang="tr-TR" altLang="tr-TR" dirty="0"/>
              <a:t>fon tutarının </a:t>
            </a:r>
            <a:r>
              <a:rPr lang="tr-TR" altLang="tr-TR" b="1" dirty="0">
                <a:solidFill>
                  <a:srgbClr val="FF0000"/>
                </a:solidFill>
              </a:rPr>
              <a:t>beyan edilen gelirin %10’unu ve öz sermayenin %20’sini aşmaması </a:t>
            </a:r>
            <a:r>
              <a:rPr lang="tr-TR" altLang="tr-TR" dirty="0"/>
              <a:t>(İki şartın birlikte gerçekleşmesi gerekmektedir.)</a:t>
            </a:r>
          </a:p>
          <a:p>
            <a:pPr marL="285750" indent="-285750">
              <a:buFont typeface="Wingdings" panose="05000000000000000000" pitchFamily="2" charset="2"/>
              <a:buChar char="Ø"/>
            </a:pPr>
            <a:r>
              <a:rPr lang="tr-TR" altLang="tr-TR" dirty="0" smtClean="0"/>
              <a:t>Fonun </a:t>
            </a:r>
            <a:r>
              <a:rPr lang="tr-TR" altLang="tr-TR" dirty="0"/>
              <a:t>ayrıldığı yılın sonuna kadar Türkiye’de kurulmuş veya kurulacak olan ve Sermaye Piyasası Kurulunun düzenleme ve denetimine tabi girişim sermayesi yatırım ortaklıklarına veya fonlarına yatırım yapılması, </a:t>
            </a:r>
          </a:p>
          <a:p>
            <a:pPr marL="285750" indent="-285750">
              <a:buFont typeface="Wingdings" panose="05000000000000000000" pitchFamily="2" charset="2"/>
              <a:buChar char="Ø"/>
            </a:pPr>
            <a:r>
              <a:rPr lang="tr-TR" altLang="tr-TR" dirty="0" smtClean="0"/>
              <a:t>Ayrılan </a:t>
            </a:r>
            <a:r>
              <a:rPr lang="tr-TR" altLang="tr-TR" dirty="0"/>
              <a:t>fon tutarının ilgili yılın kurumlar vergisi beyannamesinde ayrıca gösterilmesi, </a:t>
            </a:r>
          </a:p>
          <a:p>
            <a:pPr>
              <a:buFontTx/>
              <a:buChar char="•"/>
            </a:pPr>
            <a:endParaRPr lang="tr-TR" altLang="tr-TR" dirty="0"/>
          </a:p>
          <a:p>
            <a:r>
              <a:rPr lang="tr-TR" altLang="tr-TR" dirty="0">
                <a:solidFill>
                  <a:srgbClr val="000000"/>
                </a:solidFill>
                <a:ea typeface="Arial Unicode MS" panose="020B0604020202020204" pitchFamily="34" charset="-128"/>
                <a:cs typeface="Arial Unicode MS" panose="020B0604020202020204" pitchFamily="34" charset="-128"/>
              </a:rPr>
              <a:t>gerekmektedir. </a:t>
            </a:r>
            <a:endParaRPr lang="tr-TR" altLang="tr-TR" dirty="0"/>
          </a:p>
          <a:p>
            <a:pPr algn="just"/>
            <a:endParaRPr lang="tr-TR" altLang="tr-TR" dirty="0">
              <a:ea typeface="Arial TUR" panose="020B0604020202020204" pitchFamily="34" charset="0"/>
              <a:cs typeface="Arial TUR" panose="020B0604020202020204" pitchFamily="34" charset="0"/>
            </a:endParaRP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1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15524" y="1503830"/>
            <a:ext cx="892097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24211" y="1461626"/>
            <a:ext cx="8592902" cy="4937176"/>
          </a:xfrm>
          <a:prstGeom prst="rect">
            <a:avLst/>
          </a:prstGeom>
          <a:noFill/>
        </p:spPr>
        <p:txBody>
          <a:bodyPr wrap="square" lIns="0" rIns="0" numCol="1" rtlCol="0" anchor="t" anchorCtr="0">
            <a:noAutofit/>
          </a:bodyPr>
          <a:lstStyle/>
          <a:p>
            <a:pPr algn="just"/>
            <a:r>
              <a:rPr lang="tr-TR" altLang="tr-TR" dirty="0" smtClean="0"/>
              <a:t> </a:t>
            </a:r>
          </a:p>
          <a:p>
            <a:pPr algn="just"/>
            <a:r>
              <a:rPr lang="tr-TR" altLang="tr-TR" sz="2800" dirty="0">
                <a:solidFill>
                  <a:srgbClr val="FF0000"/>
                </a:solidFill>
                <a:ea typeface="Arial Unicode MS" panose="020B0604020202020204" pitchFamily="34" charset="-128"/>
                <a:cs typeface="Arial Unicode MS" panose="020B0604020202020204" pitchFamily="34" charset="-128"/>
              </a:rPr>
              <a:t> </a:t>
            </a:r>
            <a:r>
              <a:rPr lang="tr-TR" altLang="tr-TR" sz="2800" dirty="0" smtClean="0">
                <a:solidFill>
                  <a:srgbClr val="FF0000"/>
                </a:solidFill>
                <a:ea typeface="Arial Unicode MS" panose="020B0604020202020204" pitchFamily="34" charset="-128"/>
                <a:cs typeface="Arial Unicode MS" panose="020B0604020202020204" pitchFamily="34" charset="-128"/>
              </a:rPr>
              <a:t>   İndirim </a:t>
            </a:r>
            <a:r>
              <a:rPr lang="tr-TR" altLang="tr-TR" sz="2800" dirty="0">
                <a:solidFill>
                  <a:srgbClr val="FF0000"/>
                </a:solidFill>
                <a:ea typeface="Arial Unicode MS" panose="020B0604020202020204" pitchFamily="34" charset="-128"/>
                <a:cs typeface="Arial Unicode MS" panose="020B0604020202020204" pitchFamily="34" charset="-128"/>
              </a:rPr>
              <a:t>tutarının </a:t>
            </a:r>
            <a:r>
              <a:rPr lang="tr-TR" altLang="tr-TR" sz="2800" dirty="0" smtClean="0">
                <a:solidFill>
                  <a:srgbClr val="FF0000"/>
                </a:solidFill>
                <a:ea typeface="Arial Unicode MS" panose="020B0604020202020204" pitchFamily="34" charset="-128"/>
                <a:cs typeface="Arial Unicode MS" panose="020B0604020202020204" pitchFamily="34" charset="-128"/>
              </a:rPr>
              <a:t>hesaplanması</a:t>
            </a:r>
            <a:endParaRPr lang="tr-TR" altLang="tr-TR" sz="1200" dirty="0">
              <a:solidFill>
                <a:srgbClr val="FF0000"/>
              </a:solidFill>
            </a:endParaRPr>
          </a:p>
          <a:p>
            <a:pPr marL="285750" indent="-285750">
              <a:buFont typeface="Wingdings" panose="05000000000000000000" pitchFamily="2" charset="2"/>
              <a:buChar char="Ø"/>
            </a:pPr>
            <a:r>
              <a:rPr lang="tr-TR" altLang="tr-TR" dirty="0">
                <a:solidFill>
                  <a:srgbClr val="000000"/>
                </a:solidFill>
                <a:ea typeface="Arial Unicode MS" panose="020B0604020202020204" pitchFamily="34" charset="-128"/>
                <a:cs typeface="Arial Unicode MS" panose="020B0604020202020204" pitchFamily="34" charset="-128"/>
              </a:rPr>
              <a:t>İndirim tutarının tespitinde beyan edilen gelir olarak ticari bilanço kâr veya zararına kanunen kabul edilmeyen giderler eklenmek ve geçmiş yıl zararları ile varsa tüm indirim ve istisnalar düşülmek suretiyle bulunan tutar </a:t>
            </a:r>
            <a:r>
              <a:rPr lang="tr-TR" altLang="tr-TR" dirty="0">
                <a:solidFill>
                  <a:srgbClr val="FF0000"/>
                </a:solidFill>
                <a:ea typeface="Arial Unicode MS" panose="020B0604020202020204" pitchFamily="34" charset="-128"/>
                <a:cs typeface="Arial Unicode MS" panose="020B0604020202020204" pitchFamily="34" charset="-128"/>
              </a:rPr>
              <a:t>[Ticari bilanço kârı (zararı)+kanunen kabul edilmeyen giderler-geçmiş yıl zararları-tüm indirim ve istisnalar] </a:t>
            </a:r>
            <a:r>
              <a:rPr lang="tr-TR" altLang="tr-TR" dirty="0">
                <a:solidFill>
                  <a:srgbClr val="000000"/>
                </a:solidFill>
                <a:ea typeface="Arial Unicode MS" panose="020B0604020202020204" pitchFamily="34" charset="-128"/>
                <a:cs typeface="Arial Unicode MS" panose="020B0604020202020204" pitchFamily="34" charset="-128"/>
              </a:rPr>
              <a:t>dikkate alınacaktır. </a:t>
            </a:r>
          </a:p>
          <a:p>
            <a:pPr marL="285750" indent="-285750">
              <a:buFont typeface="Wingdings" panose="05000000000000000000" pitchFamily="2" charset="2"/>
              <a:buChar char="Ø"/>
            </a:pPr>
            <a:r>
              <a:rPr lang="tr-TR" altLang="tr-TR" dirty="0" smtClean="0">
                <a:solidFill>
                  <a:srgbClr val="000000"/>
                </a:solidFill>
                <a:ea typeface="Arial Unicode MS" panose="020B0604020202020204" pitchFamily="34" charset="-128"/>
                <a:cs typeface="Arial Unicode MS" panose="020B0604020202020204" pitchFamily="34" charset="-128"/>
              </a:rPr>
              <a:t>Pasifte </a:t>
            </a:r>
            <a:r>
              <a:rPr lang="tr-TR" altLang="tr-TR" dirty="0">
                <a:solidFill>
                  <a:srgbClr val="000000"/>
                </a:solidFill>
                <a:ea typeface="Arial Unicode MS" panose="020B0604020202020204" pitchFamily="34" charset="-128"/>
                <a:cs typeface="Arial Unicode MS" panose="020B0604020202020204" pitchFamily="34" charset="-128"/>
              </a:rPr>
              <a:t>özel bir fon hesabına alınacak tutar hesap dönemi sonu itibarıyla tespit </a:t>
            </a:r>
            <a:r>
              <a:rPr lang="tr-TR" altLang="tr-TR" dirty="0" smtClean="0">
                <a:solidFill>
                  <a:srgbClr val="000000"/>
                </a:solidFill>
                <a:ea typeface="Arial Unicode MS" panose="020B0604020202020204" pitchFamily="34" charset="-128"/>
                <a:cs typeface="Arial Unicode MS" panose="020B0604020202020204" pitchFamily="34" charset="-128"/>
              </a:rPr>
              <a:t>edilebilecektir. Fon </a:t>
            </a:r>
            <a:r>
              <a:rPr lang="tr-TR" altLang="tr-TR" dirty="0">
                <a:solidFill>
                  <a:srgbClr val="000000"/>
                </a:solidFill>
                <a:ea typeface="Arial Unicode MS" panose="020B0604020202020204" pitchFamily="34" charset="-128"/>
                <a:cs typeface="Arial Unicode MS" panose="020B0604020202020204" pitchFamily="34" charset="-128"/>
              </a:rPr>
              <a:t>hesabına alınma işleminin, izleyen hesap döneminin başından itibaren kurumlar vergisi beyannamesinin verildiği tarihe kadar yapılması gerekmektedir</a:t>
            </a:r>
            <a:r>
              <a:rPr lang="tr-TR" altLang="tr-TR" dirty="0" smtClean="0">
                <a:solidFill>
                  <a:srgbClr val="000000"/>
                </a:solidFill>
                <a:ea typeface="Arial Unicode MS" panose="020B0604020202020204" pitchFamily="34" charset="-128"/>
                <a:cs typeface="Arial Unicode MS" panose="020B0604020202020204" pitchFamily="34" charset="-128"/>
              </a:rPr>
              <a:t>.</a:t>
            </a:r>
          </a:p>
          <a:p>
            <a:pPr marL="285750" indent="-285750">
              <a:buFont typeface="Wingdings" panose="05000000000000000000" pitchFamily="2" charset="2"/>
              <a:buChar char="Ø"/>
            </a:pPr>
            <a:r>
              <a:rPr lang="tr-TR" altLang="tr-TR" dirty="0" smtClean="0">
                <a:solidFill>
                  <a:srgbClr val="000000"/>
                </a:solidFill>
                <a:ea typeface="Arial Unicode MS" panose="020B0604020202020204" pitchFamily="34" charset="-128"/>
                <a:cs typeface="Arial Unicode MS" panose="020B0604020202020204" pitchFamily="34" charset="-128"/>
              </a:rPr>
              <a:t>İndirim </a:t>
            </a:r>
            <a:r>
              <a:rPr lang="tr-TR" altLang="tr-TR" dirty="0">
                <a:solidFill>
                  <a:srgbClr val="000000"/>
                </a:solidFill>
                <a:ea typeface="Arial Unicode MS" panose="020B0604020202020204" pitchFamily="34" charset="-128"/>
                <a:cs typeface="Arial Unicode MS" panose="020B0604020202020204" pitchFamily="34" charset="-128"/>
              </a:rPr>
              <a:t>konusu yapılacak olan kazanç tutarı, ilgili dönemin genel sonuç hesaplarına yansıyacak olup kurumlar vergisi beyannamesinin ilgili satırında gösterilmek suretiyle de indirimden </a:t>
            </a:r>
            <a:r>
              <a:rPr lang="tr-TR" altLang="tr-TR" dirty="0" smtClean="0">
                <a:solidFill>
                  <a:srgbClr val="000000"/>
                </a:solidFill>
                <a:ea typeface="Arial Unicode MS" panose="020B0604020202020204" pitchFamily="34" charset="-128"/>
                <a:cs typeface="Arial Unicode MS" panose="020B0604020202020204" pitchFamily="34" charset="-128"/>
              </a:rPr>
              <a:t>yararlanılabilir. </a:t>
            </a:r>
            <a:endParaRPr lang="tr-TR" altLang="tr-TR" dirty="0">
              <a:solidFill>
                <a:srgbClr val="000000"/>
              </a:solidFill>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Ø"/>
            </a:pPr>
            <a:r>
              <a:rPr lang="tr-TR" altLang="tr-TR" dirty="0" smtClean="0">
                <a:solidFill>
                  <a:srgbClr val="000000"/>
                </a:solidFill>
                <a:ea typeface="Arial Unicode MS" panose="020B0604020202020204" pitchFamily="34" charset="-128"/>
                <a:cs typeface="Arial Unicode MS" panose="020B0604020202020204" pitchFamily="34" charset="-128"/>
              </a:rPr>
              <a:t>Geçici </a:t>
            </a:r>
            <a:r>
              <a:rPr lang="tr-TR" altLang="tr-TR" dirty="0">
                <a:solidFill>
                  <a:srgbClr val="000000"/>
                </a:solidFill>
                <a:ea typeface="Arial Unicode MS" panose="020B0604020202020204" pitchFamily="34" charset="-128"/>
                <a:cs typeface="Arial Unicode MS" panose="020B0604020202020204" pitchFamily="34" charset="-128"/>
              </a:rPr>
              <a:t>vergilendirme dönemlerinde fon ayrılması ve indirim uygulamasından yararlanılması mümkün değildir. </a:t>
            </a:r>
            <a:endParaRPr lang="tr-TR" altLang="tr-TR" dirty="0" smtClean="0">
              <a:solidFill>
                <a:srgbClr val="000000"/>
              </a:solidFill>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Ø"/>
            </a:pPr>
            <a:r>
              <a:rPr lang="tr-TR" altLang="tr-TR" dirty="0" smtClean="0">
                <a:solidFill>
                  <a:srgbClr val="000000"/>
                </a:solidFill>
                <a:ea typeface="Arial Unicode MS" panose="020B0604020202020204" pitchFamily="34" charset="-128"/>
                <a:cs typeface="Arial Unicode MS" panose="020B0604020202020204" pitchFamily="34" charset="-128"/>
              </a:rPr>
              <a:t>Girişim Sermayesi Fonuna yatırımın </a:t>
            </a:r>
            <a:r>
              <a:rPr lang="tr-TR" altLang="tr-TR" dirty="0">
                <a:solidFill>
                  <a:srgbClr val="000000"/>
                </a:solidFill>
                <a:ea typeface="Arial Unicode MS" panose="020B0604020202020204" pitchFamily="34" charset="-128"/>
                <a:cs typeface="Arial Unicode MS" panose="020B0604020202020204" pitchFamily="34" charset="-128"/>
              </a:rPr>
              <a:t>yapılmaması halinde, indirim konusu yapılan tutar nedeniyle tahakkuk ettirilecek vergi </a:t>
            </a:r>
            <a:r>
              <a:rPr lang="tr-TR" altLang="tr-TR" dirty="0">
                <a:solidFill>
                  <a:srgbClr val="FF0000"/>
                </a:solidFill>
                <a:ea typeface="Arial Unicode MS" panose="020B0604020202020204" pitchFamily="34" charset="-128"/>
                <a:cs typeface="Arial Unicode MS" panose="020B0604020202020204" pitchFamily="34" charset="-128"/>
              </a:rPr>
              <a:t>gecikme faizi ile birlikte </a:t>
            </a:r>
            <a:r>
              <a:rPr lang="tr-TR" altLang="tr-TR" dirty="0" smtClean="0">
                <a:solidFill>
                  <a:srgbClr val="000000"/>
                </a:solidFill>
                <a:ea typeface="Arial Unicode MS" panose="020B0604020202020204" pitchFamily="34" charset="-128"/>
                <a:cs typeface="Arial Unicode MS" panose="020B0604020202020204" pitchFamily="34" charset="-128"/>
              </a:rPr>
              <a:t> </a:t>
            </a:r>
            <a:r>
              <a:rPr lang="tr-TR" altLang="tr-TR" dirty="0">
                <a:solidFill>
                  <a:srgbClr val="000000"/>
                </a:solidFill>
                <a:ea typeface="Arial Unicode MS" panose="020B0604020202020204" pitchFamily="34" charset="-128"/>
                <a:cs typeface="Arial Unicode MS" panose="020B0604020202020204" pitchFamily="34" charset="-128"/>
              </a:rPr>
              <a:t>tahsil </a:t>
            </a:r>
            <a:r>
              <a:rPr lang="tr-TR" altLang="tr-TR" dirty="0" smtClean="0">
                <a:solidFill>
                  <a:srgbClr val="000000"/>
                </a:solidFill>
                <a:ea typeface="Arial Unicode MS" panose="020B0604020202020204" pitchFamily="34" charset="-128"/>
                <a:cs typeface="Arial Unicode MS" panose="020B0604020202020204" pitchFamily="34" charset="-128"/>
              </a:rPr>
              <a:t>edilir.</a:t>
            </a:r>
            <a:endParaRPr lang="tr-TR" altLang="tr-TR" dirty="0">
              <a:solidFill>
                <a:srgbClr val="000000"/>
              </a:solidFill>
              <a:ea typeface="Arial Unicode MS" panose="020B0604020202020204" pitchFamily="34" charset="-128"/>
              <a:cs typeface="Arial Unicode MS" panose="020B0604020202020204" pitchFamily="34" charset="-128"/>
            </a:endParaRP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82732"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2400" dirty="0">
                <a:solidFill>
                  <a:srgbClr val="FF0000"/>
                </a:solidFill>
                <a:effectLst>
                  <a:outerShdw blurRad="38100" dist="38100" dir="2700000" algn="tl">
                    <a:srgbClr val="000000"/>
                  </a:outerShdw>
                </a:effectLst>
              </a:rPr>
              <a:t>GİRİŞİM SERMAYESİ FONU İNDİRİMİ</a:t>
            </a:r>
          </a:p>
        </p:txBody>
      </p:sp>
    </p:spTree>
    <p:extLst>
      <p:ext uri="{BB962C8B-B14F-4D97-AF65-F5344CB8AC3E}">
        <p14:creationId xmlns:p14="http://schemas.microsoft.com/office/powerpoint/2010/main" val="201352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24029" y="153991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60119" y="1815226"/>
            <a:ext cx="8592902" cy="5119102"/>
          </a:xfrm>
          <a:prstGeom prst="rect">
            <a:avLst/>
          </a:prstGeom>
          <a:noFill/>
        </p:spPr>
        <p:txBody>
          <a:bodyPr wrap="square" lIns="0" rIns="0" numCol="1" rtlCol="0" anchor="t" anchorCtr="0">
            <a:noAutofit/>
          </a:bodyPr>
          <a:lstStyle/>
          <a:p>
            <a:pPr>
              <a:defRPr/>
            </a:pPr>
            <a:r>
              <a:rPr lang="tr-TR" altLang="tr-TR" dirty="0" smtClean="0"/>
              <a:t> </a:t>
            </a:r>
            <a:r>
              <a:rPr lang="tr-TR" altLang="tr-TR" sz="2400" dirty="0">
                <a:solidFill>
                  <a:srgbClr val="FF0000"/>
                </a:solidFill>
                <a:ea typeface="Arial Unicode MS" panose="020B0604020202020204" pitchFamily="34" charset="-128"/>
                <a:cs typeface="Arial Unicode MS" panose="020B0604020202020204" pitchFamily="34" charset="-128"/>
              </a:rPr>
              <a:t>Fon tutarının vergilendirilmesi</a:t>
            </a:r>
          </a:p>
          <a:p>
            <a:pPr>
              <a:defRPr/>
            </a:pPr>
            <a:r>
              <a:rPr lang="tr-TR" altLang="tr-TR" dirty="0" smtClean="0">
                <a:solidFill>
                  <a:srgbClr val="000000"/>
                </a:solidFill>
                <a:ea typeface="Arial Unicode MS" panose="020B0604020202020204" pitchFamily="34" charset="-128"/>
                <a:cs typeface="Arial Unicode MS" panose="020B0604020202020204" pitchFamily="34" charset="-128"/>
              </a:rPr>
              <a:t>Fonun </a:t>
            </a:r>
            <a:r>
              <a:rPr lang="tr-TR" altLang="tr-TR" dirty="0">
                <a:solidFill>
                  <a:srgbClr val="000000"/>
                </a:solidFill>
                <a:ea typeface="Arial Unicode MS" panose="020B0604020202020204" pitchFamily="34" charset="-128"/>
                <a:cs typeface="Arial Unicode MS" panose="020B0604020202020204" pitchFamily="34" charset="-128"/>
              </a:rPr>
              <a:t>ayrıldığı yılın sonuna kadar girişim sermayesi yatırım ortaklıklarına veya fonlarına yatırım yapılmakla birlikte, girişim sermayesi fonu olarak ayrılan tutarların; </a:t>
            </a:r>
          </a:p>
          <a:p>
            <a:pPr marL="285750" indent="-285750" algn="just">
              <a:buClr>
                <a:srgbClr val="FF0000"/>
              </a:buClr>
              <a:buFont typeface="Wingdings" panose="05000000000000000000" pitchFamily="2" charset="2"/>
              <a:buChar char="Ø"/>
              <a:defRPr/>
            </a:pPr>
            <a:r>
              <a:rPr lang="tr-TR" altLang="tr-TR" dirty="0">
                <a:solidFill>
                  <a:srgbClr val="000000"/>
                </a:solidFill>
                <a:ea typeface="Arial Unicode MS" panose="020B0604020202020204" pitchFamily="34" charset="-128"/>
                <a:cs typeface="Arial Unicode MS" panose="020B0604020202020204" pitchFamily="34" charset="-128"/>
              </a:rPr>
              <a:t>Amacı dışında herhangi bir suretle başka bir hesaba nakledilmesi,</a:t>
            </a:r>
          </a:p>
          <a:p>
            <a:pPr marL="285750" indent="-285750" algn="just">
              <a:buClr>
                <a:srgbClr val="FF0000"/>
              </a:buClr>
              <a:buFont typeface="Wingdings" panose="05000000000000000000" pitchFamily="2" charset="2"/>
              <a:buChar char="Ø"/>
              <a:defRPr/>
            </a:pPr>
            <a:r>
              <a:rPr lang="tr-TR" altLang="tr-TR" dirty="0">
                <a:solidFill>
                  <a:srgbClr val="000000"/>
                </a:solidFill>
                <a:ea typeface="Arial Unicode MS" panose="020B0604020202020204" pitchFamily="34" charset="-128"/>
                <a:cs typeface="Arial Unicode MS" panose="020B0604020202020204" pitchFamily="34" charset="-128"/>
              </a:rPr>
              <a:t>İşletmeden çekilmesi,</a:t>
            </a:r>
          </a:p>
          <a:p>
            <a:pPr marL="285750" indent="-285750" algn="just">
              <a:buClr>
                <a:srgbClr val="FF0000"/>
              </a:buClr>
              <a:buFont typeface="Wingdings" panose="05000000000000000000" pitchFamily="2" charset="2"/>
              <a:buChar char="Ø"/>
              <a:defRPr/>
            </a:pPr>
            <a:r>
              <a:rPr lang="tr-TR" altLang="tr-TR" dirty="0">
                <a:solidFill>
                  <a:srgbClr val="000000"/>
                </a:solidFill>
                <a:ea typeface="Arial Unicode MS" panose="020B0604020202020204" pitchFamily="34" charset="-128"/>
                <a:cs typeface="Arial Unicode MS" panose="020B0604020202020204" pitchFamily="34" charset="-128"/>
              </a:rPr>
              <a:t> Ortaklara dağıtılması, </a:t>
            </a:r>
          </a:p>
          <a:p>
            <a:pPr marL="285750" indent="-285750" algn="just">
              <a:buClr>
                <a:srgbClr val="FF0000"/>
              </a:buClr>
              <a:buFont typeface="Wingdings" panose="05000000000000000000" pitchFamily="2" charset="2"/>
              <a:buChar char="Ø"/>
              <a:defRPr/>
            </a:pPr>
            <a:r>
              <a:rPr lang="tr-TR" altLang="tr-TR" dirty="0">
                <a:solidFill>
                  <a:srgbClr val="000000"/>
                </a:solidFill>
                <a:ea typeface="Arial Unicode MS" panose="020B0604020202020204" pitchFamily="34" charset="-128"/>
                <a:cs typeface="Arial Unicode MS" panose="020B0604020202020204" pitchFamily="34" charset="-128"/>
              </a:rPr>
              <a:t>Dar mükelleflerce ana merkeze aktarılması,</a:t>
            </a:r>
          </a:p>
          <a:p>
            <a:pPr marL="285750" indent="-285750" algn="just">
              <a:buClr>
                <a:srgbClr val="FF0000"/>
              </a:buClr>
              <a:buFont typeface="Wingdings" panose="05000000000000000000" pitchFamily="2" charset="2"/>
              <a:buChar char="Ø"/>
              <a:defRPr/>
            </a:pPr>
            <a:r>
              <a:rPr lang="tr-TR" altLang="tr-TR" dirty="0">
                <a:solidFill>
                  <a:srgbClr val="000000"/>
                </a:solidFill>
                <a:ea typeface="Arial Unicode MS" panose="020B0604020202020204" pitchFamily="34" charset="-128"/>
                <a:cs typeface="Arial Unicode MS" panose="020B0604020202020204" pitchFamily="34" charset="-128"/>
              </a:rPr>
              <a:t>Mükelleflerce işin terki,</a:t>
            </a:r>
          </a:p>
          <a:p>
            <a:pPr marL="285750" indent="-285750" algn="just">
              <a:buClr>
                <a:srgbClr val="FF0000"/>
              </a:buClr>
              <a:buFont typeface="Wingdings" panose="05000000000000000000" pitchFamily="2" charset="2"/>
              <a:buChar char="Ø"/>
              <a:defRPr/>
            </a:pPr>
            <a:r>
              <a:rPr lang="tr-TR" altLang="tr-TR" dirty="0">
                <a:solidFill>
                  <a:srgbClr val="000000"/>
                </a:solidFill>
                <a:ea typeface="Arial Unicode MS" panose="020B0604020202020204" pitchFamily="34" charset="-128"/>
                <a:cs typeface="Arial Unicode MS" panose="020B0604020202020204" pitchFamily="34" charset="-128"/>
              </a:rPr>
              <a:t>İşletmenin tasfiyesi, devredilmesi veya bölünmesi,</a:t>
            </a:r>
          </a:p>
          <a:p>
            <a:pPr marL="285750" indent="-285750">
              <a:buClr>
                <a:srgbClr val="FF0000"/>
              </a:buClr>
              <a:buFont typeface="Wingdings" panose="05000000000000000000" pitchFamily="2" charset="2"/>
              <a:buChar char="Ø"/>
              <a:defRPr/>
            </a:pPr>
            <a:r>
              <a:rPr lang="tr-TR" altLang="tr-TR" dirty="0">
                <a:solidFill>
                  <a:srgbClr val="000000"/>
                </a:solidFill>
                <a:ea typeface="Arial Unicode MS" panose="020B0604020202020204" pitchFamily="34" charset="-128"/>
                <a:cs typeface="Arial Unicode MS" panose="020B0604020202020204" pitchFamily="34" charset="-128"/>
              </a:rPr>
              <a:t>Girişim sermayesi yatırım ortaklıklarının hisse senetlerinin veya girişim sermayesi yatırım fonu katılma paylarının elden çıkarılmasından </a:t>
            </a:r>
            <a:r>
              <a:rPr lang="tr-TR" altLang="tr-TR" dirty="0" smtClean="0">
                <a:solidFill>
                  <a:srgbClr val="000000"/>
                </a:solidFill>
                <a:ea typeface="Arial Unicode MS" panose="020B0604020202020204" pitchFamily="34" charset="-128"/>
                <a:cs typeface="Arial Unicode MS" panose="020B0604020202020204" pitchFamily="34" charset="-128"/>
              </a:rPr>
              <a:t>itibaren </a:t>
            </a:r>
            <a:r>
              <a:rPr lang="tr-TR" altLang="tr-TR" b="1" dirty="0" smtClean="0">
                <a:solidFill>
                  <a:srgbClr val="FF0000"/>
                </a:solidFill>
                <a:ea typeface="Arial Unicode MS" panose="020B0604020202020204" pitchFamily="34" charset="-128"/>
                <a:cs typeface="Arial Unicode MS" panose="020B0604020202020204" pitchFamily="34" charset="-128"/>
              </a:rPr>
              <a:t>6 ay </a:t>
            </a:r>
            <a:r>
              <a:rPr lang="tr-TR" altLang="tr-TR" dirty="0" smtClean="0">
                <a:solidFill>
                  <a:srgbClr val="000000"/>
                </a:solidFill>
                <a:ea typeface="Arial Unicode MS" panose="020B0604020202020204" pitchFamily="34" charset="-128"/>
                <a:cs typeface="Arial Unicode MS" panose="020B0604020202020204" pitchFamily="34" charset="-128"/>
              </a:rPr>
              <a:t>içinde </a:t>
            </a:r>
            <a:r>
              <a:rPr lang="tr-TR" altLang="tr-TR" dirty="0">
                <a:solidFill>
                  <a:srgbClr val="000000"/>
                </a:solidFill>
                <a:ea typeface="Arial Unicode MS" panose="020B0604020202020204" pitchFamily="34" charset="-128"/>
                <a:cs typeface="Arial Unicode MS" panose="020B0604020202020204" pitchFamily="34" charset="-128"/>
              </a:rPr>
              <a:t>bu maddede belirtilen amaçla yeniden </a:t>
            </a:r>
            <a:r>
              <a:rPr lang="tr-TR" altLang="tr-TR" dirty="0" smtClean="0">
                <a:solidFill>
                  <a:srgbClr val="000000"/>
                </a:solidFill>
                <a:ea typeface="Arial Unicode MS" panose="020B0604020202020204" pitchFamily="34" charset="-128"/>
                <a:cs typeface="Arial Unicode MS" panose="020B0604020202020204" pitchFamily="34" charset="-128"/>
              </a:rPr>
              <a:t>kullanılmaması</a:t>
            </a:r>
            <a:endParaRPr lang="tr-TR" altLang="tr-TR" dirty="0">
              <a:solidFill>
                <a:srgbClr val="000000"/>
              </a:solidFill>
              <a:ea typeface="Arial Unicode MS" panose="020B0604020202020204" pitchFamily="34" charset="-128"/>
              <a:cs typeface="Arial Unicode MS" panose="020B0604020202020204" pitchFamily="34" charset="-128"/>
            </a:endParaRPr>
          </a:p>
          <a:p>
            <a:pPr>
              <a:defRPr/>
            </a:pPr>
            <a:r>
              <a:rPr lang="tr-TR" altLang="tr-TR" sz="1700" dirty="0">
                <a:solidFill>
                  <a:srgbClr val="000000"/>
                </a:solidFill>
                <a:ea typeface="Arial Unicode MS" panose="020B0604020202020204" pitchFamily="34" charset="-128"/>
                <a:cs typeface="Arial Unicode MS" panose="020B0604020202020204" pitchFamily="34" charset="-128"/>
              </a:rPr>
              <a:t>hallerinde, bu işlemlerin yapıldığı veya sürenin dolduğu dönemde diğer kazançlarla ilişkilendirilmeksizin vergiye tabi tutulması gerekmektedir. </a:t>
            </a:r>
            <a:endParaRPr lang="tr-TR" altLang="tr-TR" sz="1700" dirty="0" smtClean="0">
              <a:solidFill>
                <a:srgbClr val="000000"/>
              </a:solidFill>
              <a:ea typeface="Arial Unicode MS" panose="020B0604020202020204" pitchFamily="34" charset="-128"/>
              <a:cs typeface="Arial Unicode MS" panose="020B0604020202020204" pitchFamily="34" charset="-128"/>
            </a:endParaRPr>
          </a:p>
          <a:p>
            <a:pPr>
              <a:defRPr/>
            </a:pPr>
            <a:r>
              <a:rPr lang="tr-TR" altLang="tr-TR" sz="1700" dirty="0" smtClean="0">
                <a:solidFill>
                  <a:srgbClr val="000000"/>
                </a:solidFill>
                <a:ea typeface="Arial Unicode MS" panose="020B0604020202020204" pitchFamily="34" charset="-128"/>
                <a:cs typeface="Arial Unicode MS" panose="020B0604020202020204" pitchFamily="34" charset="-128"/>
              </a:rPr>
              <a:t>Bu </a:t>
            </a:r>
            <a:r>
              <a:rPr lang="tr-TR" altLang="tr-TR" sz="1700" dirty="0">
                <a:solidFill>
                  <a:srgbClr val="000000"/>
                </a:solidFill>
                <a:ea typeface="Arial Unicode MS" panose="020B0604020202020204" pitchFamily="34" charset="-128"/>
                <a:cs typeface="Arial Unicode MS" panose="020B0604020202020204" pitchFamily="34" charset="-128"/>
              </a:rPr>
              <a:t>fon tutarları, beyan edildiği döneme ilişkin dönem zararı, geçmiş yıl zararları, indirim ve istisnalar ile ilişkilendirilmeksizin vergilendirilecektir.</a:t>
            </a:r>
          </a:p>
          <a:p>
            <a:pPr marL="900112"/>
            <a:endParaRPr lang="tr-TR" altLang="tr-TR" sz="1700"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82732"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2400" dirty="0">
                <a:solidFill>
                  <a:srgbClr val="FF0000"/>
                </a:solidFill>
                <a:effectLst>
                  <a:outerShdw blurRad="38100" dist="38100" dir="2700000" algn="tl">
                    <a:srgbClr val="000000"/>
                  </a:outerShdw>
                </a:effectLst>
              </a:rPr>
              <a:t>GİRİŞİM SERMAYESİ FONU İNDİRİMİ</a:t>
            </a:r>
          </a:p>
        </p:txBody>
      </p:sp>
    </p:spTree>
    <p:extLst>
      <p:ext uri="{BB962C8B-B14F-4D97-AF65-F5344CB8AC3E}">
        <p14:creationId xmlns:p14="http://schemas.microsoft.com/office/powerpoint/2010/main" val="764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12</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2421062"/>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b="1" dirty="0">
              <a:solidFill>
                <a:schemeClr val="accent5"/>
              </a:solidFill>
              <a:latin typeface="Times New Roman" panose="02020603050405020304" pitchFamily="18" charset="0"/>
              <a:cs typeface="Times New Roman" panose="02020603050405020304" pitchFamily="18" charset="0"/>
            </a:endParaRP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575384"/>
            <a:ext cx="583264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90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59495"/>
            <a:ext cx="8898425"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7133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09042" y="1647842"/>
            <a:ext cx="8497330" cy="4819294"/>
          </a:xfrm>
          <a:prstGeom prst="rect">
            <a:avLst/>
          </a:prstGeom>
          <a:noFill/>
        </p:spPr>
        <p:txBody>
          <a:bodyPr wrap="square" lIns="0" rIns="0" numCol="1" rtlCol="0" anchor="t" anchorCtr="0">
            <a:noAutofit/>
          </a:bodyPr>
          <a:lstStyle/>
          <a:p>
            <a:pPr>
              <a:defRPr/>
            </a:pPr>
            <a:r>
              <a:rPr lang="tr-TR" altLang="tr-TR" dirty="0" smtClean="0"/>
              <a:t> 	</a:t>
            </a:r>
            <a:r>
              <a:rPr lang="tr-TR" altLang="en-US" sz="2000" b="1" dirty="0" smtClean="0">
                <a:solidFill>
                  <a:srgbClr val="FF0000"/>
                </a:solidFill>
                <a:latin typeface="Calibri" panose="020F0502020204030204" pitchFamily="34" charset="0"/>
                <a:ea typeface="Arial Unicode MS" panose="020B0604020202020204" pitchFamily="34" charset="-128"/>
                <a:cs typeface="Arial Unicode MS" panose="020B0604020202020204" pitchFamily="34" charset="-128"/>
              </a:rPr>
              <a:t>Örnek</a:t>
            </a:r>
            <a:r>
              <a:rPr lang="tr-TR" altLang="en-US" sz="2000" dirty="0" smtClean="0">
                <a:solidFill>
                  <a:srgbClr val="FF0000"/>
                </a:solidFill>
                <a:latin typeface="Calibri" panose="020F0502020204030204" pitchFamily="34" charset="0"/>
                <a:ea typeface="Arial Unicode MS" panose="020B0604020202020204" pitchFamily="34" charset="-128"/>
                <a:cs typeface="Arial Unicode MS" panose="020B0604020202020204" pitchFamily="34" charset="-128"/>
              </a:rPr>
              <a:t>: </a:t>
            </a:r>
            <a:endParaRPr lang="tr-TR" altLang="en-US" sz="2000" dirty="0">
              <a:solidFill>
                <a:srgbClr val="FF0000"/>
              </a:solidFill>
              <a:latin typeface="Calibri" panose="020F0502020204030204" pitchFamily="34" charset="0"/>
              <a:ea typeface="Arial Unicode MS" panose="020B0604020202020204" pitchFamily="34" charset="-128"/>
              <a:cs typeface="Arial Unicode MS" panose="020B0604020202020204" pitchFamily="34" charset="-128"/>
            </a:endParaRPr>
          </a:p>
          <a:p>
            <a:pPr marL="342900" indent="-342900">
              <a:buClr>
                <a:srgbClr val="FF0000"/>
              </a:buClr>
              <a:buFont typeface="Wingdings" panose="05000000000000000000" pitchFamily="2" charset="2"/>
              <a:buChar char="Ø"/>
              <a:defRPr/>
            </a:pPr>
            <a:r>
              <a:rPr lang="tr-TR" altLang="en-US"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Hesap dönemi takvim yılı olan (X) A.Ş.’</a:t>
            </a:r>
            <a:r>
              <a:rPr lang="tr-TR" altLang="en-US" dirty="0" err="1">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nin</a:t>
            </a:r>
            <a:r>
              <a:rPr lang="tr-TR" altLang="en-US"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 2017 yılı dönem sonu öz sermayesi 800.000 TL olup, şirket 2017 yılında 170.000 TL kazanç elde etmiştir. Şirketin ayrıca, 30.000 TL kanunen kabul edilmeyen gideri, istisna kapsamında 50.000 TL serbest bölge kazancı, 20.000 TL yatırım indirimi tutarı ve 2016 yılından 30.000 TL geçmiş yıl zararı bulunmaktadır. </a:t>
            </a:r>
          </a:p>
          <a:p>
            <a:pPr marL="342900" indent="-342900" algn="just">
              <a:buClr>
                <a:srgbClr val="FF0000"/>
              </a:buClr>
              <a:buFont typeface="Wingdings" panose="05000000000000000000" pitchFamily="2" charset="2"/>
              <a:buChar char="Ø"/>
              <a:defRPr/>
            </a:pPr>
            <a:endParaRPr lang="tr-TR" altLang="en-US" dirty="0" smtClean="0">
              <a:solidFill>
                <a:srgbClr val="000000"/>
              </a:solidFill>
              <a:latin typeface="Calibri" panose="020F0502020204030204" pitchFamily="34" charset="0"/>
              <a:ea typeface="Arial Unicode MS" panose="020B0604020202020204" pitchFamily="34" charset="-128"/>
              <a:cs typeface="Arial Unicode MS" panose="020B0604020202020204" pitchFamily="34" charset="-128"/>
            </a:endParaRP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82732"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2400" dirty="0">
                <a:solidFill>
                  <a:srgbClr val="FF0000"/>
                </a:solidFill>
                <a:effectLst>
                  <a:outerShdw blurRad="38100" dist="38100" dir="2700000" algn="tl">
                    <a:srgbClr val="000000"/>
                  </a:outerShdw>
                </a:effectLst>
              </a:rPr>
              <a:t>GİRİŞİM SERMAYESİ FONU İNDİRİMİ</a:t>
            </a:r>
          </a:p>
        </p:txBody>
      </p:sp>
      <p:pic>
        <p:nvPicPr>
          <p:cNvPr id="2" name="Resim 1"/>
          <p:cNvPicPr>
            <a:picLocks noChangeAspect="1"/>
          </p:cNvPicPr>
          <p:nvPr/>
        </p:nvPicPr>
        <p:blipFill>
          <a:blip r:embed="rId4"/>
          <a:stretch>
            <a:fillRect/>
          </a:stretch>
        </p:blipFill>
        <p:spPr>
          <a:xfrm>
            <a:off x="503547" y="3429000"/>
            <a:ext cx="8136904" cy="2761594"/>
          </a:xfrm>
          <a:prstGeom prst="rect">
            <a:avLst/>
          </a:prstGeom>
        </p:spPr>
      </p:pic>
    </p:spTree>
    <p:extLst>
      <p:ext uri="{BB962C8B-B14F-4D97-AF65-F5344CB8AC3E}">
        <p14:creationId xmlns:p14="http://schemas.microsoft.com/office/powerpoint/2010/main" val="263810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5103" y="1484957"/>
            <a:ext cx="8931393"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44053" y="321858"/>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rgbClr val="FF0000"/>
                </a:solidFill>
                <a:effectLst>
                  <a:outerShdw blurRad="38100" dist="38100" dir="2700000" algn="tl">
                    <a:srgbClr val="000000"/>
                  </a:outerShdw>
                </a:effectLst>
              </a:rPr>
              <a:t> </a:t>
            </a: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5446" y="1795702"/>
            <a:ext cx="8592902" cy="4937176"/>
          </a:xfrm>
          <a:prstGeom prst="rect">
            <a:avLst/>
          </a:prstGeom>
          <a:noFill/>
        </p:spPr>
        <p:txBody>
          <a:bodyPr wrap="square" lIns="0" rIns="0" numCol="1" rtlCol="0" anchor="t" anchorCtr="0">
            <a:noAutofit/>
          </a:bodyPr>
          <a:lstStyle/>
          <a:p>
            <a:pPr marL="800100" lvl="1" indent="-342900">
              <a:buClr>
                <a:srgbClr val="FF0000"/>
              </a:buClr>
              <a:buFont typeface="Wingdings" panose="05000000000000000000" pitchFamily="2" charset="2"/>
              <a:buChar char="Ø"/>
              <a:defRPr/>
            </a:pPr>
            <a:r>
              <a:rPr lang="tr-TR" altLang="tr-TR" dirty="0" smtClean="0"/>
              <a:t> </a:t>
            </a:r>
            <a:r>
              <a:rPr lang="tr-TR" altLang="en-US"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%10’u olan 10.000 TL’yi girişim sermayesi fonu olarak ayırarak özel bir fon hesabına almıştır. </a:t>
            </a:r>
          </a:p>
          <a:p>
            <a:pPr marL="800100" lvl="1" indent="-342900">
              <a:buClr>
                <a:srgbClr val="FF0000"/>
              </a:buClr>
              <a:buFont typeface="Wingdings" panose="05000000000000000000" pitchFamily="2" charset="2"/>
              <a:buChar char="Ø"/>
              <a:defRPr/>
            </a:pPr>
            <a:r>
              <a:rPr lang="tr-TR" altLang="en-US"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Bu durumda, (X) A.Ş. beyan edilen gelirin %10’unu ve dönem sonu öz sermayesinin %20’sini aşmayacak şekilde ayırdığı girişim sermayesi fonunu, 25.04.2018 tarihine kadar vereceği 2017 yılı kurumlar vergisi beyannamesinde indirim konusu yapabilecektir. </a:t>
            </a:r>
          </a:p>
          <a:p>
            <a:pPr marL="800100" lvl="1" indent="-342900">
              <a:buClr>
                <a:srgbClr val="FF0000"/>
              </a:buClr>
              <a:buFont typeface="Wingdings" panose="05000000000000000000" pitchFamily="2" charset="2"/>
              <a:buChar char="Ø"/>
              <a:defRPr/>
            </a:pPr>
            <a:r>
              <a:rPr lang="tr-TR" altLang="en-US"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(X) A.Ş.’</a:t>
            </a:r>
            <a:r>
              <a:rPr lang="tr-TR" altLang="en-US" dirty="0" err="1">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nin</a:t>
            </a:r>
            <a:r>
              <a:rPr lang="tr-TR" altLang="en-US"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 2018 yılı sonuna kadar ayırmış olduğu 10.000 TL fon tutarıyla girişim sermayesi yatırım ortaklıklarına veya girişim sermayesi yatırım fonlarına </a:t>
            </a:r>
            <a:r>
              <a:rPr lang="tr-TR" altLang="en-US" dirty="0">
                <a:solidFill>
                  <a:srgbClr val="FF0000"/>
                </a:solidFill>
                <a:latin typeface="Calibri" panose="020F0502020204030204" pitchFamily="34" charset="0"/>
                <a:ea typeface="Arial Unicode MS" panose="020B0604020202020204" pitchFamily="34" charset="-128"/>
                <a:cs typeface="Arial Unicode MS" panose="020B0604020202020204" pitchFamily="34" charset="-128"/>
              </a:rPr>
              <a:t>yatırım yapmaması </a:t>
            </a:r>
            <a:r>
              <a:rPr lang="tr-TR" altLang="en-US"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halinde, indirim konusu yaptığı 10.000 TL fon tutarı nedeniyle eksik tahakkuk ettirilen (10.000 x %20) 2.000 TL </a:t>
            </a:r>
            <a:r>
              <a:rPr lang="tr-TR" altLang="en-US" dirty="0">
                <a:solidFill>
                  <a:srgbClr val="FF0000"/>
                </a:solidFill>
                <a:latin typeface="Calibri" panose="020F0502020204030204" pitchFamily="34" charset="0"/>
                <a:ea typeface="Arial Unicode MS" panose="020B0604020202020204" pitchFamily="34" charset="-128"/>
                <a:cs typeface="Arial Unicode MS" panose="020B0604020202020204" pitchFamily="34" charset="-128"/>
              </a:rPr>
              <a:t>vergi, gecikme faizi ile birlikte </a:t>
            </a:r>
            <a:r>
              <a:rPr lang="tr-TR" altLang="en-US"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tahsil edilecektir.</a:t>
            </a:r>
          </a:p>
          <a:p>
            <a:pPr marL="800100" lvl="1" indent="-342900">
              <a:buClr>
                <a:srgbClr val="FF0000"/>
              </a:buClr>
              <a:buFont typeface="Wingdings" panose="05000000000000000000" pitchFamily="2" charset="2"/>
              <a:buChar char="Ø"/>
              <a:defRPr/>
            </a:pPr>
            <a:r>
              <a:rPr lang="tr-TR" altLang="en-US"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İndirim konusu yapılacak tutarın tespitinde, her yıl girişim sermayesi fonu olarak ayrılan tutarlar ayrı ayrı dikkate alınacak, önceki yıllarda ayrılan fon tutarları için tekrar indirim uygulanmayacaktır. </a:t>
            </a:r>
            <a:endParaRPr lang="tr-TR" altLang="en-US" dirty="0" smtClean="0">
              <a:solidFill>
                <a:srgbClr val="000000"/>
              </a:solidFill>
              <a:latin typeface="Calibri" panose="020F0502020204030204" pitchFamily="34" charset="0"/>
              <a:ea typeface="Arial Unicode MS" panose="020B0604020202020204" pitchFamily="34" charset="-128"/>
              <a:cs typeface="Arial Unicode MS" panose="020B0604020202020204" pitchFamily="34" charset="-128"/>
            </a:endParaRPr>
          </a:p>
          <a:p>
            <a:pPr marL="800100" lvl="1" indent="-342900">
              <a:buClr>
                <a:srgbClr val="FF0000"/>
              </a:buClr>
              <a:buFont typeface="Wingdings" panose="05000000000000000000" pitchFamily="2" charset="2"/>
              <a:buChar char="Ø"/>
              <a:defRPr/>
            </a:pPr>
            <a:r>
              <a:rPr lang="tr-TR" altLang="en-US" dirty="0" smtClean="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Ayrılan </a:t>
            </a:r>
            <a:r>
              <a:rPr lang="tr-TR" altLang="en-US"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toplam fon tutarı hiçbir suretle öz sermayenin %20’sini aşamayacaktır.</a:t>
            </a:r>
            <a:r>
              <a:rPr lang="tr-TR" altLang="en-US" dirty="0">
                <a:latin typeface="Calibri" panose="020F0502020204030204" pitchFamily="34" charset="0"/>
              </a:rPr>
              <a:t> </a:t>
            </a: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Dikdörtgen: Yuvarlatılmış Köşeler 27">
            <a:extLst>
              <a:ext uri="{FF2B5EF4-FFF2-40B4-BE49-F238E27FC236}">
                <a16:creationId xmlns:a16="http://schemas.microsoft.com/office/drawing/2014/main" xmlns="" id="{BBA47B2D-9816-4F9E-9198-966528C30258}"/>
              </a:ext>
            </a:extLst>
          </p:cNvPr>
          <p:cNvSpPr/>
          <p:nvPr/>
        </p:nvSpPr>
        <p:spPr>
          <a:xfrm>
            <a:off x="2482732"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2400" dirty="0">
                <a:solidFill>
                  <a:srgbClr val="FF0000"/>
                </a:solidFill>
                <a:effectLst>
                  <a:outerShdw blurRad="38100" dist="38100" dir="2700000" algn="tl">
                    <a:srgbClr val="000000"/>
                  </a:outerShdw>
                </a:effectLst>
              </a:rPr>
              <a:t>GİRİŞİM SERMAYESİ FONU İNDİRİMİ</a:t>
            </a:r>
          </a:p>
        </p:txBody>
      </p:sp>
    </p:spTree>
    <p:extLst>
      <p:ext uri="{BB962C8B-B14F-4D97-AF65-F5344CB8AC3E}">
        <p14:creationId xmlns:p14="http://schemas.microsoft.com/office/powerpoint/2010/main" val="253912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76994"/>
            <a:ext cx="8928993"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r>
              <a:rPr lang="tr-TR" altLang="tr-TR" sz="2000" dirty="0" smtClean="0">
                <a:solidFill>
                  <a:srgbClr val="FF0000"/>
                </a:solidFill>
                <a:effectLst>
                  <a:outerShdw blurRad="38100" dist="38100" dir="2700000" algn="tl">
                    <a:srgbClr val="000000"/>
                  </a:outerShdw>
                </a:effectLst>
              </a:rPr>
              <a:t>TÜRKİYE’DEN </a:t>
            </a:r>
            <a:r>
              <a:rPr lang="tr-TR" altLang="tr-TR" sz="2000" dirty="0">
                <a:solidFill>
                  <a:srgbClr val="FF0000"/>
                </a:solidFill>
                <a:effectLst>
                  <a:outerShdw blurRad="38100" dist="38100" dir="2700000" algn="tl">
                    <a:srgbClr val="000000"/>
                  </a:outerShdw>
                </a:effectLst>
              </a:rPr>
              <a:t>YURTDIŞI MUKİMİ KİŞİ VE KURUMLARA VERİLEN HİZMETLERE İLİŞKİN İNDİRİMİ</a:t>
            </a:r>
          </a:p>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5548" y="1742736"/>
            <a:ext cx="8592902" cy="4937176"/>
          </a:xfrm>
          <a:prstGeom prst="rect">
            <a:avLst/>
          </a:prstGeom>
          <a:noFill/>
        </p:spPr>
        <p:txBody>
          <a:bodyPr wrap="square" lIns="0" rIns="0" numCol="1" rtlCol="0" anchor="t" anchorCtr="0">
            <a:noAutofit/>
          </a:bodyPr>
          <a:lstStyle/>
          <a:p>
            <a:pPr marL="360000" indent="-357188">
              <a:buFont typeface="Wingdings" panose="05000000000000000000" pitchFamily="2" charset="2"/>
              <a:buChar char="Ø"/>
            </a:pPr>
            <a:endParaRPr lang="tr-TR" sz="2000" dirty="0" smtClean="0">
              <a:cs typeface="Times New Roman" pitchFamily="18" charset="0"/>
            </a:endParaRPr>
          </a:p>
          <a:p>
            <a:pPr marL="817200" lvl="1" indent="-357188">
              <a:buFont typeface="Wingdings" panose="05000000000000000000" pitchFamily="2" charset="2"/>
              <a:buChar char="Ø"/>
            </a:pPr>
            <a:r>
              <a:rPr lang="tr-TR" sz="2000" dirty="0" smtClean="0">
                <a:cs typeface="Times New Roman" pitchFamily="18" charset="0"/>
              </a:rPr>
              <a:t>Türkiye'de </a:t>
            </a:r>
            <a:r>
              <a:rPr lang="tr-TR" sz="2000" dirty="0">
                <a:cs typeface="Times New Roman" pitchFamily="18" charset="0"/>
              </a:rPr>
              <a:t>yerleşmiş olmayan kişilerle, </a:t>
            </a:r>
            <a:r>
              <a:rPr lang="tr-TR" sz="2000" b="1" u="sng" dirty="0">
                <a:solidFill>
                  <a:srgbClr val="FF0000"/>
                </a:solidFill>
                <a:cs typeface="Times New Roman" pitchFamily="18" charset="0"/>
              </a:rPr>
              <a:t>iş yeri, kanuni ve iş merkezi yurt dışında bulunanlara</a:t>
            </a:r>
            <a:r>
              <a:rPr lang="tr-TR" sz="2000" dirty="0">
                <a:solidFill>
                  <a:srgbClr val="FF0000"/>
                </a:solidFill>
                <a:cs typeface="Times New Roman" pitchFamily="18" charset="0"/>
              </a:rPr>
              <a:t> </a:t>
            </a:r>
            <a:r>
              <a:rPr lang="tr-TR" sz="2000" dirty="0">
                <a:cs typeface="Times New Roman" pitchFamily="18" charset="0"/>
              </a:rPr>
              <a:t>Türkiye'de verilen ve </a:t>
            </a:r>
            <a:r>
              <a:rPr lang="tr-TR" sz="2000" b="1" u="sng" dirty="0">
                <a:solidFill>
                  <a:srgbClr val="FF0000"/>
                </a:solidFill>
                <a:cs typeface="Times New Roman" pitchFamily="18" charset="0"/>
              </a:rPr>
              <a:t>münhasıran yurt dışında yararlanılan </a:t>
            </a:r>
            <a:endParaRPr lang="tr-TR" sz="2000" b="1" u="sng" dirty="0" smtClean="0">
              <a:solidFill>
                <a:srgbClr val="FF0000"/>
              </a:solidFill>
              <a:cs typeface="Times New Roman" pitchFamily="18" charset="0"/>
            </a:endParaRPr>
          </a:p>
          <a:p>
            <a:pPr marL="460012" lvl="1"/>
            <a:endParaRPr lang="tr-TR" sz="2000" b="1" u="sng" dirty="0">
              <a:solidFill>
                <a:srgbClr val="FF0000"/>
              </a:solidFill>
              <a:cs typeface="Times New Roman" pitchFamily="18" charset="0"/>
            </a:endParaRPr>
          </a:p>
          <a:p>
            <a:pPr marL="817200" lvl="2" indent="-357188">
              <a:buFont typeface="Wingdings" panose="05000000000000000000" pitchFamily="2" charset="2"/>
              <a:buChar char="Ø"/>
            </a:pPr>
            <a:r>
              <a:rPr lang="tr-TR" sz="2000" dirty="0">
                <a:cs typeface="Times New Roman" pitchFamily="18" charset="0"/>
              </a:rPr>
              <a:t>Mimarlık, mühendislik, tasarım, yazılım, tıbbi raporlama, </a:t>
            </a:r>
            <a:r>
              <a:rPr lang="tr-TR" sz="2000" u="sng" dirty="0">
                <a:solidFill>
                  <a:srgbClr val="FF0000"/>
                </a:solidFill>
                <a:cs typeface="Times New Roman" pitchFamily="18" charset="0"/>
              </a:rPr>
              <a:t>muhasebe kaydı tutma</a:t>
            </a:r>
            <a:r>
              <a:rPr lang="tr-TR" sz="2000" dirty="0">
                <a:solidFill>
                  <a:srgbClr val="FF0000"/>
                </a:solidFill>
                <a:cs typeface="Times New Roman" pitchFamily="18" charset="0"/>
              </a:rPr>
              <a:t>, </a:t>
            </a:r>
            <a:r>
              <a:rPr lang="tr-TR" sz="2000" dirty="0">
                <a:cs typeface="Times New Roman" pitchFamily="18" charset="0"/>
              </a:rPr>
              <a:t>çağrı merkezi, ürün testi, sertifikasyon, veri saklama, veri işleme, veri analizi hizmetleri</a:t>
            </a:r>
            <a:r>
              <a:rPr lang="tr-TR" sz="2000" dirty="0" smtClean="0">
                <a:cs typeface="Times New Roman" pitchFamily="18" charset="0"/>
              </a:rPr>
              <a:t>.</a:t>
            </a:r>
          </a:p>
          <a:p>
            <a:pPr marL="460012" lvl="2"/>
            <a:endParaRPr lang="tr-TR" sz="2000" dirty="0">
              <a:cs typeface="Times New Roman" pitchFamily="18" charset="0"/>
            </a:endParaRPr>
          </a:p>
          <a:p>
            <a:pPr marL="817200" lvl="2" indent="-357188">
              <a:buFont typeface="Wingdings" panose="05000000000000000000" pitchFamily="2" charset="2"/>
              <a:buChar char="Ø"/>
            </a:pPr>
            <a:r>
              <a:rPr lang="tr-TR" sz="2000" dirty="0">
                <a:cs typeface="Times New Roman" pitchFamily="18" charset="0"/>
              </a:rPr>
              <a:t>İlgili bakanlıkların görüşü alınmak suretiyle Maliye Bakanlığınca belirlenen </a:t>
            </a:r>
            <a:r>
              <a:rPr lang="tr-TR" sz="2000" b="1" dirty="0">
                <a:solidFill>
                  <a:srgbClr val="FF0000"/>
                </a:solidFill>
                <a:cs typeface="Times New Roman" pitchFamily="18" charset="0"/>
              </a:rPr>
              <a:t>mesleki eğitim hizmetleri</a:t>
            </a:r>
            <a:r>
              <a:rPr lang="tr-TR" sz="2000" dirty="0" smtClean="0">
                <a:cs typeface="Times New Roman" pitchFamily="18" charset="0"/>
              </a:rPr>
              <a:t>.</a:t>
            </a:r>
          </a:p>
          <a:p>
            <a:pPr marL="460012" lvl="2"/>
            <a:endParaRPr lang="tr-TR" sz="2000" dirty="0">
              <a:cs typeface="Times New Roman" pitchFamily="18" charset="0"/>
            </a:endParaRPr>
          </a:p>
          <a:p>
            <a:pPr marL="817200" lvl="2" indent="-357188">
              <a:buFont typeface="Wingdings" panose="05000000000000000000" pitchFamily="2" charset="2"/>
              <a:buChar char="Ø"/>
            </a:pPr>
            <a:r>
              <a:rPr lang="tr-TR" sz="2000" dirty="0">
                <a:cs typeface="Times New Roman" pitchFamily="18" charset="0"/>
              </a:rPr>
              <a:t>İlgili bakanlığın izni ve denetimine tabi olarak verilen </a:t>
            </a:r>
            <a:r>
              <a:rPr lang="tr-TR" sz="2000" b="1" dirty="0">
                <a:solidFill>
                  <a:srgbClr val="FF0000"/>
                </a:solidFill>
                <a:cs typeface="Times New Roman" pitchFamily="18" charset="0"/>
              </a:rPr>
              <a:t>eğitim ve sağlık hizmetleri.</a:t>
            </a:r>
            <a:endParaRPr lang="tr-TR" sz="2400" b="1" kern="0" dirty="0">
              <a:solidFill>
                <a:srgbClr val="FF0000"/>
              </a:solidFill>
              <a:cs typeface="Times New Roman" pitchFamily="18" charset="0"/>
            </a:endParaRPr>
          </a:p>
          <a:p>
            <a:pPr marL="360000" indent="-357188">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63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8386"/>
            <a:ext cx="8928991"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06437" y="1700178"/>
            <a:ext cx="8592902" cy="4937176"/>
          </a:xfrm>
          <a:prstGeom prst="rect">
            <a:avLst/>
          </a:prstGeom>
          <a:noFill/>
        </p:spPr>
        <p:txBody>
          <a:bodyPr wrap="square" lIns="0" rIns="0" numCol="1" rtlCol="0" anchor="t" anchorCtr="0">
            <a:noAutofit/>
          </a:bodyPr>
          <a:lstStyle/>
          <a:p>
            <a:pPr marL="360000" algn="ctr"/>
            <a:r>
              <a:rPr lang="tr-TR" sz="2400" b="1" u="sng" dirty="0" smtClean="0">
                <a:solidFill>
                  <a:srgbClr val="FF0000"/>
                </a:solidFill>
                <a:cs typeface="Times New Roman" pitchFamily="18" charset="0"/>
              </a:rPr>
              <a:t>Mesleki Eğitimin Kapsamına Giren Hizmetler</a:t>
            </a:r>
          </a:p>
          <a:p>
            <a:pPr marL="360000"/>
            <a:endParaRPr lang="tr-TR" b="1" u="sng" dirty="0">
              <a:solidFill>
                <a:srgbClr val="FF0000"/>
              </a:solidFill>
              <a:cs typeface="Times New Roman" pitchFamily="18" charset="0"/>
            </a:endParaRPr>
          </a:p>
          <a:p>
            <a:pPr marL="645750" indent="-285750">
              <a:buFont typeface="Wingdings" panose="05000000000000000000" pitchFamily="2" charset="2"/>
              <a:buChar char="Ø"/>
            </a:pPr>
            <a:r>
              <a:rPr lang="tr-TR" dirty="0">
                <a:cs typeface="Times New Roman" pitchFamily="18" charset="0"/>
              </a:rPr>
              <a:t>Planlama</a:t>
            </a:r>
            <a:r>
              <a:rPr lang="tr-TR" dirty="0" smtClean="0">
                <a:cs typeface="Times New Roman" pitchFamily="18" charset="0"/>
              </a:rPr>
              <a:t>,</a:t>
            </a:r>
          </a:p>
          <a:p>
            <a:pPr marL="645750" indent="-285750">
              <a:buFont typeface="Wingdings" panose="05000000000000000000" pitchFamily="2" charset="2"/>
              <a:buChar char="Ø"/>
            </a:pPr>
            <a:r>
              <a:rPr lang="tr-TR" dirty="0" smtClean="0">
                <a:cs typeface="Times New Roman" pitchFamily="18" charset="0"/>
              </a:rPr>
              <a:t>Tanıtım</a:t>
            </a:r>
            <a:r>
              <a:rPr lang="tr-TR" dirty="0">
                <a:cs typeface="Times New Roman" pitchFamily="18" charset="0"/>
              </a:rPr>
              <a:t>,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Satış</a:t>
            </a:r>
            <a:r>
              <a:rPr lang="tr-TR" dirty="0">
                <a:cs typeface="Times New Roman" pitchFamily="18" charset="0"/>
              </a:rPr>
              <a:t>, satış sonrası hizmetler,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Marka </a:t>
            </a:r>
            <a:r>
              <a:rPr lang="tr-TR" dirty="0">
                <a:cs typeface="Times New Roman" pitchFamily="18" charset="0"/>
              </a:rPr>
              <a:t>yönetimi,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Finansal </a:t>
            </a:r>
            <a:r>
              <a:rPr lang="tr-TR" dirty="0">
                <a:cs typeface="Times New Roman" pitchFamily="18" charset="0"/>
              </a:rPr>
              <a:t>yönetim,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Teknik </a:t>
            </a:r>
            <a:r>
              <a:rPr lang="tr-TR" dirty="0">
                <a:cs typeface="Times New Roman" pitchFamily="18" charset="0"/>
              </a:rPr>
              <a:t>destek,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Ar-Ge</a:t>
            </a:r>
            <a:r>
              <a:rPr lang="tr-TR" dirty="0">
                <a:cs typeface="Times New Roman" pitchFamily="18" charset="0"/>
              </a:rPr>
              <a:t>, tasarım</a:t>
            </a:r>
            <a:r>
              <a:rPr lang="tr-TR" dirty="0" smtClean="0">
                <a:cs typeface="Times New Roman" pitchFamily="18" charset="0"/>
              </a:rPr>
              <a:t>,</a:t>
            </a:r>
          </a:p>
          <a:p>
            <a:pPr marL="645750" indent="-285750">
              <a:buFont typeface="Wingdings" panose="05000000000000000000" pitchFamily="2" charset="2"/>
              <a:buChar char="Ø"/>
            </a:pPr>
            <a:r>
              <a:rPr lang="tr-TR" dirty="0" smtClean="0">
                <a:cs typeface="Times New Roman" pitchFamily="18" charset="0"/>
              </a:rPr>
              <a:t>Dış </a:t>
            </a:r>
            <a:r>
              <a:rPr lang="tr-TR" dirty="0">
                <a:cs typeface="Times New Roman" pitchFamily="18" charset="0"/>
              </a:rPr>
              <a:t>tedarik,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Yeni </a:t>
            </a:r>
            <a:r>
              <a:rPr lang="tr-TR" dirty="0">
                <a:cs typeface="Times New Roman" pitchFamily="18" charset="0"/>
              </a:rPr>
              <a:t>geliştirilen ürünlerin test edilmesi,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Laboratuvar</a:t>
            </a:r>
            <a:r>
              <a:rPr lang="tr-TR" dirty="0">
                <a:cs typeface="Times New Roman" pitchFamily="18" charset="0"/>
              </a:rPr>
              <a:t>, araştırma ve analiz,</a:t>
            </a:r>
          </a:p>
          <a:p>
            <a:pPr marL="645750" indent="-285750">
              <a:buFont typeface="Wingdings" panose="05000000000000000000" pitchFamily="2" charset="2"/>
              <a:buChar char="Ø"/>
            </a:pPr>
            <a:r>
              <a:rPr lang="tr-TR" dirty="0">
                <a:cs typeface="Times New Roman" pitchFamily="18" charset="0"/>
              </a:rPr>
              <a:t>Sanayi</a:t>
            </a:r>
            <a:r>
              <a:rPr lang="tr-TR" dirty="0" smtClean="0">
                <a:cs typeface="Times New Roman" pitchFamily="18" charset="0"/>
              </a:rPr>
              <a:t>,</a:t>
            </a:r>
          </a:p>
          <a:p>
            <a:pPr marL="645750" indent="-285750">
              <a:buFont typeface="Wingdings" panose="05000000000000000000" pitchFamily="2" charset="2"/>
              <a:buChar char="Ø"/>
            </a:pPr>
            <a:r>
              <a:rPr lang="tr-TR" dirty="0" smtClean="0">
                <a:cs typeface="Times New Roman" pitchFamily="18" charset="0"/>
              </a:rPr>
              <a:t>Turizm</a:t>
            </a:r>
            <a:r>
              <a:rPr lang="tr-TR" dirty="0">
                <a:cs typeface="Times New Roman" pitchFamily="18" charset="0"/>
              </a:rPr>
              <a:t>,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İnşaat</a:t>
            </a:r>
            <a:r>
              <a:rPr lang="tr-TR" dirty="0">
                <a:cs typeface="Times New Roman" pitchFamily="18" charset="0"/>
              </a:rPr>
              <a:t>, </a:t>
            </a:r>
            <a:endParaRPr lang="tr-TR" dirty="0" smtClean="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p:cNvSpPr txBox="1"/>
          <p:nvPr/>
        </p:nvSpPr>
        <p:spPr>
          <a:xfrm>
            <a:off x="5292080" y="2262482"/>
            <a:ext cx="3147114" cy="4247317"/>
          </a:xfrm>
          <a:prstGeom prst="rect">
            <a:avLst/>
          </a:prstGeom>
          <a:noFill/>
        </p:spPr>
        <p:txBody>
          <a:bodyPr wrap="square" rtlCol="0">
            <a:spAutoFit/>
          </a:bodyPr>
          <a:lstStyle/>
          <a:p>
            <a:pPr marL="645750" indent="-285750">
              <a:buFont typeface="Wingdings" panose="05000000000000000000" pitchFamily="2" charset="2"/>
              <a:buChar char="Ø"/>
            </a:pPr>
            <a:r>
              <a:rPr lang="tr-TR" dirty="0" smtClean="0">
                <a:cs typeface="Times New Roman" pitchFamily="18" charset="0"/>
              </a:rPr>
              <a:t>Tarım</a:t>
            </a:r>
            <a:r>
              <a:rPr lang="tr-TR" dirty="0">
                <a:cs typeface="Times New Roman" pitchFamily="18" charset="0"/>
              </a:rPr>
              <a:t>, </a:t>
            </a:r>
          </a:p>
          <a:p>
            <a:pPr marL="645750" indent="-285750">
              <a:buFont typeface="Wingdings" panose="05000000000000000000" pitchFamily="2" charset="2"/>
              <a:buChar char="Ø"/>
            </a:pPr>
            <a:r>
              <a:rPr lang="tr-TR" dirty="0">
                <a:cs typeface="Times New Roman" pitchFamily="18" charset="0"/>
              </a:rPr>
              <a:t>Savunma, </a:t>
            </a:r>
            <a:endParaRPr lang="tr-TR" altLang="tr-TR" dirty="0"/>
          </a:p>
          <a:p>
            <a:pPr marL="645750" indent="-285750">
              <a:buFont typeface="Wingdings" panose="05000000000000000000" pitchFamily="2" charset="2"/>
              <a:buChar char="Ø"/>
            </a:pPr>
            <a:r>
              <a:rPr lang="tr-TR" dirty="0" smtClean="0">
                <a:cs typeface="Times New Roman" pitchFamily="18" charset="0"/>
              </a:rPr>
              <a:t>Reklam</a:t>
            </a:r>
            <a:r>
              <a:rPr lang="tr-TR" dirty="0">
                <a:cs typeface="Times New Roman" pitchFamily="18" charset="0"/>
              </a:rPr>
              <a:t>,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İnternet </a:t>
            </a:r>
            <a:r>
              <a:rPr lang="tr-TR" dirty="0">
                <a:cs typeface="Times New Roman" pitchFamily="18" charset="0"/>
              </a:rPr>
              <a:t>ve e-ticaret,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Çevre</a:t>
            </a:r>
            <a:r>
              <a:rPr lang="tr-TR" dirty="0">
                <a:cs typeface="Times New Roman" pitchFamily="18" charset="0"/>
              </a:rPr>
              <a:t>,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Sağlık</a:t>
            </a:r>
            <a:r>
              <a:rPr lang="tr-TR" dirty="0">
                <a:cs typeface="Times New Roman" pitchFamily="18" charset="0"/>
              </a:rPr>
              <a:t>,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Basın</a:t>
            </a:r>
            <a:r>
              <a:rPr lang="tr-TR" dirty="0">
                <a:cs typeface="Times New Roman" pitchFamily="18" charset="0"/>
              </a:rPr>
              <a:t>,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Kültür-sanat</a:t>
            </a:r>
            <a:r>
              <a:rPr lang="tr-TR" dirty="0">
                <a:cs typeface="Times New Roman" pitchFamily="18" charset="0"/>
              </a:rPr>
              <a:t>,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Sigorta,</a:t>
            </a:r>
          </a:p>
          <a:p>
            <a:pPr marL="645750" indent="-285750">
              <a:buFont typeface="Wingdings" panose="05000000000000000000" pitchFamily="2" charset="2"/>
              <a:buChar char="Ø"/>
            </a:pPr>
            <a:r>
              <a:rPr lang="tr-TR" dirty="0" smtClean="0">
                <a:cs typeface="Times New Roman" pitchFamily="18" charset="0"/>
              </a:rPr>
              <a:t>Enerji</a:t>
            </a:r>
            <a:r>
              <a:rPr lang="tr-TR" dirty="0">
                <a:cs typeface="Times New Roman" pitchFamily="18" charset="0"/>
              </a:rPr>
              <a:t>,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Spor </a:t>
            </a:r>
            <a:r>
              <a:rPr lang="tr-TR" dirty="0">
                <a:cs typeface="Times New Roman" pitchFamily="18" charset="0"/>
              </a:rPr>
              <a:t>ve denizcilik,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İç </a:t>
            </a:r>
            <a:r>
              <a:rPr lang="tr-TR" dirty="0">
                <a:cs typeface="Times New Roman" pitchFamily="18" charset="0"/>
              </a:rPr>
              <a:t>ve dış ticaret, </a:t>
            </a:r>
            <a:endParaRPr lang="tr-TR" dirty="0" smtClean="0">
              <a:cs typeface="Times New Roman" pitchFamily="18" charset="0"/>
            </a:endParaRPr>
          </a:p>
          <a:p>
            <a:pPr marL="645750" indent="-285750">
              <a:buFont typeface="Wingdings" panose="05000000000000000000" pitchFamily="2" charset="2"/>
              <a:buChar char="Ø"/>
            </a:pPr>
            <a:r>
              <a:rPr lang="tr-TR" dirty="0" smtClean="0">
                <a:cs typeface="Times New Roman" pitchFamily="18" charset="0"/>
              </a:rPr>
              <a:t>Lojistik </a:t>
            </a:r>
            <a:r>
              <a:rPr lang="tr-TR" dirty="0">
                <a:cs typeface="Times New Roman" pitchFamily="18" charset="0"/>
              </a:rPr>
              <a:t>ve ulaştırma.</a:t>
            </a:r>
          </a:p>
          <a:p>
            <a:pPr marL="645750" indent="-285750">
              <a:buFont typeface="Wingdings" panose="05000000000000000000" pitchFamily="2" charset="2"/>
              <a:buChar char="Ø"/>
            </a:pPr>
            <a:endParaRPr lang="tr-TR" altLang="tr-TR" dirty="0"/>
          </a:p>
          <a:p>
            <a:endParaRPr lang="tr-TR" dirty="0"/>
          </a:p>
        </p:txBody>
      </p:sp>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44053" y="2669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r>
              <a:rPr lang="tr-TR" altLang="tr-TR" sz="2000" dirty="0" smtClean="0">
                <a:solidFill>
                  <a:srgbClr val="FF0000"/>
                </a:solidFill>
                <a:effectLst>
                  <a:outerShdw blurRad="38100" dist="38100" dir="2700000" algn="tl">
                    <a:srgbClr val="000000"/>
                  </a:outerShdw>
                </a:effectLst>
              </a:rPr>
              <a:t>TÜRKİYE’DEN </a:t>
            </a:r>
            <a:r>
              <a:rPr lang="tr-TR" altLang="tr-TR" sz="2000" dirty="0">
                <a:solidFill>
                  <a:srgbClr val="FF0000"/>
                </a:solidFill>
                <a:effectLst>
                  <a:outerShdw blurRad="38100" dist="38100" dir="2700000" algn="tl">
                    <a:srgbClr val="000000"/>
                  </a:outerShdw>
                </a:effectLst>
              </a:rPr>
              <a:t>YURTDIŞI MUKİMİ KİŞİ VE KURUMLARA VERİLEN HİZMETLERE İLİŞKİN İNDİRİMİ</a:t>
            </a:r>
          </a:p>
          <a:p>
            <a:pPr algn="ctr"/>
            <a:endParaRPr lang="tr-TR" dirty="0"/>
          </a:p>
        </p:txBody>
      </p:sp>
    </p:spTree>
    <p:extLst>
      <p:ext uri="{BB962C8B-B14F-4D97-AF65-F5344CB8AC3E}">
        <p14:creationId xmlns:p14="http://schemas.microsoft.com/office/powerpoint/2010/main" val="24943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17749"/>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algn="ctr"/>
            <a:r>
              <a:rPr lang="tr-TR" altLang="tr-TR" sz="2400" b="1" u="sng" dirty="0" smtClean="0">
                <a:solidFill>
                  <a:srgbClr val="FF0000"/>
                </a:solidFill>
                <a:ea typeface="Arial Unicode MS" panose="020B0604020202020204" pitchFamily="34" charset="-128"/>
                <a:cs typeface="Arial TUR" panose="020B0604020202020204" pitchFamily="34" charset="0"/>
              </a:rPr>
              <a:t>İndirimden Faydalanma Şartları </a:t>
            </a:r>
          </a:p>
          <a:p>
            <a:endParaRPr lang="tr-TR" altLang="tr-TR" sz="2000" dirty="0">
              <a:solidFill>
                <a:srgbClr val="FF0000"/>
              </a:solidFill>
              <a:ea typeface="Arial Unicode MS" panose="020B0604020202020204" pitchFamily="34" charset="-128"/>
              <a:cs typeface="Times New Roman" panose="02020603050405020304" pitchFamily="18" charset="0"/>
            </a:endParaRPr>
          </a:p>
          <a:p>
            <a:r>
              <a:rPr lang="tr-TR" altLang="tr-TR" sz="2000" dirty="0">
                <a:ea typeface="Arial Unicode MS" panose="020B0604020202020204" pitchFamily="34" charset="-128"/>
                <a:cs typeface="Times New Roman" panose="02020603050405020304" pitchFamily="18" charset="0"/>
              </a:rPr>
              <a:t>İndirimden yararlanmak için,</a:t>
            </a:r>
            <a:endParaRPr lang="tr-TR" altLang="tr-TR" sz="2000" dirty="0">
              <a:solidFill>
                <a:srgbClr val="000000"/>
              </a:solidFill>
              <a:ea typeface="Arial Unicode MS" panose="020B0604020202020204" pitchFamily="34" charset="-128"/>
              <a:cs typeface="Arial TUR" panose="020B0604020202020204" pitchFamily="34" charset="0"/>
            </a:endParaRPr>
          </a:p>
          <a:p>
            <a:pPr marL="360000" algn="just">
              <a:buClr>
                <a:srgbClr val="FF0000"/>
              </a:buClr>
              <a:buFont typeface="Wingdings" panose="05000000000000000000" pitchFamily="2" charset="2"/>
              <a:buChar char="Ø"/>
            </a:pPr>
            <a:r>
              <a:rPr lang="tr-TR" altLang="tr-TR" sz="2000" dirty="0">
                <a:solidFill>
                  <a:srgbClr val="000000"/>
                </a:solidFill>
                <a:ea typeface="Arial Unicode MS" panose="020B0604020202020204" pitchFamily="34" charset="-128"/>
                <a:cs typeface="Arial TUR" panose="020B0604020202020204" pitchFamily="34" charset="0"/>
              </a:rPr>
              <a:t>İlgili şirketin ana sözleşmesinde yazılı esas faaliyet konusu ile sunulan hizmetin aynı </a:t>
            </a:r>
            <a:r>
              <a:rPr lang="tr-TR" altLang="tr-TR" sz="2000" dirty="0" smtClean="0">
                <a:solidFill>
                  <a:srgbClr val="000000"/>
                </a:solidFill>
                <a:ea typeface="Arial Unicode MS" panose="020B0604020202020204" pitchFamily="34" charset="-128"/>
                <a:cs typeface="Arial TUR" panose="020B0604020202020204" pitchFamily="34" charset="0"/>
              </a:rPr>
              <a:t>olması</a:t>
            </a:r>
          </a:p>
          <a:p>
            <a:pPr marL="360000" algn="just">
              <a:buClr>
                <a:srgbClr val="FF0000"/>
              </a:buClr>
              <a:buFont typeface="Wingdings" panose="05000000000000000000" pitchFamily="2" charset="2"/>
              <a:buChar char="Ø"/>
            </a:pPr>
            <a:r>
              <a:rPr lang="tr-TR" altLang="tr-TR" sz="2000" dirty="0" smtClean="0">
                <a:ea typeface="Arial TUR" panose="020B0604020202020204" pitchFamily="34" charset="0"/>
                <a:cs typeface="Arial TUR" panose="020B0604020202020204" pitchFamily="34" charset="0"/>
              </a:rPr>
              <a:t>Hizmetin</a:t>
            </a:r>
            <a:r>
              <a:rPr lang="tr-TR" altLang="tr-TR" sz="2000" dirty="0">
                <a:ea typeface="Arial TUR" panose="020B0604020202020204" pitchFamily="34" charset="0"/>
                <a:cs typeface="Arial TUR" panose="020B0604020202020204" pitchFamily="34" charset="0"/>
              </a:rPr>
              <a:t>, Türkiye'den </a:t>
            </a:r>
            <a:r>
              <a:rPr lang="tr-TR" altLang="tr-TR" sz="2000" dirty="0">
                <a:solidFill>
                  <a:srgbClr val="FF0000"/>
                </a:solidFill>
                <a:ea typeface="Arial TUR" panose="020B0604020202020204" pitchFamily="34" charset="0"/>
                <a:cs typeface="Arial TUR" panose="020B0604020202020204" pitchFamily="34" charset="0"/>
              </a:rPr>
              <a:t>münhasıran</a:t>
            </a:r>
            <a:r>
              <a:rPr lang="tr-TR" altLang="tr-TR" sz="2000" dirty="0">
                <a:ea typeface="Arial TUR" panose="020B0604020202020204" pitchFamily="34" charset="0"/>
                <a:cs typeface="Arial TUR" panose="020B0604020202020204" pitchFamily="34" charset="0"/>
              </a:rPr>
              <a:t> yurt dışı mukimi kişi ve/veya kurum için yapılmış olması</a:t>
            </a:r>
          </a:p>
          <a:p>
            <a:pPr marL="360000" algn="just">
              <a:buClr>
                <a:srgbClr val="FF0000"/>
              </a:buClr>
              <a:buFont typeface="Wingdings" panose="05000000000000000000" pitchFamily="2" charset="2"/>
              <a:buChar char="Ø"/>
            </a:pPr>
            <a:r>
              <a:rPr lang="tr-TR" altLang="tr-TR" sz="2000" dirty="0">
                <a:ea typeface="Arial TUR" panose="020B0604020202020204" pitchFamily="34" charset="0"/>
                <a:cs typeface="Arial TUR" panose="020B0604020202020204" pitchFamily="34" charset="0"/>
              </a:rPr>
              <a:t>Faturanın yurtdışı mukimi kişi ve/veya kurum adına düzenlenmesi</a:t>
            </a:r>
          </a:p>
          <a:p>
            <a:pPr marL="360000" algn="just">
              <a:buClr>
                <a:srgbClr val="FF0000"/>
              </a:buClr>
              <a:buFont typeface="Wingdings" panose="05000000000000000000" pitchFamily="2" charset="2"/>
              <a:buChar char="Ø"/>
            </a:pPr>
            <a:r>
              <a:rPr lang="tr-TR" altLang="tr-TR" sz="2000" dirty="0">
                <a:ea typeface="Arial TUR" panose="020B0604020202020204" pitchFamily="34" charset="0"/>
                <a:cs typeface="Arial TUR" panose="020B0604020202020204" pitchFamily="34" charset="0"/>
              </a:rPr>
              <a:t>Türkiye’den yapılan, mimarlık, mühendislik, tasarım, yazılım, tıbbi raporlama, muhasebe kaydı tutma, çağrı merkezi ve veri saklama, veri işleme, veri analizi hizmetlerinden, uzaktan erişim imkânları kullanılarak yurt dışından yararlanılması,</a:t>
            </a:r>
          </a:p>
          <a:p>
            <a:pPr marL="360000" algn="just">
              <a:buClr>
                <a:srgbClr val="FF0000"/>
              </a:buClr>
              <a:buFont typeface="Wingdings" panose="05000000000000000000" pitchFamily="2" charset="2"/>
              <a:buChar char="Ø"/>
            </a:pPr>
            <a:r>
              <a:rPr lang="tr-TR" altLang="tr-TR" sz="2000" dirty="0">
                <a:ea typeface="Arial TUR" panose="020B0604020202020204" pitchFamily="34" charset="0"/>
                <a:cs typeface="Arial TUR" panose="020B0604020202020204" pitchFamily="34" charset="0"/>
              </a:rPr>
              <a:t>İlgili bakanlığın izni ve denetimine tabi olarak Türkiye’de yerleşmiş olmayan kişilere verilen </a:t>
            </a:r>
            <a:r>
              <a:rPr lang="tr-TR" altLang="tr-TR" sz="2000" dirty="0">
                <a:solidFill>
                  <a:srgbClr val="FF0000"/>
                </a:solidFill>
                <a:ea typeface="Arial TUR" panose="020B0604020202020204" pitchFamily="34" charset="0"/>
                <a:cs typeface="Arial TUR" panose="020B0604020202020204" pitchFamily="34" charset="0"/>
              </a:rPr>
              <a:t>eğitim ve sağlık hizmetlerinin yararlanıcısının yurt dışında olması</a:t>
            </a:r>
          </a:p>
          <a:p>
            <a:pPr marL="360000" algn="just"/>
            <a:r>
              <a:rPr lang="tr-TR" altLang="tr-TR" sz="2000" dirty="0">
                <a:ea typeface="Arial TUR" panose="020B0604020202020204" pitchFamily="34" charset="0"/>
                <a:cs typeface="Arial TUR" panose="020B0604020202020204" pitchFamily="34" charset="0"/>
              </a:rPr>
              <a:t>gerekmektedir</a:t>
            </a:r>
            <a:r>
              <a:rPr lang="tr-TR" altLang="tr-TR" sz="2000" dirty="0">
                <a:cs typeface="Times New Roman" panose="02020603050405020304" pitchFamily="18" charset="0"/>
              </a:rPr>
              <a:t>.</a:t>
            </a: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669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r>
              <a:rPr lang="tr-TR" altLang="tr-TR" sz="2000" dirty="0" smtClean="0">
                <a:solidFill>
                  <a:srgbClr val="FF0000"/>
                </a:solidFill>
                <a:effectLst>
                  <a:outerShdw blurRad="38100" dist="38100" dir="2700000" algn="tl">
                    <a:srgbClr val="000000"/>
                  </a:outerShdw>
                </a:effectLst>
              </a:rPr>
              <a:t>TÜRKİYE’DEN </a:t>
            </a:r>
            <a:r>
              <a:rPr lang="tr-TR" altLang="tr-TR" sz="2000" dirty="0">
                <a:solidFill>
                  <a:srgbClr val="FF0000"/>
                </a:solidFill>
                <a:effectLst>
                  <a:outerShdw blurRad="38100" dist="38100" dir="2700000" algn="tl">
                    <a:srgbClr val="000000"/>
                  </a:outerShdw>
                </a:effectLst>
              </a:rPr>
              <a:t>YURTDIŞI MUKİMİ KİŞİ VE KURUMLARA VERİLEN HİZMETLERE İLİŞKİN İNDİRİMİ</a:t>
            </a:r>
          </a:p>
          <a:p>
            <a:pPr algn="ctr"/>
            <a:endParaRPr lang="tr-TR" dirty="0"/>
          </a:p>
        </p:txBody>
      </p:sp>
    </p:spTree>
    <p:extLst>
      <p:ext uri="{BB962C8B-B14F-4D97-AF65-F5344CB8AC3E}">
        <p14:creationId xmlns:p14="http://schemas.microsoft.com/office/powerpoint/2010/main" val="33100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0210"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algn="ctr"/>
            <a:r>
              <a:rPr lang="tr-TR" altLang="tr-TR" dirty="0" smtClean="0"/>
              <a:t> </a:t>
            </a:r>
            <a:r>
              <a:rPr lang="tr-TR" altLang="tr-TR" sz="2400" b="1" dirty="0" smtClean="0">
                <a:solidFill>
                  <a:srgbClr val="FF0000"/>
                </a:solidFill>
                <a:ea typeface="Arial Unicode MS" panose="020B0604020202020204" pitchFamily="34" charset="-128"/>
                <a:cs typeface="Arial TUR" panose="020B0604020202020204" pitchFamily="34" charset="0"/>
              </a:rPr>
              <a:t>İndirim Tutarının Tespiti</a:t>
            </a:r>
          </a:p>
          <a:p>
            <a:endParaRPr lang="tr-TR" altLang="tr-TR" dirty="0">
              <a:solidFill>
                <a:srgbClr val="FF0000"/>
              </a:solidFill>
              <a:ea typeface="Arial Unicode MS" panose="020B0604020202020204" pitchFamily="34" charset="-128"/>
              <a:cs typeface="Arial TUR" panose="020B0604020202020204" pitchFamily="34" charset="0"/>
            </a:endParaRPr>
          </a:p>
          <a:p>
            <a:pPr marL="285750" indent="-285750" algn="just">
              <a:buFont typeface="Wingdings" panose="05000000000000000000" pitchFamily="2" charset="2"/>
              <a:buChar char="Ø"/>
            </a:pPr>
            <a:r>
              <a:rPr lang="tr-TR" altLang="tr-TR" sz="2000" dirty="0">
                <a:solidFill>
                  <a:srgbClr val="000000"/>
                </a:solidFill>
                <a:ea typeface="Arial Unicode MS" panose="020B0604020202020204" pitchFamily="34" charset="-128"/>
                <a:cs typeface="Arial TUR" panose="020B0604020202020204" pitchFamily="34" charset="0"/>
              </a:rPr>
              <a:t>Kazancı indirim kapsamında kabul edilen faaliyetlerden elde edilen hasılattan bu faaliyetler nedeniyle yüklenilen gider ve maliyet unsurlarının düşülmesi sonucu bulunacak </a:t>
            </a:r>
            <a:r>
              <a:rPr lang="tr-TR" altLang="tr-TR" sz="2000" dirty="0">
                <a:solidFill>
                  <a:srgbClr val="FF0000"/>
                </a:solidFill>
                <a:ea typeface="Arial Unicode MS" panose="020B0604020202020204" pitchFamily="34" charset="-128"/>
                <a:cs typeface="Arial TUR" panose="020B0604020202020204" pitchFamily="34" charset="0"/>
              </a:rPr>
              <a:t>kazancın %50’si</a:t>
            </a:r>
            <a:r>
              <a:rPr lang="tr-TR" altLang="tr-TR" sz="2000" dirty="0">
                <a:solidFill>
                  <a:srgbClr val="000000"/>
                </a:solidFill>
                <a:ea typeface="Arial Unicode MS" panose="020B0604020202020204" pitchFamily="34" charset="-128"/>
                <a:cs typeface="Arial TUR" panose="020B0604020202020204" pitchFamily="34" charset="0"/>
              </a:rPr>
              <a:t>, </a:t>
            </a:r>
            <a:endParaRPr lang="tr-TR" altLang="tr-TR" sz="2000" dirty="0" smtClean="0">
              <a:solidFill>
                <a:srgbClr val="000000"/>
              </a:solidFill>
              <a:ea typeface="Arial Unicode MS" panose="020B0604020202020204" pitchFamily="34" charset="-128"/>
              <a:cs typeface="Arial TUR" panose="020B0604020202020204" pitchFamily="34" charset="0"/>
            </a:endParaRPr>
          </a:p>
          <a:p>
            <a:pPr marL="285750" indent="-285750" algn="just">
              <a:buFont typeface="Wingdings" panose="05000000000000000000" pitchFamily="2" charset="2"/>
              <a:buChar char="Ø"/>
            </a:pPr>
            <a:r>
              <a:rPr lang="tr-TR" altLang="tr-TR" sz="2000" dirty="0" smtClean="0">
                <a:solidFill>
                  <a:srgbClr val="000000"/>
                </a:solidFill>
                <a:ea typeface="Arial Unicode MS" panose="020B0604020202020204" pitchFamily="34" charset="-128"/>
                <a:cs typeface="Arial TUR" panose="020B0604020202020204" pitchFamily="34" charset="0"/>
              </a:rPr>
              <a:t>Kurumlar </a:t>
            </a:r>
            <a:r>
              <a:rPr lang="tr-TR" altLang="tr-TR" sz="2000" dirty="0">
                <a:solidFill>
                  <a:srgbClr val="000000"/>
                </a:solidFill>
                <a:ea typeface="Arial Unicode MS" panose="020B0604020202020204" pitchFamily="34" charset="-128"/>
                <a:cs typeface="Arial TUR" panose="020B0604020202020204" pitchFamily="34" charset="0"/>
              </a:rPr>
              <a:t>vergisi beyannamesinin “Kazancın Bulunması Halinde İndirilecek İstisna ve İndirimler” bölümünde gösterilmek suretiyle indirim konusu yapılabilecektir. </a:t>
            </a:r>
          </a:p>
          <a:p>
            <a:pPr marL="285750" indent="-285750" algn="just">
              <a:buFont typeface="Wingdings" panose="05000000000000000000" pitchFamily="2" charset="2"/>
              <a:buChar char="Ø"/>
            </a:pPr>
            <a:endParaRPr lang="tr-TR" altLang="tr-TR" sz="2000" dirty="0">
              <a:solidFill>
                <a:srgbClr val="000000"/>
              </a:solidFill>
              <a:ea typeface="Arial Unicode MS" panose="020B0604020202020204" pitchFamily="34" charset="-128"/>
              <a:cs typeface="Arial TUR" panose="020B0604020202020204" pitchFamily="34" charset="0"/>
            </a:endParaRPr>
          </a:p>
          <a:p>
            <a:pPr marL="285750" indent="-285750" algn="just">
              <a:buFont typeface="Wingdings" panose="05000000000000000000" pitchFamily="2" charset="2"/>
              <a:buChar char="Ø"/>
            </a:pPr>
            <a:r>
              <a:rPr lang="tr-TR" altLang="tr-TR" sz="2000" dirty="0">
                <a:solidFill>
                  <a:srgbClr val="FF0000"/>
                </a:solidFill>
                <a:ea typeface="Arial Unicode MS" panose="020B0604020202020204" pitchFamily="34" charset="-128"/>
                <a:cs typeface="Arial TUR" panose="020B0604020202020204" pitchFamily="34" charset="0"/>
              </a:rPr>
              <a:t>Diğer indirim ve istisnalar ile geçmiş yıl zararları nedeniyle indirim konusu yapılamayan tutar izleyen </a:t>
            </a:r>
            <a:r>
              <a:rPr lang="tr-TR" altLang="tr-TR" sz="2000" u="sng" dirty="0">
                <a:solidFill>
                  <a:srgbClr val="FF0000"/>
                </a:solidFill>
                <a:ea typeface="Arial Unicode MS" panose="020B0604020202020204" pitchFamily="34" charset="-128"/>
                <a:cs typeface="Arial TUR" panose="020B0604020202020204" pitchFamily="34" charset="0"/>
              </a:rPr>
              <a:t>dönemlere devredilemeyecektir. </a:t>
            </a:r>
          </a:p>
          <a:p>
            <a:pPr marL="285750" indent="-285750" algn="just">
              <a:buFont typeface="Wingdings" panose="05000000000000000000" pitchFamily="2" charset="2"/>
              <a:buChar char="Ø"/>
            </a:pPr>
            <a:endParaRPr lang="tr-TR" altLang="tr-TR" sz="2000" dirty="0">
              <a:solidFill>
                <a:srgbClr val="000000"/>
              </a:solidFill>
              <a:ea typeface="Arial Unicode MS" panose="020B0604020202020204" pitchFamily="34" charset="-128"/>
              <a:cs typeface="Arial TUR" panose="020B0604020202020204" pitchFamily="34" charset="0"/>
            </a:endParaRPr>
          </a:p>
          <a:p>
            <a:pPr marL="285750" indent="-285750" algn="just">
              <a:buFont typeface="Wingdings" panose="05000000000000000000" pitchFamily="2" charset="2"/>
              <a:buChar char="Ø"/>
            </a:pPr>
            <a:r>
              <a:rPr lang="tr-TR" altLang="tr-TR" sz="2000" dirty="0">
                <a:solidFill>
                  <a:srgbClr val="000000"/>
                </a:solidFill>
                <a:ea typeface="Arial Unicode MS" panose="020B0604020202020204" pitchFamily="34" charset="-128"/>
                <a:cs typeface="Arial TUR" panose="020B0604020202020204" pitchFamily="34" charset="0"/>
              </a:rPr>
              <a:t>Faaliyet sonucunun </a:t>
            </a:r>
            <a:r>
              <a:rPr lang="tr-TR" altLang="tr-TR" sz="2000" dirty="0">
                <a:solidFill>
                  <a:srgbClr val="FF0000"/>
                </a:solidFill>
                <a:ea typeface="Arial Unicode MS" panose="020B0604020202020204" pitchFamily="34" charset="-128"/>
                <a:cs typeface="Arial TUR" panose="020B0604020202020204" pitchFamily="34" charset="0"/>
              </a:rPr>
              <a:t>zararlı olması halinde ise indirim söz konusu olmayacaktır. </a:t>
            </a:r>
          </a:p>
          <a:p>
            <a:pPr marL="645750" indent="-285750">
              <a:buFont typeface="Wingdings" panose="05000000000000000000" pitchFamily="2" charset="2"/>
              <a:buChar char="Ø"/>
            </a:pPr>
            <a:endParaRPr lang="tr-TR" altLang="tr-TR" sz="2000"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669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r>
              <a:rPr lang="tr-TR" altLang="tr-TR" sz="2000" dirty="0" smtClean="0">
                <a:solidFill>
                  <a:srgbClr val="FF0000"/>
                </a:solidFill>
                <a:effectLst>
                  <a:outerShdw blurRad="38100" dist="38100" dir="2700000" algn="tl">
                    <a:srgbClr val="000000"/>
                  </a:outerShdw>
                </a:effectLst>
              </a:rPr>
              <a:t>TÜRKİYE’DEN </a:t>
            </a:r>
            <a:r>
              <a:rPr lang="tr-TR" altLang="tr-TR" sz="2000" dirty="0">
                <a:solidFill>
                  <a:srgbClr val="FF0000"/>
                </a:solidFill>
                <a:effectLst>
                  <a:outerShdw blurRad="38100" dist="38100" dir="2700000" algn="tl">
                    <a:srgbClr val="000000"/>
                  </a:outerShdw>
                </a:effectLst>
              </a:rPr>
              <a:t>YURTDIŞI MUKİMİ KİŞİ VE KURUMLARA VERİLEN HİZMETLERE İLİŞKİN İNDİRİMİ</a:t>
            </a:r>
          </a:p>
          <a:p>
            <a:pPr algn="ctr"/>
            <a:endParaRPr lang="tr-TR" dirty="0"/>
          </a:p>
        </p:txBody>
      </p:sp>
    </p:spTree>
    <p:extLst>
      <p:ext uri="{BB962C8B-B14F-4D97-AF65-F5344CB8AC3E}">
        <p14:creationId xmlns:p14="http://schemas.microsoft.com/office/powerpoint/2010/main" val="318072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13118"/>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345815" y="2231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 </a:t>
            </a:r>
          </a:p>
          <a:p>
            <a:pPr algn="ctr"/>
            <a:r>
              <a:rPr lang="tr-TR" altLang="tr-TR" sz="3000" dirty="0" smtClean="0">
                <a:solidFill>
                  <a:srgbClr val="FF0000"/>
                </a:solidFill>
                <a:effectLst>
                  <a:outerShdw blurRad="38100" dist="38100" dir="2700000" algn="tl">
                    <a:srgbClr val="000000"/>
                  </a:outerShdw>
                </a:effectLst>
              </a:rPr>
              <a:t>Korumalı </a:t>
            </a:r>
            <a:r>
              <a:rPr lang="tr-TR" altLang="tr-TR" sz="3000" dirty="0">
                <a:solidFill>
                  <a:srgbClr val="FF0000"/>
                </a:solidFill>
                <a:effectLst>
                  <a:outerShdw blurRad="38100" dist="38100" dir="2700000" algn="tl">
                    <a:srgbClr val="000000"/>
                  </a:outerShdw>
                </a:effectLst>
              </a:rPr>
              <a:t>İşyeri İndirimi</a:t>
            </a:r>
          </a:p>
          <a:p>
            <a:pPr algn="ctr"/>
            <a:endParaRPr lang="tr-TR" sz="3000" dirty="0">
              <a:solidFill>
                <a:srgbClr val="FF0000"/>
              </a:solidFill>
              <a:effectLst>
                <a:outerShdw blurRad="38100" dist="38100" dir="2700000" algn="tl">
                  <a:srgbClr val="000000"/>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702900" indent="-342900">
              <a:buFont typeface="Wingdings" panose="05000000000000000000" pitchFamily="2" charset="2"/>
              <a:buChar char="Ø"/>
            </a:pPr>
            <a:endParaRPr lang="tr-TR" sz="2000" dirty="0" smtClean="0">
              <a:cs typeface="Times New Roman" pitchFamily="18" charset="0"/>
            </a:endParaRPr>
          </a:p>
          <a:p>
            <a:pPr marL="702900" indent="-342900">
              <a:buFont typeface="Wingdings" panose="05000000000000000000" pitchFamily="2" charset="2"/>
              <a:buChar char="Ø"/>
            </a:pPr>
            <a:endParaRPr lang="tr-TR" sz="2000" dirty="0" smtClean="0">
              <a:cs typeface="Times New Roman" pitchFamily="18" charset="0"/>
            </a:endParaRPr>
          </a:p>
          <a:p>
            <a:pPr marL="702900" indent="-342900">
              <a:buFont typeface="Wingdings" panose="05000000000000000000" pitchFamily="2" charset="2"/>
              <a:buChar char="Ø"/>
            </a:pPr>
            <a:r>
              <a:rPr lang="tr-TR" sz="2000" dirty="0" smtClean="0">
                <a:cs typeface="Times New Roman" pitchFamily="18" charset="0"/>
              </a:rPr>
              <a:t>1/7/2005 </a:t>
            </a:r>
            <a:r>
              <a:rPr lang="tr-TR" sz="2000" dirty="0">
                <a:cs typeface="Times New Roman" pitchFamily="18" charset="0"/>
              </a:rPr>
              <a:t>tarihli ve 5378 sayılı Engelliler Hakkında Kanuna göre kurulan korumalı işyerlerinde istihdam edilen ve iş gücü piyasasına kazandırılmaları güç olan zihinsel veya ruhsal engelli çalışanlar için </a:t>
            </a:r>
            <a:r>
              <a:rPr lang="tr-TR" sz="2000" b="1" dirty="0">
                <a:solidFill>
                  <a:srgbClr val="FF0000"/>
                </a:solidFill>
                <a:cs typeface="Times New Roman" pitchFamily="18" charset="0"/>
              </a:rPr>
              <a:t>diğer kişi ve kurumlarca karşılanan tutar dâhil yapılan ücret ödemelerinin yıllık brüt tutarının % 100'ü oranında korumalı işyeri indirimi </a:t>
            </a:r>
            <a:endParaRPr lang="tr-TR" sz="2000" b="1" dirty="0" smtClean="0">
              <a:solidFill>
                <a:srgbClr val="FF0000"/>
              </a:solidFill>
              <a:cs typeface="Times New Roman" pitchFamily="18" charset="0"/>
            </a:endParaRPr>
          </a:p>
          <a:p>
            <a:pPr marL="360000"/>
            <a:endParaRPr lang="tr-TR" sz="2000" b="1" dirty="0">
              <a:solidFill>
                <a:srgbClr val="FF0000"/>
              </a:solidFill>
              <a:cs typeface="Times New Roman" pitchFamily="18" charset="0"/>
            </a:endParaRPr>
          </a:p>
          <a:p>
            <a:pPr marL="702900" indent="-342900">
              <a:buFont typeface="Wingdings" panose="05000000000000000000" pitchFamily="2" charset="2"/>
              <a:buChar char="Ø"/>
            </a:pPr>
            <a:r>
              <a:rPr lang="tr-TR" sz="2000" dirty="0">
                <a:cs typeface="Times New Roman" pitchFamily="18" charset="0"/>
              </a:rPr>
              <a:t>İndirim, her bir engelli çalışan için </a:t>
            </a:r>
            <a:r>
              <a:rPr lang="tr-TR" sz="2000" b="1" dirty="0">
                <a:solidFill>
                  <a:srgbClr val="FF0000"/>
                </a:solidFill>
                <a:cs typeface="Times New Roman" pitchFamily="18" charset="0"/>
              </a:rPr>
              <a:t>azami 5 yıl </a:t>
            </a:r>
            <a:r>
              <a:rPr lang="tr-TR" sz="2000" dirty="0">
                <a:cs typeface="Times New Roman" pitchFamily="18" charset="0"/>
              </a:rPr>
              <a:t>süre ile uygulanır </a:t>
            </a:r>
            <a:endParaRPr lang="tr-TR" sz="2000" dirty="0" smtClean="0">
              <a:cs typeface="Times New Roman" pitchFamily="18" charset="0"/>
            </a:endParaRPr>
          </a:p>
          <a:p>
            <a:pPr marL="360000"/>
            <a:endParaRPr lang="tr-TR" sz="2000" dirty="0">
              <a:cs typeface="Times New Roman" pitchFamily="18" charset="0"/>
            </a:endParaRPr>
          </a:p>
          <a:p>
            <a:pPr marL="702900" indent="-342900">
              <a:buFont typeface="Wingdings" panose="05000000000000000000" pitchFamily="2" charset="2"/>
              <a:buChar char="Ø"/>
            </a:pPr>
            <a:r>
              <a:rPr lang="tr-TR" sz="2000" dirty="0">
                <a:cs typeface="Times New Roman" pitchFamily="18" charset="0"/>
              </a:rPr>
              <a:t>Yıllık olarak indirilecek tutar, her bir engelli çalışan için </a:t>
            </a:r>
            <a:r>
              <a:rPr lang="tr-TR" sz="2000" b="1" u="sng" dirty="0">
                <a:solidFill>
                  <a:srgbClr val="FF0000"/>
                </a:solidFill>
                <a:cs typeface="Times New Roman" pitchFamily="18" charset="0"/>
              </a:rPr>
              <a:t>asgari ücretin yıllık brüt tutarının % 150'sini aşamaz. </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59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a:solidFill>
                  <a:srgbClr val="FF0000"/>
                </a:solidFill>
                <a:effectLst>
                  <a:outerShdw blurRad="38100" dist="38100" dir="2700000" algn="tl">
                    <a:srgbClr val="000000"/>
                  </a:outerShdw>
                </a:effectLst>
              </a:rPr>
              <a:t>NAKDİ SERMAYE ARTIRIMI FAİZ İNDİRİMİ</a:t>
            </a: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02547" y="1936372"/>
            <a:ext cx="8398388" cy="4743539"/>
          </a:xfrm>
          <a:prstGeom prst="rect">
            <a:avLst/>
          </a:prstGeom>
          <a:noFill/>
        </p:spPr>
        <p:txBody>
          <a:bodyPr wrap="square" lIns="0" rIns="0" numCol="1" rtlCol="0" anchor="t" anchorCtr="0">
            <a:noAutofit/>
          </a:bodyPr>
          <a:lstStyle/>
          <a:p>
            <a:pPr marL="285750" indent="-285750">
              <a:buFont typeface="Wingdings" panose="05000000000000000000" pitchFamily="2" charset="2"/>
              <a:buChar char="Ø"/>
            </a:pPr>
            <a:r>
              <a:rPr lang="tr-TR" altLang="tr-TR" dirty="0" smtClean="0">
                <a:solidFill>
                  <a:srgbClr val="FF0000"/>
                </a:solidFill>
              </a:rPr>
              <a:t>01.07.2015 </a:t>
            </a:r>
            <a:r>
              <a:rPr lang="tr-TR" altLang="tr-TR" dirty="0">
                <a:solidFill>
                  <a:srgbClr val="FF0000"/>
                </a:solidFill>
              </a:rPr>
              <a:t>tarihinden </a:t>
            </a:r>
            <a:r>
              <a:rPr lang="tr-TR" altLang="tr-TR" dirty="0" smtClean="0">
                <a:solidFill>
                  <a:srgbClr val="FF0000"/>
                </a:solidFill>
              </a:rPr>
              <a:t>itibaren, Finans</a:t>
            </a:r>
            <a:r>
              <a:rPr lang="tr-TR" altLang="tr-TR" dirty="0">
                <a:solidFill>
                  <a:srgbClr val="FF0000"/>
                </a:solidFill>
              </a:rPr>
              <a:t>, bankacılık ve sigortacılık sektörlerinde faaliyet gösteren kurumlar ile kamu iktisadi teşebbüsleri hariç </a:t>
            </a:r>
            <a:r>
              <a:rPr lang="tr-TR" altLang="tr-TR" dirty="0"/>
              <a:t>olmak üzere sermaye şirketlerinin ilgili hesap dönemi içinde, ticaret siciline tescil edilmiş olan </a:t>
            </a:r>
            <a:r>
              <a:rPr lang="tr-TR" altLang="tr-TR" dirty="0">
                <a:solidFill>
                  <a:srgbClr val="FF0000"/>
                </a:solidFill>
              </a:rPr>
              <a:t>ödenmiş veya çıkarılmış sermaye </a:t>
            </a:r>
            <a:r>
              <a:rPr lang="tr-TR" altLang="tr-TR" dirty="0"/>
              <a:t>tutarlarındaki </a:t>
            </a:r>
            <a:r>
              <a:rPr lang="tr-TR" altLang="tr-TR" dirty="0">
                <a:solidFill>
                  <a:srgbClr val="FF0000"/>
                </a:solidFill>
              </a:rPr>
              <a:t>nakdi sermaye artışları </a:t>
            </a:r>
            <a:r>
              <a:rPr lang="tr-TR" altLang="tr-TR" dirty="0"/>
              <a:t>veya yeni kurulan sermaye şirketlerinde ödenmiş sermayenin nakit olarak karşılanan kısmı üzerinden Türkiye Cumhuriyet Merkez Bankası tarafından indirimden yararlanılan yıl için en son açıklanan "Bankalarca açılan TL cinsinden ticari kredilere uygulanan ağırlıklı yıllık ortalama faiz oranı" dikkate alınarak, ilgili hesap döneminin sonuna kadar hesaplanan </a:t>
            </a:r>
            <a:r>
              <a:rPr lang="tr-TR" altLang="tr-TR" dirty="0">
                <a:solidFill>
                  <a:srgbClr val="FF0000"/>
                </a:solidFill>
              </a:rPr>
              <a:t>tutarın %50'si</a:t>
            </a:r>
            <a:r>
              <a:rPr lang="tr-TR" altLang="tr-TR" dirty="0" smtClean="0">
                <a:solidFill>
                  <a:srgbClr val="FF0000"/>
                </a:solidFill>
              </a:rPr>
              <a:t>.</a:t>
            </a:r>
          </a:p>
          <a:p>
            <a:pPr marL="285750" indent="-285750">
              <a:buFont typeface="Wingdings" panose="05000000000000000000" pitchFamily="2" charset="2"/>
              <a:buChar char="Ø"/>
            </a:pPr>
            <a:r>
              <a:rPr lang="tr-TR" altLang="tr-TR" b="1" dirty="0"/>
              <a:t>Süre</a:t>
            </a:r>
            <a:r>
              <a:rPr lang="tr-TR" altLang="tr-TR" dirty="0"/>
              <a:t>, tescil edilen sermaye artırımının nakit olarak karşılanan kısmının şirketin banka hesabına yatırıldığı tarihin içinde bulunduğu aydan hesap döneminin sonuna kadar olan ay sayısının 12 aya olan oranını </a:t>
            </a:r>
            <a:endParaRPr lang="tr-TR" altLang="tr-TR" dirty="0" smtClean="0"/>
          </a:p>
          <a:p>
            <a:pPr marL="285750" indent="-285750">
              <a:buFont typeface="Wingdings" panose="05000000000000000000" pitchFamily="2" charset="2"/>
              <a:buChar char="Ø"/>
            </a:pPr>
            <a:endParaRPr lang="tr-TR" altLang="tr-TR" dirty="0"/>
          </a:p>
          <a:p>
            <a:pPr marL="285750" indent="-285750">
              <a:buFont typeface="Wingdings" panose="05000000000000000000" pitchFamily="2" charset="2"/>
              <a:buChar char="Ø"/>
            </a:pPr>
            <a:r>
              <a:rPr lang="tr-TR" b="1" kern="0" dirty="0">
                <a:latin typeface="Times New Roman" pitchFamily="18" charset="0"/>
                <a:cs typeface="Times New Roman" pitchFamily="18" charset="0"/>
              </a:rPr>
              <a:t>İndirim tutarı=</a:t>
            </a:r>
            <a:r>
              <a:rPr lang="tr-TR" kern="0" dirty="0">
                <a:latin typeface="Times New Roman" pitchFamily="18" charset="0"/>
                <a:cs typeface="Times New Roman" pitchFamily="18" charset="0"/>
              </a:rPr>
              <a:t>Nakdi sermaye art. x Ticari krediler faiz </a:t>
            </a:r>
            <a:r>
              <a:rPr lang="tr-TR" kern="0" dirty="0" err="1">
                <a:latin typeface="Times New Roman" pitchFamily="18" charset="0"/>
                <a:cs typeface="Times New Roman" pitchFamily="18" charset="0"/>
              </a:rPr>
              <a:t>or.</a:t>
            </a:r>
            <a:r>
              <a:rPr lang="tr-TR" kern="0" dirty="0">
                <a:latin typeface="Times New Roman" pitchFamily="18" charset="0"/>
                <a:cs typeface="Times New Roman" pitchFamily="18" charset="0"/>
              </a:rPr>
              <a:t> x İndirim </a:t>
            </a:r>
            <a:r>
              <a:rPr lang="tr-TR" kern="0" dirty="0" err="1">
                <a:latin typeface="Times New Roman" pitchFamily="18" charset="0"/>
                <a:cs typeface="Times New Roman" pitchFamily="18" charset="0"/>
              </a:rPr>
              <a:t>or.</a:t>
            </a:r>
            <a:r>
              <a:rPr lang="tr-TR" kern="0" dirty="0">
                <a:latin typeface="Times New Roman" pitchFamily="18" charset="0"/>
                <a:cs typeface="Times New Roman" pitchFamily="18" charset="0"/>
              </a:rPr>
              <a:t> x </a:t>
            </a:r>
            <a:r>
              <a:rPr lang="tr-TR" kern="0" dirty="0" smtClean="0">
                <a:latin typeface="Times New Roman" pitchFamily="18" charset="0"/>
                <a:cs typeface="Times New Roman" pitchFamily="18" charset="0"/>
              </a:rPr>
              <a:t>Süre</a:t>
            </a:r>
          </a:p>
          <a:p>
            <a:endParaRPr lang="tr-TR" altLang="tr-TR" dirty="0"/>
          </a:p>
          <a:p>
            <a:pPr marL="285750" indent="-285750">
              <a:buFont typeface="Wingdings" panose="05000000000000000000" pitchFamily="2" charset="2"/>
              <a:buChar char="Ø"/>
            </a:pPr>
            <a:r>
              <a:rPr lang="tr-TR" altLang="tr-TR" dirty="0" smtClean="0"/>
              <a:t>2017 </a:t>
            </a:r>
            <a:r>
              <a:rPr lang="tr-TR" altLang="tr-TR" dirty="0"/>
              <a:t>yılı için yapılacak olan hesaplamalarda TCMB tarafından 2017 yılı için en son açıklanan </a:t>
            </a:r>
            <a:r>
              <a:rPr lang="tr-TR" altLang="tr-TR" b="1" dirty="0">
                <a:solidFill>
                  <a:srgbClr val="FF0000"/>
                </a:solidFill>
              </a:rPr>
              <a:t>%17,06 </a:t>
            </a:r>
            <a:r>
              <a:rPr lang="tr-TR" altLang="tr-TR" dirty="0"/>
              <a:t>oranı esas alınacaktır. </a:t>
            </a:r>
          </a:p>
          <a:p>
            <a:endParaRPr lang="tr-TR" alt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altLang="tr-TR" dirty="0"/>
          </a:p>
          <a:p>
            <a:endParaRPr lang="tr-TR" altLang="tr-TR" dirty="0"/>
          </a:p>
          <a:p>
            <a:pPr marL="900112"/>
            <a:endParaRPr lang="tr-TR" altLang="tr-TR" dirty="0"/>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1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900112"/>
            <a:r>
              <a:rPr lang="tr-TR" altLang="tr-TR" b="1" dirty="0" smtClean="0">
                <a:solidFill>
                  <a:srgbClr val="FF0000"/>
                </a:solidFill>
              </a:rPr>
              <a:t> HESAPLAMADA DİKKATE ALINACAK İNDİRİM ORANI TABLOSU</a:t>
            </a:r>
            <a:endParaRPr lang="tr-TR" altLang="tr-TR" b="1" dirty="0">
              <a:solidFill>
                <a:srgbClr val="FF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4"/>
          <a:stretch>
            <a:fillRect/>
          </a:stretch>
        </p:blipFill>
        <p:spPr>
          <a:xfrm>
            <a:off x="838200" y="1964229"/>
            <a:ext cx="7658744" cy="4356738"/>
          </a:xfrm>
          <a:prstGeom prst="rect">
            <a:avLst/>
          </a:prstGeom>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0584" y="2445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a:solidFill>
                  <a:srgbClr val="FF0000"/>
                </a:solidFill>
                <a:effectLst>
                  <a:outerShdw blurRad="38100" dist="38100" dir="2700000" algn="tl">
                    <a:srgbClr val="000000"/>
                  </a:outerShdw>
                </a:effectLst>
              </a:rPr>
              <a:t>NAKDİ SERMAYE ARTIRIMI FAİZ İNDİRİMİ</a:t>
            </a:r>
          </a:p>
        </p:txBody>
      </p:sp>
    </p:spTree>
    <p:extLst>
      <p:ext uri="{BB962C8B-B14F-4D97-AF65-F5344CB8AC3E}">
        <p14:creationId xmlns:p14="http://schemas.microsoft.com/office/powerpoint/2010/main" val="74804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67543" y="1772816"/>
            <a:ext cx="8208913" cy="4536504"/>
          </a:xfrm>
          <a:prstGeom prst="rect">
            <a:avLst/>
          </a:prstGeom>
          <a:noFill/>
        </p:spPr>
        <p:txBody>
          <a:bodyPr wrap="square" lIns="0" rIns="0" numCol="1" rtlCol="0" anchor="t" anchorCtr="0">
            <a:noAutofit/>
          </a:bodyPr>
          <a:lstStyle/>
          <a:p>
            <a:pPr algn="ctr">
              <a:defRPr/>
            </a:pPr>
            <a:r>
              <a:rPr lang="tr-TR" altLang="tr-TR" dirty="0" smtClean="0"/>
              <a:t> </a:t>
            </a:r>
            <a:r>
              <a:rPr lang="tr-TR" altLang="en-US" sz="2400" b="1" dirty="0">
                <a:solidFill>
                  <a:srgbClr val="FF0000"/>
                </a:solidFill>
              </a:rPr>
              <a:t>İndirim Hesabında Dikkate Alınmayacak Sermaye Artışları</a:t>
            </a:r>
          </a:p>
          <a:p>
            <a:pPr marL="285750" indent="-285750" algn="just">
              <a:spcBef>
                <a:spcPts val="300"/>
              </a:spcBef>
              <a:spcAft>
                <a:spcPts val="300"/>
              </a:spcAft>
              <a:buClr>
                <a:srgbClr val="FF0000"/>
              </a:buClr>
              <a:buSzPct val="125000"/>
              <a:buFont typeface="Wingdings" panose="05000000000000000000" pitchFamily="2" charset="2"/>
              <a:buChar char="Ø"/>
              <a:defRPr/>
            </a:pPr>
            <a:r>
              <a:rPr lang="tr-TR" altLang="en-US" dirty="0" smtClean="0"/>
              <a:t>Sermaye </a:t>
            </a:r>
            <a:r>
              <a:rPr lang="tr-TR" altLang="en-US" dirty="0"/>
              <a:t>şirketlerine nakit dışındaki varlık devirlerinden kaynaklanan sermaye artışları, </a:t>
            </a:r>
          </a:p>
          <a:p>
            <a:pPr marL="285750" indent="-285750" algn="just">
              <a:spcBef>
                <a:spcPts val="300"/>
              </a:spcBef>
              <a:spcAft>
                <a:spcPts val="300"/>
              </a:spcAft>
              <a:buClr>
                <a:srgbClr val="FF0000"/>
              </a:buClr>
              <a:buSzPct val="125000"/>
              <a:buFont typeface="Wingdings" panose="05000000000000000000" pitchFamily="2" charset="2"/>
              <a:buChar char="Ø"/>
              <a:defRPr/>
            </a:pPr>
            <a:r>
              <a:rPr lang="tr-TR" altLang="en-US" dirty="0"/>
              <a:t>Sermaye şirketlerinin birleşme, devir ve bölünme işlemlerine taraf olmalarından kaynaklanan sermaye artışları, </a:t>
            </a:r>
          </a:p>
          <a:p>
            <a:pPr marL="285750" indent="-285750" algn="just">
              <a:spcBef>
                <a:spcPts val="300"/>
              </a:spcBef>
              <a:spcAft>
                <a:spcPts val="300"/>
              </a:spcAft>
              <a:buClr>
                <a:srgbClr val="FF0000"/>
              </a:buClr>
              <a:buSzPct val="125000"/>
              <a:buFont typeface="Wingdings" panose="05000000000000000000" pitchFamily="2" charset="2"/>
              <a:buChar char="Ø"/>
              <a:defRPr/>
            </a:pPr>
            <a:r>
              <a:rPr lang="tr-TR" altLang="en-US" dirty="0"/>
              <a:t>Bilançoda yer alan öz sermaye kalemlerinin sermayeye eklenmesinden kaynaklanan sermaye artışları, </a:t>
            </a:r>
          </a:p>
          <a:p>
            <a:pPr marL="285750" indent="-285750" algn="just">
              <a:spcBef>
                <a:spcPts val="300"/>
              </a:spcBef>
              <a:spcAft>
                <a:spcPts val="300"/>
              </a:spcAft>
              <a:buClr>
                <a:srgbClr val="FF0000"/>
              </a:buClr>
              <a:buSzPct val="125000"/>
              <a:buFont typeface="Wingdings" panose="05000000000000000000" pitchFamily="2" charset="2"/>
              <a:buChar char="Ø"/>
              <a:defRPr/>
            </a:pPr>
            <a:r>
              <a:rPr lang="tr-TR" altLang="en-US" dirty="0"/>
              <a:t>Ortaklarca veya Kurumlar Vergisi Kanununun 12 </a:t>
            </a:r>
            <a:r>
              <a:rPr lang="tr-TR" altLang="en-US" dirty="0" err="1"/>
              <a:t>nci</a:t>
            </a:r>
            <a:r>
              <a:rPr lang="tr-TR" altLang="en-US" dirty="0"/>
              <a:t> maddesi kapsamında ortaklarla ilişkili olan kişilerce kredi kullanılmak veya borç alınmak suretiyle gerçekleştirilen sermaye artışları, </a:t>
            </a:r>
          </a:p>
          <a:p>
            <a:pPr marL="285750" indent="-285750" algn="just">
              <a:spcBef>
                <a:spcPts val="300"/>
              </a:spcBef>
              <a:spcAft>
                <a:spcPts val="300"/>
              </a:spcAft>
              <a:buClr>
                <a:srgbClr val="FF0000"/>
              </a:buClr>
              <a:buSzPct val="125000"/>
              <a:buFont typeface="Wingdings" panose="05000000000000000000" pitchFamily="2" charset="2"/>
              <a:buChar char="Ø"/>
              <a:defRPr/>
            </a:pPr>
            <a:r>
              <a:rPr lang="tr-TR" altLang="en-US" dirty="0"/>
              <a:t>Bilanço içi kalemlerin (gerçek nitelikli borç ilişkisine dayanmayan ortaklara borçlar hesabı gibi) birbiri içinde mahsubu şeklinde gerçekleştirilen sermaye artışları, </a:t>
            </a:r>
          </a:p>
          <a:p>
            <a:pPr marL="285750" indent="-285750" algn="just">
              <a:spcBef>
                <a:spcPts val="300"/>
              </a:spcBef>
              <a:spcAft>
                <a:spcPts val="300"/>
              </a:spcAft>
              <a:buClr>
                <a:srgbClr val="FF0000"/>
              </a:buClr>
              <a:buSzPct val="125000"/>
              <a:buFont typeface="Wingdings" panose="05000000000000000000" pitchFamily="2" charset="2"/>
              <a:buChar char="Ø"/>
              <a:defRPr/>
            </a:pPr>
            <a:r>
              <a:rPr lang="tr-TR" altLang="en-US" dirty="0"/>
              <a:t>Şirkete nakdi sermaye dışında hisse senedi, tahvil veya bono gibi kıymetlerin konulması suretiyle gerçekleştirilen sermaye artışları </a:t>
            </a:r>
          </a:p>
          <a:p>
            <a:pPr>
              <a:spcBef>
                <a:spcPts val="300"/>
              </a:spcBef>
              <a:spcAft>
                <a:spcPts val="300"/>
              </a:spcAft>
              <a:defRPr/>
            </a:pPr>
            <a:r>
              <a:rPr lang="tr-TR" altLang="en-US" sz="700" dirty="0"/>
              <a:t> </a:t>
            </a:r>
            <a:r>
              <a:rPr lang="tr-TR" altLang="en-US" sz="700" dirty="0" smtClean="0"/>
              <a:t>            </a:t>
            </a:r>
            <a:r>
              <a:rPr lang="tr-TR" altLang="en-US" dirty="0" smtClean="0"/>
              <a:t>indirim </a:t>
            </a:r>
            <a:r>
              <a:rPr lang="tr-TR" altLang="en-US" dirty="0"/>
              <a:t>tutarının hesaplamasında dikkate alınmayacaktır. </a:t>
            </a: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0584" y="2445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a:solidFill>
                  <a:srgbClr val="FF0000"/>
                </a:solidFill>
                <a:effectLst>
                  <a:outerShdw blurRad="38100" dist="38100" dir="2700000" algn="tl">
                    <a:srgbClr val="000000"/>
                  </a:outerShdw>
                </a:effectLst>
              </a:rPr>
              <a:t>NAKDİ SERMAYE ARTIRIMI FAİZ İNDİRİMİ</a:t>
            </a:r>
          </a:p>
        </p:txBody>
      </p:sp>
    </p:spTree>
    <p:extLst>
      <p:ext uri="{BB962C8B-B14F-4D97-AF65-F5344CB8AC3E}">
        <p14:creationId xmlns:p14="http://schemas.microsoft.com/office/powerpoint/2010/main" val="365190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3"/>
            <a:ext cx="8928992" cy="5205363"/>
          </a:xfrm>
          <a:prstGeom prst="rect">
            <a:avLst/>
          </a:prstGeom>
          <a:solidFill>
            <a:srgbClr val="BFD3E4"/>
          </a:solidFill>
          <a:ln>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Metin kutusu 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r>
              <a:rPr lang="tr-TR" sz="3600" b="1" dirty="0">
                <a:solidFill>
                  <a:srgbClr val="212E84"/>
                </a:solidFill>
                <a:latin typeface="Times New Roman" panose="02020603050405020304" pitchFamily="18" charset="0"/>
                <a:cs typeface="Times New Roman" panose="02020603050405020304" pitchFamily="18" charset="0"/>
              </a:rPr>
              <a:t>İÇERİK</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4" y="379105"/>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8">
            <a:extLst>
              <a:ext uri="{FF2B5EF4-FFF2-40B4-BE49-F238E27FC236}">
                <a16:creationId xmlns:a16="http://schemas.microsoft.com/office/drawing/2014/main" xmlns="" id="{50C66604-5271-4CD7-BE29-27F8631DBE54}"/>
              </a:ext>
            </a:extLst>
          </p:cNvPr>
          <p:cNvSpPr/>
          <p:nvPr/>
        </p:nvSpPr>
        <p:spPr>
          <a:xfrm>
            <a:off x="209042" y="1759338"/>
            <a:ext cx="8725915" cy="4694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lnSpc>
                <a:spcPct val="150000"/>
              </a:lnSpc>
            </a:pPr>
            <a:endParaRPr lang="tr-TR" sz="1350" b="1" dirty="0">
              <a:solidFill>
                <a:schemeClr val="tx1"/>
              </a:solidFill>
            </a:endParaRPr>
          </a:p>
        </p:txBody>
      </p:sp>
      <p:sp>
        <p:nvSpPr>
          <p:cNvPr id="2" name="Metin kutusu 1"/>
          <p:cNvSpPr txBox="1"/>
          <p:nvPr/>
        </p:nvSpPr>
        <p:spPr>
          <a:xfrm>
            <a:off x="323528" y="1629140"/>
            <a:ext cx="8820472" cy="4708981"/>
          </a:xfrm>
          <a:prstGeom prst="rect">
            <a:avLst/>
          </a:prstGeom>
          <a:noFill/>
        </p:spPr>
        <p:txBody>
          <a:bodyPr wrap="square" rtlCol="0">
            <a:spAutoFit/>
          </a:bodyPr>
          <a:lstStyle/>
          <a:p>
            <a:pPr lvl="1">
              <a:lnSpc>
                <a:spcPct val="150000"/>
              </a:lnSpc>
            </a:pPr>
            <a:r>
              <a:rPr lang="tr-TR" sz="2000" b="1" dirty="0" smtClean="0"/>
              <a:t>A- </a:t>
            </a:r>
            <a:r>
              <a:rPr lang="tr-TR" sz="2000" b="1" dirty="0"/>
              <a:t>KURUMLAR VERGİSİNDE MÜKELLEFİYET</a:t>
            </a:r>
          </a:p>
          <a:p>
            <a:pPr lvl="1">
              <a:lnSpc>
                <a:spcPct val="150000"/>
              </a:lnSpc>
            </a:pPr>
            <a:r>
              <a:rPr lang="tr-TR" sz="2000" b="1" dirty="0"/>
              <a:t>B- KURUM KAZANCININ UNSURLARI VE KAPSAMI</a:t>
            </a:r>
          </a:p>
          <a:p>
            <a:pPr lvl="1">
              <a:lnSpc>
                <a:spcPct val="150000"/>
              </a:lnSpc>
            </a:pPr>
            <a:r>
              <a:rPr lang="tr-TR" sz="2000" b="1" dirty="0"/>
              <a:t>C- KURUM KAZANCININ TESPİTİNDE GİDERLER</a:t>
            </a:r>
          </a:p>
          <a:p>
            <a:pPr lvl="1">
              <a:lnSpc>
                <a:spcPct val="150000"/>
              </a:lnSpc>
            </a:pPr>
            <a:r>
              <a:rPr lang="tr-TR" sz="2000" b="1" dirty="0"/>
              <a:t>D- GEÇMİŞ YIL ZARARLARININ MAHSUBU</a:t>
            </a:r>
          </a:p>
          <a:p>
            <a:pPr lvl="1">
              <a:lnSpc>
                <a:spcPct val="150000"/>
              </a:lnSpc>
            </a:pPr>
            <a:r>
              <a:rPr lang="tr-TR" sz="2000" b="1" dirty="0"/>
              <a:t>E- MUAFİYET, İNDİRİM VE İSTİSNALAR</a:t>
            </a:r>
          </a:p>
          <a:p>
            <a:pPr lvl="1">
              <a:lnSpc>
                <a:spcPct val="150000"/>
              </a:lnSpc>
            </a:pPr>
            <a:r>
              <a:rPr lang="tr-TR" sz="2000" b="1" dirty="0"/>
              <a:t>F- ÖRTÜLÜ SERMAYE VE TRANSFER FİYATLANDIRMASI,</a:t>
            </a:r>
          </a:p>
          <a:p>
            <a:pPr lvl="1">
              <a:lnSpc>
                <a:spcPct val="150000"/>
              </a:lnSpc>
            </a:pPr>
            <a:r>
              <a:rPr lang="tr-TR" sz="2000" b="1" dirty="0"/>
              <a:t>G- ÖRNEK UYGULAMA</a:t>
            </a:r>
          </a:p>
          <a:p>
            <a:pPr lvl="1">
              <a:lnSpc>
                <a:spcPct val="150000"/>
              </a:lnSpc>
            </a:pPr>
            <a:r>
              <a:rPr lang="tr-TR" sz="2000" b="1" dirty="0"/>
              <a:t>H- 7099* SAYILI YASA HAKKINDA BİLGİLENDİRME</a:t>
            </a:r>
          </a:p>
          <a:p>
            <a:pPr lvl="1">
              <a:lnSpc>
                <a:spcPct val="150000"/>
              </a:lnSpc>
            </a:pPr>
            <a:r>
              <a:rPr lang="tr-TR" sz="2000" b="1"/>
              <a:t>I- </a:t>
            </a:r>
            <a:r>
              <a:rPr lang="tr-TR" sz="2000" b="1" smtClean="0"/>
              <a:t> 7103</a:t>
            </a:r>
            <a:r>
              <a:rPr lang="tr-TR" sz="2000" b="1" dirty="0"/>
              <a:t>** SAYILI YASA HAKKINDA BİLGİLENDİRME</a:t>
            </a:r>
          </a:p>
          <a:p>
            <a:pPr marL="180000" lvl="1">
              <a:lnSpc>
                <a:spcPct val="150000"/>
              </a:lnSpc>
            </a:pPr>
            <a:r>
              <a:rPr lang="tr-TR" sz="1200" b="1" dirty="0"/>
              <a:t>(*YATIRIM ORTAMININ İYİLEŞTİRİLMESİ AMACIYLA BAZI KANUNLARDA DEĞİŞİKLİK YAPILMASINA DAİR KANUN )</a:t>
            </a:r>
          </a:p>
          <a:p>
            <a:r>
              <a:rPr lang="tr-TR" sz="1200" b="1" dirty="0" smtClean="0"/>
              <a:t>     (**VERGİ </a:t>
            </a:r>
            <a:r>
              <a:rPr lang="tr-TR" sz="1200" b="1" dirty="0"/>
              <a:t>KANUNLARI İLE BAZI KANUN VE KANUN HÜKMÜNDE KARARNAMELERDE DEĞİŞİKLİK YAPILMASI HAKKINDA </a:t>
            </a:r>
            <a:r>
              <a:rPr lang="tr-TR" sz="1200" b="1" dirty="0" smtClean="0"/>
              <a:t>KANUN)</a:t>
            </a:r>
            <a:endParaRPr lang="tr-TR" sz="1200" b="1" dirty="0"/>
          </a:p>
        </p:txBody>
      </p:sp>
    </p:spTree>
    <p:extLst>
      <p:ext uri="{BB962C8B-B14F-4D97-AF65-F5344CB8AC3E}">
        <p14:creationId xmlns:p14="http://schemas.microsoft.com/office/powerpoint/2010/main" val="27224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9927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algn="ctr"/>
            <a:r>
              <a:rPr lang="tr-TR" altLang="tr-TR" b="1" dirty="0" smtClean="0"/>
              <a:t> </a:t>
            </a:r>
            <a:r>
              <a:rPr lang="tr-TR" altLang="tr-TR" sz="2800" b="1" dirty="0">
                <a:solidFill>
                  <a:srgbClr val="FF0000"/>
                </a:solidFill>
              </a:rPr>
              <a:t>İndirimden Sermaye Şirketleri Yararlanacaktır</a:t>
            </a:r>
          </a:p>
          <a:p>
            <a:endParaRPr lang="tr-TR" altLang="tr-TR" dirty="0"/>
          </a:p>
          <a:p>
            <a:pPr algn="just"/>
            <a:endParaRPr lang="tr-TR" altLang="tr-TR" dirty="0"/>
          </a:p>
          <a:p>
            <a:pPr marL="285750" indent="-285750" algn="just">
              <a:buFont typeface="Wingdings" panose="05000000000000000000" pitchFamily="2" charset="2"/>
              <a:buChar char="Ø"/>
            </a:pPr>
            <a:r>
              <a:rPr lang="tr-TR" altLang="tr-TR" dirty="0"/>
              <a:t>İndirimden </a:t>
            </a:r>
            <a:r>
              <a:rPr lang="tr-TR" altLang="tr-TR" dirty="0">
                <a:solidFill>
                  <a:srgbClr val="C00000"/>
                </a:solidFill>
              </a:rPr>
              <a:t>finans, bankacılık ve sigortacılık sektörlerinde faaliyet gösteren kurumlar ile kamu iktisadi teşebbüsleri hariç olmak üzere</a:t>
            </a:r>
            <a:r>
              <a:rPr lang="tr-TR" altLang="tr-TR" dirty="0"/>
              <a:t>, şartları sağlayan sermaye şirketlerinin yararlanabilmesi mümkündür. </a:t>
            </a:r>
          </a:p>
          <a:p>
            <a:pPr marL="285750" indent="-285750" algn="just">
              <a:buFont typeface="Wingdings" panose="05000000000000000000" pitchFamily="2" charset="2"/>
              <a:buChar char="Ø"/>
            </a:pPr>
            <a:endParaRPr lang="tr-TR" altLang="tr-TR" dirty="0"/>
          </a:p>
          <a:p>
            <a:pPr marL="285750" indent="-285750" algn="just">
              <a:buFont typeface="Wingdings" panose="05000000000000000000" pitchFamily="2" charset="2"/>
              <a:buChar char="Ø"/>
            </a:pPr>
            <a:r>
              <a:rPr lang="tr-TR" altLang="tr-TR" dirty="0"/>
              <a:t>Dolayısıyla finans, bankacılık ve sigortacılık sektörlerinde faaliyet gösteren kurumlar ile kamu iktisadi teşebbüsleri bu indirimden yararlanamayacaklardır. </a:t>
            </a:r>
          </a:p>
          <a:p>
            <a:pPr marL="285750" indent="-285750" algn="just">
              <a:buFont typeface="Wingdings" panose="05000000000000000000" pitchFamily="2" charset="2"/>
              <a:buChar char="Ø"/>
            </a:pPr>
            <a:endParaRPr lang="tr-TR" altLang="tr-TR" dirty="0"/>
          </a:p>
          <a:p>
            <a:pPr marL="285750" indent="-285750" algn="just">
              <a:buFont typeface="Wingdings" panose="05000000000000000000" pitchFamily="2" charset="2"/>
              <a:buChar char="Ø"/>
            </a:pPr>
            <a:r>
              <a:rPr lang="tr-TR" altLang="tr-TR" dirty="0"/>
              <a:t>Bu kapsamda </a:t>
            </a:r>
            <a:r>
              <a:rPr lang="tr-TR" altLang="tr-TR" dirty="0">
                <a:solidFill>
                  <a:srgbClr val="C00000"/>
                </a:solidFill>
              </a:rPr>
              <a:t>sadece anonim veya </a:t>
            </a:r>
            <a:r>
              <a:rPr lang="tr-TR" altLang="tr-TR" dirty="0" err="1">
                <a:solidFill>
                  <a:srgbClr val="C00000"/>
                </a:solidFill>
              </a:rPr>
              <a:t>limited</a:t>
            </a:r>
            <a:r>
              <a:rPr lang="tr-TR" altLang="tr-TR" dirty="0">
                <a:solidFill>
                  <a:srgbClr val="C00000"/>
                </a:solidFill>
              </a:rPr>
              <a:t> şirketler ile sermayesi paylara bölünmüş komandit şirketler </a:t>
            </a:r>
            <a:r>
              <a:rPr lang="tr-TR" altLang="tr-TR" dirty="0"/>
              <a:t>şartları taşımaları kaydıyla bu indirimden yararlanabileceklerdir. </a:t>
            </a:r>
          </a:p>
          <a:p>
            <a:pPr marL="1185862" indent="-285750">
              <a:buFont typeface="Wingdings" panose="05000000000000000000" pitchFamily="2" charset="2"/>
              <a:buChar char="Ø"/>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0584" y="2445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a:solidFill>
                  <a:srgbClr val="FF0000"/>
                </a:solidFill>
                <a:effectLst>
                  <a:outerShdw blurRad="38100" dist="38100" dir="2700000" algn="tl">
                    <a:srgbClr val="000000"/>
                  </a:outerShdw>
                </a:effectLst>
              </a:rPr>
              <a:t>NAKDİ SERMAYE ARTIRIMI FAİZ İNDİRİMİ</a:t>
            </a:r>
          </a:p>
        </p:txBody>
      </p:sp>
    </p:spTree>
    <p:extLst>
      <p:ext uri="{BB962C8B-B14F-4D97-AF65-F5344CB8AC3E}">
        <p14:creationId xmlns:p14="http://schemas.microsoft.com/office/powerpoint/2010/main" val="27963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20441" y="1700808"/>
            <a:ext cx="8306193" cy="4667556"/>
          </a:xfrm>
          <a:prstGeom prst="rect">
            <a:avLst/>
          </a:prstGeom>
          <a:noFill/>
        </p:spPr>
        <p:txBody>
          <a:bodyPr wrap="square" lIns="0" rIns="0" numCol="1" rtlCol="0" anchor="t" anchorCtr="0">
            <a:noAutofit/>
          </a:bodyPr>
          <a:lstStyle/>
          <a:p>
            <a:pPr algn="ctr"/>
            <a:r>
              <a:rPr lang="tr-TR" altLang="tr-TR" b="1" dirty="0" smtClean="0">
                <a:solidFill>
                  <a:srgbClr val="FF0000"/>
                </a:solidFill>
              </a:rPr>
              <a:t>NAKİT SERMAYE ARTIRIMI FAİZ İNDİRİMİNDE ÖNEMLİ HUSUSLAR</a:t>
            </a:r>
          </a:p>
          <a:p>
            <a:pPr marL="285750" indent="-285750" algn="just">
              <a:buFont typeface="Wingdings" panose="05000000000000000000" pitchFamily="2" charset="2"/>
              <a:buChar char="Ø"/>
            </a:pPr>
            <a:r>
              <a:rPr lang="tr-TR" altLang="tr-TR" dirty="0" smtClean="0"/>
              <a:t>Sermaye </a:t>
            </a:r>
            <a:r>
              <a:rPr lang="tr-TR" altLang="tr-TR" dirty="0"/>
              <a:t>şirketleri, yetkili organlarının kısmen veya tamamen nakdi </a:t>
            </a:r>
            <a:r>
              <a:rPr lang="tr-TR" altLang="tr-TR" dirty="0">
                <a:solidFill>
                  <a:srgbClr val="FF0000"/>
                </a:solidFill>
              </a:rPr>
              <a:t>sermaye artışına ilişkin kararının ticaret siciline tescil edildiği hesap döneminden itibaren</a:t>
            </a:r>
            <a:r>
              <a:rPr lang="tr-TR" altLang="tr-TR" dirty="0"/>
              <a:t>, bu indirim uygulamasından yararlanmaya başlayabileceklerdir. </a:t>
            </a:r>
          </a:p>
          <a:p>
            <a:pPr marL="285750" indent="-285750" algn="just">
              <a:buFont typeface="Wingdings" panose="05000000000000000000" pitchFamily="2" charset="2"/>
              <a:buChar char="Ø"/>
            </a:pPr>
            <a:r>
              <a:rPr lang="tr-TR" altLang="tr-TR" dirty="0" smtClean="0"/>
              <a:t>İndirim </a:t>
            </a:r>
            <a:r>
              <a:rPr lang="tr-TR" altLang="tr-TR" dirty="0"/>
              <a:t>hesaplamasına konu edilebilecek sermaye artışı, artırılan sermaye tutarının ortaklarca şirketin </a:t>
            </a:r>
            <a:r>
              <a:rPr lang="tr-TR" altLang="tr-TR" dirty="0">
                <a:solidFill>
                  <a:srgbClr val="FF0000"/>
                </a:solidFill>
              </a:rPr>
              <a:t>banka hesabına nakit olarak fiilen yatırılan kısmı ile sınırlı </a:t>
            </a:r>
            <a:r>
              <a:rPr lang="tr-TR" altLang="tr-TR" dirty="0"/>
              <a:t>olup, taahhüt edilen sermayenin, ortaklar tarafından nakit olarak şirketin banka hesabına </a:t>
            </a:r>
            <a:r>
              <a:rPr lang="tr-TR" altLang="tr-TR" dirty="0">
                <a:solidFill>
                  <a:srgbClr val="FF0000"/>
                </a:solidFill>
              </a:rPr>
              <a:t>fiilen yatırılmayan kısmı indirim tutarının hesaplanmasında dikkate alınmayacaktır. </a:t>
            </a:r>
            <a:endParaRPr lang="tr-TR" altLang="tr-TR" dirty="0" smtClean="0">
              <a:solidFill>
                <a:srgbClr val="FF0000"/>
              </a:solidFill>
            </a:endParaRPr>
          </a:p>
          <a:p>
            <a:pPr marL="285750" indent="-285750" algn="just">
              <a:buFont typeface="Wingdings" panose="05000000000000000000" pitchFamily="2" charset="2"/>
              <a:buChar char="Ø"/>
            </a:pPr>
            <a:r>
              <a:rPr lang="tr-TR" altLang="tr-TR" dirty="0" smtClean="0"/>
              <a:t>Nakdi </a:t>
            </a:r>
            <a:r>
              <a:rPr lang="tr-TR" altLang="tr-TR" dirty="0"/>
              <a:t>sermaye artışının yapıldığı hesap döneminden itibaren başlamak üzere izleyen her bir dönem için ayrı ayrı yararlanabileceklerdir</a:t>
            </a:r>
            <a:r>
              <a:rPr lang="tr-TR" altLang="tr-TR" dirty="0" smtClean="0"/>
              <a:t>.</a:t>
            </a:r>
            <a:endParaRPr lang="tr-TR" altLang="tr-TR" dirty="0" smtClean="0">
              <a:solidFill>
                <a:srgbClr val="FF0000"/>
              </a:solidFill>
            </a:endParaRPr>
          </a:p>
          <a:p>
            <a:pPr marL="285750" indent="-285750" algn="just">
              <a:buFont typeface="Wingdings" panose="05000000000000000000" pitchFamily="2" charset="2"/>
              <a:buChar char="Ø"/>
            </a:pPr>
            <a:r>
              <a:rPr lang="tr-TR" altLang="tr-TR" dirty="0" smtClean="0"/>
              <a:t>Kazanç </a:t>
            </a:r>
            <a:r>
              <a:rPr lang="tr-TR" altLang="tr-TR" dirty="0"/>
              <a:t>yetersizliği nedeniyle matrahın tespitinde indirim konusu yapılamaması halinde, ilgili yılda hesaplanan indirim tutarları, </a:t>
            </a:r>
            <a:r>
              <a:rPr lang="tr-TR" altLang="tr-TR" dirty="0">
                <a:solidFill>
                  <a:srgbClr val="FF0000"/>
                </a:solidFill>
              </a:rPr>
              <a:t>herhangi bir endekslemeye tabi tutulmaksızın</a:t>
            </a:r>
            <a:r>
              <a:rPr lang="tr-TR" altLang="tr-TR" dirty="0"/>
              <a:t>, müteakip hesap dönemlerine ilişkin matrahın tespitinde </a:t>
            </a:r>
            <a:r>
              <a:rPr lang="tr-TR" altLang="tr-TR" dirty="0">
                <a:solidFill>
                  <a:srgbClr val="FF0000"/>
                </a:solidFill>
              </a:rPr>
              <a:t>indirim konusu yapılabilecektir. </a:t>
            </a:r>
            <a:endParaRPr lang="tr-TR" altLang="tr-TR" dirty="0" smtClean="0">
              <a:solidFill>
                <a:srgbClr val="FF0000"/>
              </a:solidFill>
            </a:endParaRPr>
          </a:p>
          <a:p>
            <a:pPr marL="285750" indent="-285750" algn="just">
              <a:buFont typeface="Wingdings" panose="05000000000000000000" pitchFamily="2" charset="2"/>
              <a:buChar char="Ø"/>
            </a:pPr>
            <a:r>
              <a:rPr lang="tr-TR" altLang="tr-TR" dirty="0">
                <a:solidFill>
                  <a:srgbClr val="FF0000"/>
                </a:solidFill>
              </a:rPr>
              <a:t>İlgili yıl için </a:t>
            </a:r>
            <a:r>
              <a:rPr lang="tr-TR" altLang="tr-TR" dirty="0"/>
              <a:t>hesaplanan İndirim tutarı </a:t>
            </a:r>
            <a:r>
              <a:rPr lang="tr-TR" altLang="tr-TR" dirty="0">
                <a:solidFill>
                  <a:srgbClr val="FF0000"/>
                </a:solidFill>
              </a:rPr>
              <a:t>son geçici vergi dönemi </a:t>
            </a:r>
            <a:r>
              <a:rPr lang="tr-TR" altLang="tr-TR" dirty="0"/>
              <a:t>ve kurumlar vergisi beyannamesi üzerinden </a:t>
            </a:r>
            <a:r>
              <a:rPr lang="tr-TR" altLang="tr-TR" dirty="0">
                <a:solidFill>
                  <a:srgbClr val="FF0000"/>
                </a:solidFill>
              </a:rPr>
              <a:t>kullanılacaktır.</a:t>
            </a:r>
          </a:p>
          <a:p>
            <a:pPr marL="285750" indent="-285750" algn="just">
              <a:buFont typeface="Wingdings" panose="05000000000000000000" pitchFamily="2" charset="2"/>
              <a:buChar char="Ø"/>
            </a:pPr>
            <a:endParaRPr lang="tr-TR" altLang="tr-TR" dirty="0"/>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0584" y="2445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a:solidFill>
                  <a:srgbClr val="FF0000"/>
                </a:solidFill>
                <a:effectLst>
                  <a:outerShdw blurRad="38100" dist="38100" dir="2700000" algn="tl">
                    <a:srgbClr val="000000"/>
                  </a:outerShdw>
                </a:effectLst>
              </a:rPr>
              <a:t>NAKDİ SERMAYE ARTIRIMI FAİZ İNDİRİMİ</a:t>
            </a:r>
          </a:p>
        </p:txBody>
      </p:sp>
    </p:spTree>
    <p:extLst>
      <p:ext uri="{BB962C8B-B14F-4D97-AF65-F5344CB8AC3E}">
        <p14:creationId xmlns:p14="http://schemas.microsoft.com/office/powerpoint/2010/main" val="112537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7866" y="1681475"/>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45038" y="1627879"/>
            <a:ext cx="8592902" cy="4937176"/>
          </a:xfrm>
          <a:prstGeom prst="rect">
            <a:avLst/>
          </a:prstGeom>
          <a:noFill/>
        </p:spPr>
        <p:txBody>
          <a:bodyPr wrap="square" lIns="0" rIns="0" numCol="1" rtlCol="0" anchor="t" anchorCtr="0">
            <a:noAutofit/>
          </a:bodyPr>
          <a:lstStyle/>
          <a:p>
            <a:pPr algn="just">
              <a:defRPr/>
            </a:pPr>
            <a:r>
              <a:rPr lang="tr-TR" altLang="tr-TR" b="1" dirty="0" smtClean="0">
                <a:solidFill>
                  <a:srgbClr val="FF0000"/>
                </a:solidFill>
                <a:effectLst>
                  <a:outerShdw blurRad="38100" dist="38100" dir="2700000" algn="tl">
                    <a:srgbClr val="C0C0C0"/>
                  </a:outerShdw>
                </a:effectLst>
              </a:rPr>
              <a:t>    ÖRNEK</a:t>
            </a:r>
            <a:r>
              <a:rPr lang="tr-TR" altLang="tr-TR" sz="3400" dirty="0" smtClean="0">
                <a:solidFill>
                  <a:srgbClr val="FF0000"/>
                </a:solidFill>
                <a:effectLst>
                  <a:outerShdw blurRad="38100" dist="38100" dir="2700000" algn="tl">
                    <a:srgbClr val="C0C0C0"/>
                  </a:outerShdw>
                </a:effectLst>
              </a:rPr>
              <a:t> </a:t>
            </a:r>
            <a:endParaRPr lang="tr-TR" altLang="tr-TR" sz="3400" dirty="0">
              <a:solidFill>
                <a:srgbClr val="FF0000"/>
              </a:solidFill>
              <a:effectLst>
                <a:outerShdw blurRad="38100" dist="38100" dir="2700000" algn="tl">
                  <a:srgbClr val="C0C0C0"/>
                </a:outerShdw>
              </a:effectLst>
            </a:endParaRPr>
          </a:p>
          <a:p>
            <a:pPr marL="900112"/>
            <a:r>
              <a:rPr lang="tr-TR" altLang="tr-TR" dirty="0" smtClean="0"/>
              <a:t> </a:t>
            </a:r>
          </a:p>
          <a:p>
            <a:pPr marL="900112"/>
            <a:endParaRPr lang="tr-TR" altLang="tr-TR" dirty="0"/>
          </a:p>
          <a:p>
            <a:pPr marL="900112"/>
            <a:endParaRPr lang="tr-TR" altLang="tr-TR" dirty="0" smtClean="0"/>
          </a:p>
          <a:p>
            <a:pPr marL="900112"/>
            <a:endParaRPr lang="tr-TR" altLang="tr-TR" dirty="0"/>
          </a:p>
          <a:p>
            <a:pPr marL="900112"/>
            <a:endParaRPr lang="tr-TR" altLang="tr-TR" dirty="0" smtClean="0"/>
          </a:p>
          <a:p>
            <a:pPr marL="900112"/>
            <a:endParaRPr lang="tr-TR" altLang="tr-TR" dirty="0"/>
          </a:p>
          <a:p>
            <a:pPr marL="900112"/>
            <a:endParaRPr lang="tr-TR" altLang="tr-TR" dirty="0"/>
          </a:p>
          <a:p>
            <a:r>
              <a:rPr lang="tr-TR" altLang="tr-TR" dirty="0" smtClean="0"/>
              <a:t> </a:t>
            </a:r>
            <a:r>
              <a:rPr lang="tr-TR" altLang="tr-TR" b="1" dirty="0" smtClean="0">
                <a:solidFill>
                  <a:srgbClr val="FF0000"/>
                </a:solidFill>
              </a:rPr>
              <a:t>ÇÖZÜM:</a:t>
            </a:r>
          </a:p>
          <a:p>
            <a:endParaRPr lang="tr-TR" altLang="tr-TR" dirty="0">
              <a:solidFill>
                <a:srgbClr val="FF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0584" y="2445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a:solidFill>
                  <a:srgbClr val="FF0000"/>
                </a:solidFill>
                <a:effectLst>
                  <a:outerShdw blurRad="38100" dist="38100" dir="2700000" algn="tl">
                    <a:srgbClr val="000000"/>
                  </a:outerShdw>
                </a:effectLst>
              </a:rPr>
              <a:t>NAKDİ SERMAYE ARTIRIMI FAİZ İNDİRİMİ</a:t>
            </a:r>
          </a:p>
        </p:txBody>
      </p:sp>
      <p:pic>
        <p:nvPicPr>
          <p:cNvPr id="2" name="Resim 1"/>
          <p:cNvPicPr>
            <a:picLocks noChangeAspect="1"/>
          </p:cNvPicPr>
          <p:nvPr/>
        </p:nvPicPr>
        <p:blipFill>
          <a:blip r:embed="rId4"/>
          <a:stretch>
            <a:fillRect/>
          </a:stretch>
        </p:blipFill>
        <p:spPr>
          <a:xfrm>
            <a:off x="1331640" y="1848568"/>
            <a:ext cx="7128792" cy="2245563"/>
          </a:xfrm>
          <a:prstGeom prst="rect">
            <a:avLst/>
          </a:prstGeom>
        </p:spPr>
      </p:pic>
      <p:pic>
        <p:nvPicPr>
          <p:cNvPr id="7" name="Resim 6"/>
          <p:cNvPicPr>
            <a:picLocks noChangeAspect="1"/>
          </p:cNvPicPr>
          <p:nvPr/>
        </p:nvPicPr>
        <p:blipFill>
          <a:blip r:embed="rId5"/>
          <a:stretch>
            <a:fillRect/>
          </a:stretch>
        </p:blipFill>
        <p:spPr>
          <a:xfrm>
            <a:off x="592999" y="4370618"/>
            <a:ext cx="7957999" cy="1949204"/>
          </a:xfrm>
          <a:prstGeom prst="rect">
            <a:avLst/>
          </a:prstGeom>
        </p:spPr>
      </p:pic>
    </p:spTree>
    <p:extLst>
      <p:ext uri="{BB962C8B-B14F-4D97-AF65-F5344CB8AC3E}">
        <p14:creationId xmlns:p14="http://schemas.microsoft.com/office/powerpoint/2010/main" val="126239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4573" y="150859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5548" y="1897335"/>
            <a:ext cx="8592902" cy="4937176"/>
          </a:xfrm>
          <a:prstGeom prst="rect">
            <a:avLst/>
          </a:prstGeom>
          <a:noFill/>
        </p:spPr>
        <p:txBody>
          <a:bodyPr wrap="square" lIns="0" rIns="0" numCol="1" rtlCol="0" anchor="t" anchorCtr="0">
            <a:noAutofit/>
          </a:bodyPr>
          <a:lstStyle/>
          <a:p>
            <a:pPr algn="ctr"/>
            <a:r>
              <a:rPr lang="tr-TR" altLang="tr-TR" dirty="0" smtClean="0"/>
              <a:t> </a:t>
            </a:r>
            <a:r>
              <a:rPr lang="tr-TR" altLang="tr-TR" b="1" dirty="0">
                <a:solidFill>
                  <a:srgbClr val="FF0000"/>
                </a:solidFill>
                <a:latin typeface="Arial TUR" panose="020B0604020202020204" pitchFamily="34" charset="0"/>
                <a:ea typeface="Arial TUR" panose="020B0604020202020204" pitchFamily="34" charset="0"/>
                <a:cs typeface="Arial TUR" panose="020B0604020202020204" pitchFamily="34" charset="0"/>
              </a:rPr>
              <a:t>Sermaye Avanslarının Durumu </a:t>
            </a:r>
            <a:endParaRPr lang="tr-TR" altLang="tr-TR" dirty="0">
              <a:solidFill>
                <a:srgbClr val="FF0000"/>
              </a:solidFill>
              <a:latin typeface="Arial TUR" panose="020B0604020202020204" pitchFamily="34" charset="0"/>
              <a:ea typeface="Arial TUR" panose="020B0604020202020204" pitchFamily="34" charset="0"/>
              <a:cs typeface="Arial TUR" panose="020B0604020202020204" pitchFamily="34" charset="0"/>
            </a:endParaRPr>
          </a:p>
          <a:p>
            <a:pPr algn="just"/>
            <a:endParaRPr lang="tr-TR" altLang="tr-TR" sz="900" b="1" dirty="0">
              <a:latin typeface="Arial TUR" panose="020B0604020202020204" pitchFamily="34" charset="0"/>
              <a:ea typeface="Arial TUR" panose="020B0604020202020204" pitchFamily="34" charset="0"/>
              <a:cs typeface="Arial TUR" panose="020B0604020202020204" pitchFamily="34" charset="0"/>
            </a:endParaRPr>
          </a:p>
          <a:p>
            <a:pPr algn="just">
              <a:spcBef>
                <a:spcPct val="0"/>
              </a:spcBef>
            </a:pPr>
            <a:r>
              <a:rPr lang="tr-TR" altLang="tr-TR" dirty="0">
                <a:ea typeface="Arial TUR" panose="020B0604020202020204" pitchFamily="34" charset="0"/>
                <a:cs typeface="Arial TUR" panose="020B0604020202020204" pitchFamily="34" charset="0"/>
              </a:rPr>
              <a:t>İleride gerçekleştirilecek sermaye artırımından kaynaklanan sermaye taahhüdünün yerine getirilmesinde kullanılmak amacıyla, </a:t>
            </a:r>
            <a:r>
              <a:rPr lang="tr-TR" altLang="tr-TR" dirty="0">
                <a:solidFill>
                  <a:srgbClr val="FF0000"/>
                </a:solidFill>
                <a:ea typeface="Arial TUR" panose="020B0604020202020204" pitchFamily="34" charset="0"/>
                <a:cs typeface="Arial TUR" panose="020B0604020202020204" pitchFamily="34" charset="0"/>
              </a:rPr>
              <a:t>sermaye artırımına ilişkin karardan önce </a:t>
            </a:r>
            <a:r>
              <a:rPr lang="tr-TR" altLang="tr-TR" dirty="0">
                <a:ea typeface="Arial TUR" panose="020B0604020202020204" pitchFamily="34" charset="0"/>
                <a:cs typeface="Arial TUR" panose="020B0604020202020204" pitchFamily="34" charset="0"/>
              </a:rPr>
              <a:t>ortaklar tarafından sermaye avansı olarak şirketin banka hesabına yatırılan tutarların; </a:t>
            </a:r>
            <a:endParaRPr lang="tr-TR" altLang="tr-TR" dirty="0" smtClean="0">
              <a:ea typeface="Arial TUR" panose="020B0604020202020204" pitchFamily="34" charset="0"/>
              <a:cs typeface="Arial TUR" panose="020B0604020202020204" pitchFamily="34" charset="0"/>
            </a:endParaRPr>
          </a:p>
          <a:p>
            <a:pPr algn="just">
              <a:spcBef>
                <a:spcPct val="0"/>
              </a:spcBef>
            </a:pPr>
            <a:endParaRPr lang="tr-TR" altLang="tr-TR" dirty="0" smtClean="0">
              <a:ea typeface="Arial TUR" panose="020B0604020202020204" pitchFamily="34" charset="0"/>
              <a:cs typeface="Arial TUR" panose="020B0604020202020204" pitchFamily="34" charset="0"/>
            </a:endParaRPr>
          </a:p>
          <a:p>
            <a:pPr marL="285750" indent="-285750" algn="just">
              <a:spcBef>
                <a:spcPct val="0"/>
              </a:spcBef>
              <a:buFont typeface="Wingdings" panose="05000000000000000000" pitchFamily="2" charset="2"/>
              <a:buChar char="Ø"/>
            </a:pPr>
            <a:r>
              <a:rPr lang="tr-TR" altLang="tr-TR" dirty="0" smtClean="0">
                <a:ea typeface="Arial TUR" panose="020B0604020202020204" pitchFamily="34" charset="0"/>
                <a:cs typeface="Arial TUR" panose="020B0604020202020204" pitchFamily="34" charset="0"/>
              </a:rPr>
              <a:t>Banka </a:t>
            </a:r>
            <a:r>
              <a:rPr lang="tr-TR" altLang="tr-TR" dirty="0">
                <a:ea typeface="Arial TUR" panose="020B0604020202020204" pitchFamily="34" charset="0"/>
                <a:cs typeface="Arial TUR" panose="020B0604020202020204" pitchFamily="34" charset="0"/>
              </a:rPr>
              <a:t>hesabına yatırıldığı tarihten itibaren şirketin bilançosunda öz sermaye kalemleri arasında yer alan </a:t>
            </a:r>
            <a:r>
              <a:rPr lang="tr-TR" altLang="tr-TR" dirty="0">
                <a:solidFill>
                  <a:srgbClr val="FF0000"/>
                </a:solidFill>
                <a:ea typeface="Arial TUR" panose="020B0604020202020204" pitchFamily="34" charset="0"/>
                <a:cs typeface="Arial TUR" panose="020B0604020202020204" pitchFamily="34" charset="0"/>
              </a:rPr>
              <a:t>“Diğer Sermaye Yedekleri” </a:t>
            </a:r>
            <a:r>
              <a:rPr lang="tr-TR" altLang="tr-TR" dirty="0">
                <a:ea typeface="Arial TUR" panose="020B0604020202020204" pitchFamily="34" charset="0"/>
                <a:cs typeface="Arial TUR" panose="020B0604020202020204" pitchFamily="34" charset="0"/>
              </a:rPr>
              <a:t>hesabında izlenmesi ve </a:t>
            </a:r>
            <a:endParaRPr lang="tr-TR" altLang="tr-TR" dirty="0" smtClean="0">
              <a:ea typeface="Arial TUR" panose="020B0604020202020204" pitchFamily="34" charset="0"/>
              <a:cs typeface="Arial TUR" panose="020B0604020202020204" pitchFamily="34" charset="0"/>
            </a:endParaRPr>
          </a:p>
          <a:p>
            <a:pPr algn="just">
              <a:spcBef>
                <a:spcPct val="0"/>
              </a:spcBef>
            </a:pPr>
            <a:endParaRPr lang="tr-TR" altLang="tr-TR" dirty="0">
              <a:ea typeface="Arial TUR" panose="020B0604020202020204" pitchFamily="34" charset="0"/>
              <a:cs typeface="Arial TUR" panose="020B0604020202020204" pitchFamily="34" charset="0"/>
            </a:endParaRPr>
          </a:p>
          <a:p>
            <a:pPr marL="285750" indent="-285750" algn="just">
              <a:spcBef>
                <a:spcPct val="0"/>
              </a:spcBef>
              <a:buClr>
                <a:srgbClr val="FF0000"/>
              </a:buClr>
              <a:buSzPct val="100000"/>
              <a:buFont typeface="Wingdings" panose="05000000000000000000" pitchFamily="2" charset="2"/>
              <a:buChar char="Ø"/>
            </a:pPr>
            <a:r>
              <a:rPr lang="tr-TR" altLang="tr-TR" dirty="0">
                <a:ea typeface="Arial TUR" panose="020B0604020202020204" pitchFamily="34" charset="0"/>
                <a:cs typeface="Arial TUR" panose="020B0604020202020204" pitchFamily="34" charset="0"/>
              </a:rPr>
              <a:t>Banka hesabına yatırıldığı tarihin içinde bulunduğu </a:t>
            </a:r>
            <a:r>
              <a:rPr lang="tr-TR" altLang="tr-TR" dirty="0">
                <a:solidFill>
                  <a:srgbClr val="FF0000"/>
                </a:solidFill>
                <a:ea typeface="Arial TUR" panose="020B0604020202020204" pitchFamily="34" charset="0"/>
                <a:cs typeface="Arial TUR" panose="020B0604020202020204" pitchFamily="34" charset="0"/>
              </a:rPr>
              <a:t>hesap döneminin sonuna kadar </a:t>
            </a:r>
            <a:r>
              <a:rPr lang="tr-TR" altLang="tr-TR" dirty="0">
                <a:ea typeface="Arial TUR" panose="020B0604020202020204" pitchFamily="34" charset="0"/>
                <a:cs typeface="Arial TUR" panose="020B0604020202020204" pitchFamily="34" charset="0"/>
              </a:rPr>
              <a:t>bu tutarlarla ilgili sermaye artırımına ilişkin kararın ticaret siciline tescil ettirilmesi </a:t>
            </a:r>
            <a:r>
              <a:rPr lang="tr-TR" altLang="tr-TR" dirty="0" smtClean="0">
                <a:ea typeface="Arial TUR" panose="020B0604020202020204" pitchFamily="34" charset="0"/>
                <a:cs typeface="Arial TUR" panose="020B0604020202020204" pitchFamily="34" charset="0"/>
              </a:rPr>
              <a:t>şartıyla</a:t>
            </a:r>
            <a:r>
              <a:rPr lang="tr-TR" altLang="tr-TR" dirty="0">
                <a:ea typeface="Arial TUR" panose="020B0604020202020204" pitchFamily="34" charset="0"/>
                <a:cs typeface="Arial TUR" panose="020B0604020202020204" pitchFamily="34" charset="0"/>
              </a:rPr>
              <a:t>, söz konusu </a:t>
            </a:r>
            <a:r>
              <a:rPr lang="tr-TR" altLang="tr-TR" dirty="0">
                <a:solidFill>
                  <a:srgbClr val="FF0000"/>
                </a:solidFill>
                <a:ea typeface="Arial TUR" panose="020B0604020202020204" pitchFamily="34" charset="0"/>
                <a:cs typeface="Arial TUR" panose="020B0604020202020204" pitchFamily="34" charset="0"/>
              </a:rPr>
              <a:t>kararın ticaret siciline tescil ettirildiği tarih esas alınarak </a:t>
            </a:r>
            <a:r>
              <a:rPr lang="tr-TR" altLang="tr-TR" dirty="0">
                <a:ea typeface="Arial TUR" panose="020B0604020202020204" pitchFamily="34" charset="0"/>
                <a:cs typeface="Arial TUR" panose="020B0604020202020204" pitchFamily="34" charset="0"/>
              </a:rPr>
              <a:t>indirim uygulamasında dikkate alınması mümkündür. </a:t>
            </a:r>
          </a:p>
          <a:p>
            <a:pPr marL="1185862" indent="-285750">
              <a:buFont typeface="Wingdings" panose="05000000000000000000" pitchFamily="2" charset="2"/>
              <a:buChar char="Ø"/>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0584" y="2445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a:solidFill>
                  <a:srgbClr val="FF0000"/>
                </a:solidFill>
                <a:effectLst>
                  <a:outerShdw blurRad="38100" dist="38100" dir="2700000" algn="tl">
                    <a:srgbClr val="000000"/>
                  </a:outerShdw>
                </a:effectLst>
              </a:rPr>
              <a:t>NAKDİ SERMAYE ARTIRIMI FAİZ İNDİRİMİ</a:t>
            </a:r>
          </a:p>
        </p:txBody>
      </p:sp>
    </p:spTree>
    <p:extLst>
      <p:ext uri="{BB962C8B-B14F-4D97-AF65-F5344CB8AC3E}">
        <p14:creationId xmlns:p14="http://schemas.microsoft.com/office/powerpoint/2010/main" val="38000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4573" y="150859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23527" y="1615593"/>
            <a:ext cx="8611429" cy="4937176"/>
          </a:xfrm>
          <a:prstGeom prst="rect">
            <a:avLst/>
          </a:prstGeom>
          <a:noFill/>
        </p:spPr>
        <p:txBody>
          <a:bodyPr wrap="square" lIns="0" rIns="0" numCol="1" rtlCol="0" anchor="ctr" anchorCtr="0">
            <a:noAutofit/>
          </a:bodyPr>
          <a:lstStyle/>
          <a:p>
            <a:pPr algn="ctr"/>
            <a:r>
              <a:rPr lang="tr-TR" altLang="tr-TR" dirty="0" smtClean="0"/>
              <a:t> </a:t>
            </a:r>
            <a:r>
              <a:rPr lang="tr-TR" sz="2400" b="1" dirty="0" smtClean="0">
                <a:solidFill>
                  <a:srgbClr val="FF0000"/>
                </a:solidFill>
                <a:effectLst>
                  <a:outerShdw blurRad="38100" dist="38100" dir="2700000" algn="tl">
                    <a:srgbClr val="000000"/>
                  </a:outerShdw>
                </a:effectLst>
              </a:rPr>
              <a:t>TEKNOLOJİ GELİŞTİRME BÖLGELERİNDE FAALİYETTE BULUNANLARA SERMAYE DESTEĞİ SAĞLAYAN DİĞER VERGİ MÜKELLEFLERİNİN YARARLANACAKLARI VERGİ İNDİRİMİ</a:t>
            </a:r>
          </a:p>
          <a:p>
            <a:pPr marL="1185862" indent="-285750" algn="ctr">
              <a:buFont typeface="Wingdings" panose="05000000000000000000" pitchFamily="2" charset="2"/>
              <a:buChar char="Ø"/>
            </a:pPr>
            <a:endParaRPr lang="tr-TR" altLang="tr-TR" sz="2400" b="1" dirty="0"/>
          </a:p>
        </p:txBody>
      </p:sp>
      <p:pic>
        <p:nvPicPr>
          <p:cNvPr id="11"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90" y="58065"/>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5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40879" y="1769956"/>
            <a:ext cx="8592902" cy="4937176"/>
          </a:xfrm>
          <a:prstGeom prst="rect">
            <a:avLst/>
          </a:prstGeom>
          <a:noFill/>
        </p:spPr>
        <p:txBody>
          <a:bodyPr wrap="square" lIns="0" rIns="0" numCol="1" rtlCol="0" anchor="t" anchorCtr="0">
            <a:noAutofit/>
          </a:bodyPr>
          <a:lstStyle/>
          <a:p>
            <a:pPr marL="180000">
              <a:buClr>
                <a:srgbClr val="FF0000"/>
              </a:buClr>
              <a:defRPr/>
            </a:pPr>
            <a:r>
              <a:rPr lang="tr-TR" altLang="tr-TR" dirty="0" smtClean="0"/>
              <a:t> </a:t>
            </a:r>
            <a:r>
              <a:rPr lang="tr-TR" kern="0" dirty="0" smtClean="0">
                <a:cs typeface="Arial" panose="020B0604020202020204" pitchFamily="34" charset="0"/>
              </a:rPr>
              <a:t>Teknoloji </a:t>
            </a:r>
            <a:r>
              <a:rPr lang="tr-TR" kern="0" dirty="0">
                <a:cs typeface="Arial" panose="020B0604020202020204" pitchFamily="34" charset="0"/>
              </a:rPr>
              <a:t>geliştirme bölgelerinde faaliyette bulunanlara sermaye desteği ile ilgili açıklamalara 10.08.2016 tarih ve 29797 sayılı Resmi </a:t>
            </a:r>
            <a:r>
              <a:rPr lang="tr-TR" kern="0" dirty="0" err="1">
                <a:cs typeface="Arial" panose="020B0604020202020204" pitchFamily="34" charset="0"/>
              </a:rPr>
              <a:t>Gazete’de</a:t>
            </a:r>
            <a:r>
              <a:rPr lang="tr-TR" kern="0" dirty="0">
                <a:cs typeface="Arial" panose="020B0604020202020204" pitchFamily="34" charset="0"/>
              </a:rPr>
              <a:t> yayımlanan Teknoloji Geliştirme Bölgeleri Uygulama Yönetmeliğinde yer verilmiştir. </a:t>
            </a:r>
          </a:p>
          <a:p>
            <a:pPr marL="180000">
              <a:buClr>
                <a:srgbClr val="FF0000"/>
              </a:buClr>
              <a:defRPr/>
            </a:pPr>
            <a:endParaRPr lang="tr-TR" kern="0" dirty="0">
              <a:cs typeface="Arial" panose="020B0604020202020204" pitchFamily="34" charset="0"/>
            </a:endParaRPr>
          </a:p>
          <a:p>
            <a:pPr marL="180000">
              <a:buClr>
                <a:srgbClr val="FF0000"/>
              </a:buClr>
              <a:defRPr/>
            </a:pPr>
            <a:r>
              <a:rPr lang="tr-TR" kern="0" dirty="0">
                <a:cs typeface="Arial" panose="020B0604020202020204" pitchFamily="34" charset="0"/>
              </a:rPr>
              <a:t>Teknoloji geliştirme bölgelerinde faaliyette bulunanlara sermaye desteğinden faydalananlara, bu desteğe konu projelerinin finansmanında kullanılmak üzere gelir ve kurumlar vergisi mükellefleri tarafından sağlanan sermaye desteklerinin:</a:t>
            </a:r>
          </a:p>
          <a:p>
            <a:pPr marL="360000">
              <a:buClr>
                <a:srgbClr val="FF0000"/>
              </a:buClr>
              <a:buSzPct val="125000"/>
              <a:buFont typeface="Wingdings" panose="05000000000000000000" pitchFamily="2" charset="2"/>
              <a:buChar char="Ø"/>
              <a:defRPr/>
            </a:pPr>
            <a:endParaRPr lang="tr-TR" dirty="0" smtClean="0">
              <a:cs typeface="Arial" panose="020B0604020202020204" pitchFamily="34" charset="0"/>
            </a:endParaRPr>
          </a:p>
          <a:p>
            <a:pPr marL="360000">
              <a:buClr>
                <a:srgbClr val="FF0000"/>
              </a:buClr>
              <a:buSzPct val="125000"/>
              <a:buFont typeface="Wingdings" panose="05000000000000000000" pitchFamily="2" charset="2"/>
              <a:buChar char="Ø"/>
              <a:defRPr/>
            </a:pPr>
            <a:r>
              <a:rPr lang="tr-TR" dirty="0" smtClean="0">
                <a:cs typeface="Arial" panose="020B0604020202020204" pitchFamily="34" charset="0"/>
              </a:rPr>
              <a:t>Beyan </a:t>
            </a:r>
            <a:r>
              <a:rPr lang="tr-TR" dirty="0">
                <a:cs typeface="Arial" panose="020B0604020202020204" pitchFamily="34" charset="0"/>
              </a:rPr>
              <a:t>edilen </a:t>
            </a:r>
            <a:r>
              <a:rPr lang="tr-TR" dirty="0">
                <a:solidFill>
                  <a:srgbClr val="FF0000"/>
                </a:solidFill>
                <a:cs typeface="Arial" panose="020B0604020202020204" pitchFamily="34" charset="0"/>
              </a:rPr>
              <a:t>kurum kazancının %10’unu </a:t>
            </a:r>
            <a:r>
              <a:rPr lang="tr-TR" dirty="0">
                <a:cs typeface="Arial" panose="020B0604020202020204" pitchFamily="34" charset="0"/>
              </a:rPr>
              <a:t>ve </a:t>
            </a:r>
            <a:r>
              <a:rPr lang="tr-TR" dirty="0">
                <a:solidFill>
                  <a:srgbClr val="FF0000"/>
                </a:solidFill>
                <a:cs typeface="Arial" panose="020B0604020202020204" pitchFamily="34" charset="0"/>
              </a:rPr>
              <a:t>öz sermayenin %20’sini </a:t>
            </a:r>
            <a:r>
              <a:rPr lang="tr-TR" dirty="0">
                <a:cs typeface="Arial" panose="020B0604020202020204" pitchFamily="34" charset="0"/>
              </a:rPr>
              <a:t>aşmayan kısmı </a:t>
            </a:r>
            <a:r>
              <a:rPr lang="tr-TR" dirty="0" err="1">
                <a:cs typeface="Arial" panose="020B0604020202020204" pitchFamily="34" charset="0"/>
              </a:rPr>
              <a:t>GVK’nın</a:t>
            </a:r>
            <a:r>
              <a:rPr lang="tr-TR" dirty="0">
                <a:cs typeface="Arial" panose="020B0604020202020204" pitchFamily="34" charset="0"/>
              </a:rPr>
              <a:t> 89 uncu maddesi uyarınca beyan edilen gelirin ve </a:t>
            </a:r>
            <a:r>
              <a:rPr lang="tr-TR" dirty="0" err="1">
                <a:cs typeface="Arial" panose="020B0604020202020204" pitchFamily="34" charset="0"/>
              </a:rPr>
              <a:t>KVK’nın</a:t>
            </a:r>
            <a:r>
              <a:rPr lang="tr-TR" dirty="0">
                <a:cs typeface="Arial" panose="020B0604020202020204" pitchFamily="34" charset="0"/>
              </a:rPr>
              <a:t> 10 uncu maddesine göre kurum kazancının tespitinde indirim konusu yapılır</a:t>
            </a:r>
            <a:r>
              <a:rPr lang="tr-TR" dirty="0" smtClean="0">
                <a:cs typeface="Arial" panose="020B0604020202020204" pitchFamily="34" charset="0"/>
              </a:rPr>
              <a:t>.</a:t>
            </a:r>
          </a:p>
          <a:p>
            <a:pPr marL="360000">
              <a:buClr>
                <a:srgbClr val="FF0000"/>
              </a:buClr>
              <a:buSzPct val="125000"/>
              <a:defRPr/>
            </a:pPr>
            <a:r>
              <a:rPr lang="tr-TR" dirty="0" smtClean="0">
                <a:cs typeface="Arial" panose="020B0604020202020204" pitchFamily="34" charset="0"/>
              </a:rPr>
              <a:t> </a:t>
            </a:r>
            <a:endParaRPr lang="tr-TR" dirty="0">
              <a:cs typeface="Arial" panose="020B0604020202020204" pitchFamily="34" charset="0"/>
            </a:endParaRPr>
          </a:p>
          <a:p>
            <a:pPr marL="360000">
              <a:buClr>
                <a:srgbClr val="FF0000"/>
              </a:buClr>
              <a:buSzPct val="125000"/>
              <a:buFont typeface="Wingdings" panose="05000000000000000000" pitchFamily="2" charset="2"/>
              <a:buChar char="Ø"/>
              <a:defRPr/>
            </a:pPr>
            <a:r>
              <a:rPr lang="tr-TR" dirty="0">
                <a:cs typeface="Arial" panose="020B0604020202020204" pitchFamily="34" charset="0"/>
              </a:rPr>
              <a:t>İndirim konusu yapılacak tutar yıllık olarak </a:t>
            </a:r>
            <a:r>
              <a:rPr lang="tr-TR" dirty="0">
                <a:solidFill>
                  <a:srgbClr val="FF0000"/>
                </a:solidFill>
                <a:cs typeface="Arial" panose="020B0604020202020204" pitchFamily="34" charset="0"/>
              </a:rPr>
              <a:t>500.000 TL</a:t>
            </a:r>
            <a:r>
              <a:rPr lang="tr-TR" dirty="0">
                <a:cs typeface="Arial" panose="020B0604020202020204" pitchFamily="34" charset="0"/>
              </a:rPr>
              <a:t>’yi aşamaz</a:t>
            </a:r>
            <a:r>
              <a:rPr lang="tr-TR" dirty="0" smtClean="0">
                <a:cs typeface="Arial" panose="020B0604020202020204" pitchFamily="34" charset="0"/>
              </a:rPr>
              <a:t>.</a:t>
            </a:r>
          </a:p>
          <a:p>
            <a:pPr marL="360000">
              <a:buClr>
                <a:srgbClr val="FF0000"/>
              </a:buClr>
              <a:buSzPct val="125000"/>
              <a:defRPr/>
            </a:pPr>
            <a:endParaRPr lang="tr-TR" dirty="0">
              <a:cs typeface="Arial" panose="020B0604020202020204" pitchFamily="34" charset="0"/>
            </a:endParaRPr>
          </a:p>
          <a:p>
            <a:pPr marL="360000">
              <a:buClr>
                <a:srgbClr val="FF0000"/>
              </a:buClr>
              <a:buSzPct val="125000"/>
              <a:buFont typeface="Wingdings" panose="05000000000000000000" pitchFamily="2" charset="2"/>
              <a:buChar char="Ø"/>
              <a:defRPr/>
            </a:pPr>
            <a:r>
              <a:rPr lang="tr-TR" dirty="0">
                <a:cs typeface="Arial" panose="020B0604020202020204" pitchFamily="34" charset="0"/>
              </a:rPr>
              <a:t>Sermaye desteğinin sağlandığı dönemde herhangi bir suretle indirime konu edilemeyen tutarlar izleyen hesap dönemlerine </a:t>
            </a:r>
            <a:r>
              <a:rPr lang="tr-TR" dirty="0">
                <a:solidFill>
                  <a:srgbClr val="FF0000"/>
                </a:solidFill>
                <a:cs typeface="Arial" panose="020B0604020202020204" pitchFamily="34" charset="0"/>
              </a:rPr>
              <a:t>devretmez</a:t>
            </a:r>
            <a:r>
              <a:rPr lang="tr-TR" sz="2000" dirty="0">
                <a:cs typeface="Arial" panose="020B0604020202020204" pitchFamily="34" charset="0"/>
              </a:rPr>
              <a:t>.</a:t>
            </a: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0584" y="2445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dirty="0">
                <a:solidFill>
                  <a:srgbClr val="FF0000"/>
                </a:solidFill>
                <a:effectLst>
                  <a:outerShdw blurRad="38100" dist="38100" dir="2700000" algn="tl">
                    <a:srgbClr val="000000"/>
                  </a:outerShdw>
                </a:effectLst>
              </a:rPr>
              <a:t> </a:t>
            </a:r>
            <a:endParaRPr lang="tr-TR" altLang="tr-TR" dirty="0" smtClean="0">
              <a:solidFill>
                <a:srgbClr val="FF0000"/>
              </a:solidFill>
              <a:effectLst>
                <a:outerShdw blurRad="38100" dist="38100" dir="2700000" algn="tl">
                  <a:srgbClr val="000000"/>
                </a:outerShdw>
              </a:effectLst>
            </a:endParaRPr>
          </a:p>
          <a:p>
            <a:pPr algn="ctr" fontAlgn="t"/>
            <a:r>
              <a:rPr lang="tr-TR" dirty="0">
                <a:solidFill>
                  <a:srgbClr val="FF0000"/>
                </a:solidFill>
                <a:effectLst>
                  <a:outerShdw blurRad="38100" dist="38100" dir="2700000" algn="tl">
                    <a:srgbClr val="000000"/>
                  </a:outerShdw>
                </a:effectLst>
              </a:rPr>
              <a:t>Teknoloji Geliştirme Bölgelerinde Faaliyette Bulunanlara Sermaye Desteği Sağlayan Diğer Vergi Mükelleflerinin Yararlanacakları Vergi İndirimi</a:t>
            </a:r>
          </a:p>
          <a:p>
            <a:pPr algn="ctr" fontAlgn="t"/>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34587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algn="ctr">
              <a:buClr>
                <a:srgbClr val="FF0000"/>
              </a:buClr>
              <a:defRPr/>
            </a:pPr>
            <a:r>
              <a:rPr lang="tr-TR" altLang="tr-TR" dirty="0" smtClean="0"/>
              <a:t> </a:t>
            </a:r>
          </a:p>
          <a:p>
            <a:pPr algn="ctr">
              <a:buClr>
                <a:srgbClr val="FF0000"/>
              </a:buClr>
              <a:defRPr/>
            </a:pPr>
            <a:r>
              <a:rPr lang="tr-TR" b="1" dirty="0" smtClean="0">
                <a:solidFill>
                  <a:srgbClr val="FF0000"/>
                </a:solidFill>
                <a:cs typeface="Arial" panose="020B0604020202020204" pitchFamily="34" charset="0"/>
              </a:rPr>
              <a:t>Teknoloji Geliştirme Bölgeleri Uygulama Yönetmeliğe Göre Teknoloji Geliştirme Bölgelerinde Faaliyette Bulunanlara Sermaye Desteği İndirimi  Uygulaması</a:t>
            </a:r>
          </a:p>
          <a:p>
            <a:pPr algn="ctr">
              <a:buClr>
                <a:srgbClr val="FF0000"/>
              </a:buClr>
              <a:defRPr/>
            </a:pPr>
            <a:endParaRPr lang="tr-TR" altLang="tr-TR" dirty="0" smtClean="0">
              <a:solidFill>
                <a:srgbClr val="FF0000"/>
              </a:solidFill>
            </a:endParaRPr>
          </a:p>
          <a:p>
            <a:pPr>
              <a:buClr>
                <a:srgbClr val="FF0000"/>
              </a:buClr>
              <a:buFont typeface="Wingdings" panose="05000000000000000000" pitchFamily="2" charset="2"/>
              <a:buChar char="Ø"/>
              <a:defRPr/>
            </a:pPr>
            <a:r>
              <a:rPr lang="tr-TR" dirty="0" smtClean="0">
                <a:cs typeface="Arial" panose="020B0604020202020204" pitchFamily="34" charset="0"/>
              </a:rPr>
              <a:t>Gelir </a:t>
            </a:r>
            <a:r>
              <a:rPr lang="tr-TR" dirty="0">
                <a:cs typeface="Arial" panose="020B0604020202020204" pitchFamily="34" charset="0"/>
              </a:rPr>
              <a:t>veya kurumlar vergisi mükellefleri tarafından sağlanan sermaye desteğinin, teknoloji geliştirme bölgesinde </a:t>
            </a:r>
            <a:r>
              <a:rPr lang="tr-TR" dirty="0">
                <a:solidFill>
                  <a:srgbClr val="FF0000"/>
                </a:solidFill>
                <a:cs typeface="Arial" panose="020B0604020202020204" pitchFamily="34" charset="0"/>
              </a:rPr>
              <a:t>faaliyette bulunan işletmelere, </a:t>
            </a:r>
            <a:r>
              <a:rPr lang="tr-TR" dirty="0">
                <a:cs typeface="Arial" panose="020B0604020202020204" pitchFamily="34" charset="0"/>
              </a:rPr>
              <a:t>sermaye desteğini sağlayan mükelleflerce, </a:t>
            </a:r>
            <a:r>
              <a:rPr lang="tr-TR" dirty="0">
                <a:solidFill>
                  <a:srgbClr val="FF0000"/>
                </a:solidFill>
                <a:cs typeface="Arial" panose="020B0604020202020204" pitchFamily="34" charset="0"/>
              </a:rPr>
              <a:t>işletmenin kuruluşunda veya sonrasında ortak olmak ve sermaye koymak </a:t>
            </a:r>
            <a:r>
              <a:rPr lang="tr-TR" dirty="0">
                <a:cs typeface="Arial" panose="020B0604020202020204" pitchFamily="34" charset="0"/>
              </a:rPr>
              <a:t>suretiyle sağlanması zorunludur. </a:t>
            </a:r>
            <a:endParaRPr lang="tr-TR" dirty="0" smtClean="0">
              <a:cs typeface="Arial" panose="020B0604020202020204" pitchFamily="34" charset="0"/>
            </a:endParaRPr>
          </a:p>
          <a:p>
            <a:pPr>
              <a:buClr>
                <a:srgbClr val="FF0000"/>
              </a:buClr>
              <a:buFont typeface="Wingdings" panose="05000000000000000000" pitchFamily="2" charset="2"/>
              <a:buChar char="Ø"/>
              <a:defRPr/>
            </a:pPr>
            <a:endParaRPr lang="tr-TR" dirty="0">
              <a:cs typeface="Arial" panose="020B0604020202020204" pitchFamily="34" charset="0"/>
            </a:endParaRPr>
          </a:p>
          <a:p>
            <a:pPr>
              <a:buClr>
                <a:srgbClr val="FF0000"/>
              </a:buClr>
              <a:buFont typeface="Wingdings" panose="05000000000000000000" pitchFamily="2" charset="2"/>
              <a:buChar char="Ø"/>
              <a:defRPr/>
            </a:pPr>
            <a:r>
              <a:rPr lang="tr-TR" dirty="0">
                <a:cs typeface="Arial" panose="020B0604020202020204" pitchFamily="34" charset="0"/>
              </a:rPr>
              <a:t>Gerçek kişiler açısından teknoloji geliştirme bölgelerinde faaliyette bulunanlara sermaye desteği sağlandığı takvim yılında elde edilen </a:t>
            </a:r>
            <a:r>
              <a:rPr lang="tr-TR" dirty="0">
                <a:solidFill>
                  <a:srgbClr val="FF0000"/>
                </a:solidFill>
                <a:cs typeface="Arial" panose="020B0604020202020204" pitchFamily="34" charset="0"/>
              </a:rPr>
              <a:t>beyana tabi kazanç ve iratların toplam tutarından </a:t>
            </a:r>
            <a:r>
              <a:rPr lang="tr-TR" dirty="0">
                <a:cs typeface="Arial" panose="020B0604020202020204" pitchFamily="34" charset="0"/>
              </a:rPr>
              <a:t>geçmiş yıl zararları ve tüm indirim ve istisnalar düşüldükten sonra kalan tutarın yüzde onu ile sınırlı olacaktır.</a:t>
            </a: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0584" y="2445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dirty="0">
                <a:solidFill>
                  <a:srgbClr val="FF0000"/>
                </a:solidFill>
                <a:effectLst>
                  <a:outerShdw blurRad="38100" dist="38100" dir="2700000" algn="tl">
                    <a:srgbClr val="000000"/>
                  </a:outerShdw>
                </a:effectLst>
              </a:rPr>
              <a:t>Teknoloji Geliştirme Bölgelerinde Faaliyette Bulunanlara Sermaye Desteği Sağlayan Diğer Vergi Mükelleflerinin Yararlanacakları Vergi İndirimi</a:t>
            </a:r>
          </a:p>
        </p:txBody>
      </p:sp>
    </p:spTree>
    <p:extLst>
      <p:ext uri="{BB962C8B-B14F-4D97-AF65-F5344CB8AC3E}">
        <p14:creationId xmlns:p14="http://schemas.microsoft.com/office/powerpoint/2010/main" val="5630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algn="ctr">
              <a:buClr>
                <a:srgbClr val="FF0000"/>
              </a:buClr>
              <a:defRPr/>
            </a:pPr>
            <a:r>
              <a:rPr lang="tr-TR" altLang="tr-TR" dirty="0" smtClean="0"/>
              <a:t> </a:t>
            </a:r>
          </a:p>
          <a:p>
            <a:pPr algn="ctr">
              <a:buClr>
                <a:srgbClr val="FF0000"/>
              </a:buClr>
              <a:defRPr/>
            </a:pPr>
            <a:r>
              <a:rPr lang="tr-TR" b="1" dirty="0" smtClean="0">
                <a:solidFill>
                  <a:srgbClr val="FF0000"/>
                </a:solidFill>
                <a:cs typeface="Arial" panose="020B0604020202020204" pitchFamily="34" charset="0"/>
              </a:rPr>
              <a:t>Teknoloji Geliştirme Bölgeleri Uygulama Yönetmeliğe Göre Teknoloji Geliştirme Bölgelerinde Faaliyette Bulunanlara Sermaye Desteği İndirimi  Uygulaması</a:t>
            </a:r>
          </a:p>
          <a:p>
            <a:pPr algn="ctr">
              <a:buClr>
                <a:srgbClr val="FF0000"/>
              </a:buClr>
              <a:defRPr/>
            </a:pPr>
            <a:endParaRPr lang="tr-TR" altLang="tr-TR" dirty="0" smtClean="0">
              <a:solidFill>
                <a:srgbClr val="FF0000"/>
              </a:solidFill>
            </a:endParaRPr>
          </a:p>
          <a:p>
            <a:pPr>
              <a:buClr>
                <a:srgbClr val="FF0000"/>
              </a:buClr>
              <a:buFont typeface="Wingdings" panose="05000000000000000000" pitchFamily="2" charset="2"/>
              <a:buChar char="Ø"/>
              <a:defRPr/>
            </a:pPr>
            <a:r>
              <a:rPr lang="tr-TR" dirty="0" smtClean="0">
                <a:cs typeface="Arial" panose="020B0604020202020204" pitchFamily="34" charset="0"/>
              </a:rPr>
              <a:t>Kurumlar </a:t>
            </a:r>
            <a:r>
              <a:rPr lang="tr-TR" dirty="0">
                <a:cs typeface="Arial" panose="020B0604020202020204" pitchFamily="34" charset="0"/>
              </a:rPr>
              <a:t>vergisi mükellefleri açısından ise teknoloji geliştirme bölgelerinde faaliyette bulunanlara </a:t>
            </a:r>
            <a:r>
              <a:rPr lang="tr-TR" dirty="0" smtClean="0">
                <a:cs typeface="Arial" panose="020B0604020202020204" pitchFamily="34" charset="0"/>
              </a:rPr>
              <a:t>sermaye desteği sağlandığı hesap dönemi başındaki </a:t>
            </a:r>
            <a:r>
              <a:rPr lang="tr-TR" dirty="0" smtClean="0">
                <a:solidFill>
                  <a:srgbClr val="FF0000"/>
                </a:solidFill>
                <a:cs typeface="Arial" panose="020B0604020202020204" pitchFamily="34" charset="0"/>
              </a:rPr>
              <a:t>öz sermayenin % 20’sini aşmamak</a:t>
            </a:r>
            <a:r>
              <a:rPr lang="tr-TR" dirty="0" smtClean="0">
                <a:cs typeface="Arial" panose="020B0604020202020204" pitchFamily="34" charset="0"/>
              </a:rPr>
              <a:t> </a:t>
            </a:r>
            <a:r>
              <a:rPr lang="tr-TR" dirty="0">
                <a:cs typeface="Arial" panose="020B0604020202020204" pitchFamily="34" charset="0"/>
              </a:rPr>
              <a:t>koşuluyla kurum </a:t>
            </a:r>
            <a:r>
              <a:rPr lang="tr-TR" dirty="0">
                <a:solidFill>
                  <a:srgbClr val="FF0000"/>
                </a:solidFill>
                <a:cs typeface="Arial" panose="020B0604020202020204" pitchFamily="34" charset="0"/>
              </a:rPr>
              <a:t>kazancının en </a:t>
            </a:r>
            <a:r>
              <a:rPr lang="tr-TR" dirty="0" smtClean="0">
                <a:solidFill>
                  <a:srgbClr val="FF0000"/>
                </a:solidFill>
                <a:cs typeface="Arial" panose="020B0604020202020204" pitchFamily="34" charset="0"/>
              </a:rPr>
              <a:t>fazla % 10’nu </a:t>
            </a:r>
            <a:r>
              <a:rPr lang="tr-TR" dirty="0">
                <a:cs typeface="Arial" panose="020B0604020202020204" pitchFamily="34" charset="0"/>
              </a:rPr>
              <a:t>ile sınırlı olacaktır</a:t>
            </a:r>
            <a:r>
              <a:rPr lang="tr-TR" dirty="0" smtClean="0">
                <a:cs typeface="Arial" panose="020B0604020202020204" pitchFamily="34" charset="0"/>
              </a:rPr>
              <a:t>.</a:t>
            </a:r>
          </a:p>
          <a:p>
            <a:pPr>
              <a:buClr>
                <a:srgbClr val="FF0000"/>
              </a:buClr>
              <a:defRPr/>
            </a:pPr>
            <a:endParaRPr lang="tr-TR" dirty="0">
              <a:cs typeface="Arial" panose="020B0604020202020204" pitchFamily="34" charset="0"/>
            </a:endParaRPr>
          </a:p>
          <a:p>
            <a:pPr>
              <a:buClr>
                <a:srgbClr val="FF0000"/>
              </a:buClr>
              <a:buFont typeface="Wingdings" panose="05000000000000000000" pitchFamily="2" charset="2"/>
              <a:buChar char="Ø"/>
              <a:defRPr/>
            </a:pPr>
            <a:r>
              <a:rPr lang="tr-TR" dirty="0">
                <a:cs typeface="Arial" panose="020B0604020202020204" pitchFamily="34" charset="0"/>
              </a:rPr>
              <a:t>Kurumlar vergisi mükelleflerince </a:t>
            </a:r>
            <a:r>
              <a:rPr lang="tr-TR" dirty="0">
                <a:solidFill>
                  <a:srgbClr val="FF0000"/>
                </a:solidFill>
                <a:cs typeface="Arial" panose="020B0604020202020204" pitchFamily="34" charset="0"/>
              </a:rPr>
              <a:t>[Ticari bilanço kârı (zararı) + kanunen kabul edilmeyen giderler - geçmiş yıl zararları - tüm indirim ve istisnalar] </a:t>
            </a:r>
            <a:r>
              <a:rPr lang="tr-TR" dirty="0">
                <a:cs typeface="Arial" panose="020B0604020202020204" pitchFamily="34" charset="0"/>
              </a:rPr>
              <a:t>formülü ile hesaplanacaktır.</a:t>
            </a:r>
            <a:endParaRPr lang="tr-TR" altLang="tr-TR" dirty="0">
              <a:cs typeface="Arial" panose="020B0604020202020204" pitchFamily="34" charset="0"/>
            </a:endParaRP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0584" y="2445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dirty="0">
                <a:solidFill>
                  <a:srgbClr val="FF0000"/>
                </a:solidFill>
                <a:effectLst>
                  <a:outerShdw blurRad="38100" dist="38100" dir="2700000" algn="tl">
                    <a:srgbClr val="000000"/>
                  </a:outerShdw>
                </a:effectLst>
              </a:rPr>
              <a:t>Teknoloji Geliştirme Bölgelerinde Faaliyette Bulunanlara Sermaye Desteği Sağlayan Diğer Vergi Mükelleflerinin Yararlanacakları Vergi İndirimi</a:t>
            </a:r>
          </a:p>
        </p:txBody>
      </p:sp>
    </p:spTree>
    <p:extLst>
      <p:ext uri="{BB962C8B-B14F-4D97-AF65-F5344CB8AC3E}">
        <p14:creationId xmlns:p14="http://schemas.microsoft.com/office/powerpoint/2010/main" val="298844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360000"/>
            <a:endParaRPr lang="tr-TR" altLang="tr-TR" dirty="0" smtClean="0"/>
          </a:p>
          <a:p>
            <a:pPr marL="360000"/>
            <a:endParaRPr lang="tr-TR" altLang="tr-TR" dirty="0" smtClean="0"/>
          </a:p>
          <a:p>
            <a:pPr marL="360000"/>
            <a:endParaRPr lang="tr-TR" altLang="tr-TR" dirty="0"/>
          </a:p>
          <a:p>
            <a:pPr marL="360000"/>
            <a:endParaRPr lang="tr-TR" altLang="tr-TR" dirty="0"/>
          </a:p>
          <a:p>
            <a:pPr marL="360000"/>
            <a:endParaRPr lang="tr-TR" altLang="tr-TR" dirty="0" smtClean="0"/>
          </a:p>
          <a:p>
            <a:pPr marL="360000"/>
            <a:endParaRPr lang="tr-TR" altLang="tr-TR" dirty="0"/>
          </a:p>
          <a:p>
            <a:pPr marL="360000" algn="ctr"/>
            <a:r>
              <a:rPr lang="tr-TR" altLang="tr-TR" sz="3600" dirty="0" smtClean="0"/>
              <a:t>    </a:t>
            </a:r>
            <a:r>
              <a:rPr lang="tr-TR" altLang="tr-TR" sz="3600" dirty="0">
                <a:solidFill>
                  <a:srgbClr val="FF0000"/>
                </a:solidFill>
                <a:effectLst>
                  <a:outerShdw blurRad="38100" dist="38100" dir="2700000" algn="tl">
                    <a:srgbClr val="000000"/>
                  </a:outerShdw>
                </a:effectLst>
              </a:rPr>
              <a:t>İNDİRİMLİ </a:t>
            </a:r>
            <a:r>
              <a:rPr lang="tr-TR" altLang="tr-TR" sz="3600" dirty="0" smtClean="0">
                <a:solidFill>
                  <a:srgbClr val="FF0000"/>
                </a:solidFill>
                <a:effectLst>
                  <a:outerShdw blurRad="38100" dist="38100" dir="2700000" algn="tl">
                    <a:srgbClr val="000000"/>
                  </a:outerShdw>
                </a:effectLst>
              </a:rPr>
              <a:t>KURUMLAR </a:t>
            </a:r>
            <a:r>
              <a:rPr lang="tr-TR" altLang="tr-TR" sz="3600" dirty="0">
                <a:solidFill>
                  <a:srgbClr val="FF0000"/>
                </a:solidFill>
                <a:effectLst>
                  <a:outerShdw blurRad="38100" dist="38100" dir="2700000" algn="tl">
                    <a:srgbClr val="000000"/>
                  </a:outerShdw>
                </a:effectLst>
              </a:rPr>
              <a:t>VERGİSİ </a:t>
            </a:r>
            <a:endParaRPr lang="tr-TR" altLang="tr-TR" sz="3600" dirty="0" smtClean="0">
              <a:solidFill>
                <a:srgbClr val="FF0000"/>
              </a:solidFill>
              <a:effectLst>
                <a:outerShdw blurRad="38100" dist="38100" dir="2700000" algn="tl">
                  <a:srgbClr val="000000"/>
                </a:outerShdw>
              </a:effectLst>
            </a:endParaRPr>
          </a:p>
          <a:p>
            <a:pPr marL="360000" algn="ctr"/>
            <a:r>
              <a:rPr lang="tr-TR" altLang="tr-TR" sz="3600" dirty="0" smtClean="0">
                <a:solidFill>
                  <a:srgbClr val="FF0000"/>
                </a:solidFill>
                <a:effectLst>
                  <a:outerShdw blurRad="38100" dist="38100" dir="2700000" algn="tl">
                    <a:srgbClr val="000000"/>
                  </a:outerShdw>
                </a:effectLst>
              </a:rPr>
              <a:t>(</a:t>
            </a:r>
            <a:r>
              <a:rPr lang="tr-TR" altLang="tr-TR" sz="3600" dirty="0">
                <a:solidFill>
                  <a:srgbClr val="FF0000"/>
                </a:solidFill>
                <a:effectLst>
                  <a:outerShdw blurRad="38100" dist="38100" dir="2700000" algn="tl">
                    <a:srgbClr val="000000"/>
                  </a:outerShdw>
                </a:effectLst>
              </a:rPr>
              <a:t>KVK-32/A)</a:t>
            </a:r>
          </a:p>
          <a:p>
            <a:pPr marL="360000" algn="ctr"/>
            <a:endParaRPr lang="tr-TR" altLang="tr-TR" sz="3600" dirty="0"/>
          </a:p>
        </p:txBody>
      </p:sp>
      <p:pic>
        <p:nvPicPr>
          <p:cNvPr id="11"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90" y="58065"/>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98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lvl="1" defTabSz="430213">
              <a:spcBef>
                <a:spcPts val="0"/>
              </a:spcBef>
            </a:pPr>
            <a:endParaRPr lang="tr-TR" dirty="0" smtClean="0">
              <a:cs typeface="Times New Roman" pitchFamily="18" charset="0"/>
            </a:endParaRPr>
          </a:p>
          <a:p>
            <a:pPr lvl="1" defTabSz="430213">
              <a:spcBef>
                <a:spcPts val="0"/>
              </a:spcBef>
            </a:pPr>
            <a:r>
              <a:rPr lang="tr-TR" dirty="0" smtClean="0">
                <a:cs typeface="Times New Roman" pitchFamily="18" charset="0"/>
              </a:rPr>
              <a:t>Ekonomi </a:t>
            </a:r>
            <a:r>
              <a:rPr lang="tr-TR" dirty="0">
                <a:cs typeface="Times New Roman" pitchFamily="18" charset="0"/>
              </a:rPr>
              <a:t>Bakanlığı tarafından teşvik belgesine bağlanan yatırımlardan elde edilen </a:t>
            </a:r>
            <a:r>
              <a:rPr lang="tr-TR" dirty="0" smtClean="0">
                <a:cs typeface="Times New Roman" pitchFamily="18" charset="0"/>
              </a:rPr>
              <a:t>kazançlar;</a:t>
            </a:r>
            <a:endParaRPr lang="tr-TR" dirty="0">
              <a:cs typeface="Times New Roman" pitchFamily="18" charset="0"/>
            </a:endParaRPr>
          </a:p>
          <a:p>
            <a:pPr marL="1257300" lvl="2" indent="-342900" defTabSz="430213">
              <a:buFont typeface="Wingdings" panose="05000000000000000000" pitchFamily="2" charset="2"/>
              <a:buChar char="Ø"/>
            </a:pPr>
            <a:r>
              <a:rPr lang="tr-TR" dirty="0">
                <a:cs typeface="Times New Roman" pitchFamily="18" charset="0"/>
              </a:rPr>
              <a:t>Yatırımın kısmen veya tamamen işletilmesine başlanılan hesap döneminden itibaren</a:t>
            </a:r>
          </a:p>
          <a:p>
            <a:pPr marL="1257300" lvl="2" indent="-342900" defTabSz="430213">
              <a:buFont typeface="Wingdings" panose="05000000000000000000" pitchFamily="2" charset="2"/>
              <a:buChar char="Ø"/>
            </a:pPr>
            <a:r>
              <a:rPr lang="tr-TR" dirty="0">
                <a:cs typeface="Times New Roman" pitchFamily="18" charset="0"/>
              </a:rPr>
              <a:t>Yatırıma katkı tutarına ulaşıncaya kadar</a:t>
            </a:r>
          </a:p>
          <a:p>
            <a:pPr marL="360000" lvl="1" defTabSz="430213"/>
            <a:r>
              <a:rPr lang="tr-TR" dirty="0" smtClean="0">
                <a:cs typeface="Times New Roman" pitchFamily="18" charset="0"/>
              </a:rPr>
              <a:t>indirimli </a:t>
            </a:r>
            <a:r>
              <a:rPr lang="tr-TR" dirty="0">
                <a:cs typeface="Times New Roman" pitchFamily="18" charset="0"/>
              </a:rPr>
              <a:t>oranlar üzerinden kurumlar vergisine tabi </a:t>
            </a:r>
            <a:r>
              <a:rPr lang="tr-TR" dirty="0" smtClean="0">
                <a:cs typeface="Times New Roman" panose="02020603050405020304" pitchFamily="18" charset="0"/>
              </a:rPr>
              <a:t>tutulur.</a:t>
            </a:r>
          </a:p>
          <a:p>
            <a:r>
              <a:rPr lang="tr-TR" dirty="0" smtClean="0">
                <a:cs typeface="Times New Roman" panose="02020603050405020304" pitchFamily="18" charset="0"/>
              </a:rPr>
              <a:t>	</a:t>
            </a:r>
          </a:p>
          <a:p>
            <a:pPr lvl="1"/>
            <a:r>
              <a:rPr lang="tr-TR" dirty="0" smtClean="0">
                <a:cs typeface="Times New Roman" panose="02020603050405020304" pitchFamily="18" charset="0"/>
              </a:rPr>
              <a:t>6322 </a:t>
            </a:r>
            <a:r>
              <a:rPr lang="tr-TR" dirty="0">
                <a:cs typeface="Times New Roman" panose="02020603050405020304" pitchFamily="18" charset="0"/>
              </a:rPr>
              <a:t>sayılı Kanunla yapılan </a:t>
            </a:r>
            <a:r>
              <a:rPr lang="tr-TR" dirty="0" smtClean="0">
                <a:cs typeface="Times New Roman" panose="02020603050405020304" pitchFamily="18" charset="0"/>
              </a:rPr>
              <a:t>değişiklikten </a:t>
            </a:r>
            <a:r>
              <a:rPr lang="tr-TR" dirty="0">
                <a:cs typeface="Times New Roman" panose="02020603050405020304" pitchFamily="18" charset="0"/>
              </a:rPr>
              <a:t>sonra  yayımlanan </a:t>
            </a:r>
            <a:r>
              <a:rPr lang="tr-TR" dirty="0" smtClean="0">
                <a:cs typeface="Times New Roman" panose="02020603050405020304" pitchFamily="18" charset="0"/>
              </a:rPr>
              <a:t>2012/3305 sayılı  </a:t>
            </a:r>
            <a:r>
              <a:rPr lang="tr-TR" dirty="0">
                <a:cs typeface="Times New Roman" panose="02020603050405020304" pitchFamily="18" charset="0"/>
              </a:rPr>
              <a:t>Karar kapsamında  düzenlenmiş  YTB. kapsamındaki  yatırımlarına </a:t>
            </a:r>
            <a:r>
              <a:rPr lang="tr-TR" b="1" dirty="0" smtClean="0">
                <a:solidFill>
                  <a:srgbClr val="FF0000"/>
                </a:solidFill>
                <a:cs typeface="Times New Roman" panose="02020603050405020304" pitchFamily="18" charset="0"/>
              </a:rPr>
              <a:t>fiilen başladıkları </a:t>
            </a:r>
            <a:r>
              <a:rPr lang="tr-TR" b="1" dirty="0">
                <a:solidFill>
                  <a:srgbClr val="FF0000"/>
                </a:solidFill>
                <a:cs typeface="Times New Roman" panose="02020603050405020304" pitchFamily="18" charset="0"/>
              </a:rPr>
              <a:t>tarihten </a:t>
            </a:r>
            <a:r>
              <a:rPr lang="tr-TR" dirty="0">
                <a:cs typeface="Times New Roman" panose="02020603050405020304" pitchFamily="18" charset="0"/>
              </a:rPr>
              <a:t>itibaren, hesaplanacak yatırıma katkı tutarına </a:t>
            </a:r>
            <a:r>
              <a:rPr lang="tr-TR" dirty="0" smtClean="0">
                <a:cs typeface="Times New Roman" panose="02020603050405020304" pitchFamily="18" charset="0"/>
              </a:rPr>
              <a:t>mahsuben</a:t>
            </a:r>
            <a:r>
              <a:rPr lang="tr-TR" dirty="0">
                <a:cs typeface="Times New Roman" panose="02020603050405020304" pitchFamily="18" charset="0"/>
              </a:rPr>
              <a:t>;</a:t>
            </a:r>
          </a:p>
          <a:p>
            <a:pPr marL="825750" indent="-285750">
              <a:buFont typeface="Wingdings" panose="05000000000000000000" pitchFamily="2" charset="2"/>
              <a:buChar char="Ø"/>
            </a:pPr>
            <a:r>
              <a:rPr lang="tr-TR" dirty="0">
                <a:cs typeface="Times New Roman" panose="02020603050405020304" pitchFamily="18" charset="0"/>
              </a:rPr>
              <a:t> 	</a:t>
            </a:r>
            <a:r>
              <a:rPr lang="tr-TR" dirty="0" smtClean="0">
                <a:cs typeface="Times New Roman" panose="02020603050405020304" pitchFamily="18" charset="0"/>
              </a:rPr>
              <a:t>Toplam </a:t>
            </a:r>
            <a:r>
              <a:rPr lang="tr-TR" dirty="0">
                <a:cs typeface="Times New Roman" panose="02020603050405020304" pitchFamily="18" charset="0"/>
              </a:rPr>
              <a:t>yatırıma katkı tutarının Bakanlar Kurulu Kararı ile belirlenen oranını geçmemek ve</a:t>
            </a:r>
          </a:p>
          <a:p>
            <a:pPr marL="825750" indent="-285750">
              <a:buFont typeface="Wingdings" panose="05000000000000000000" pitchFamily="2" charset="2"/>
              <a:buChar char="Ø"/>
            </a:pPr>
            <a:r>
              <a:rPr lang="tr-TR" dirty="0">
                <a:cs typeface="Times New Roman" panose="02020603050405020304" pitchFamily="18" charset="0"/>
              </a:rPr>
              <a:t>	</a:t>
            </a:r>
            <a:r>
              <a:rPr lang="tr-TR" dirty="0" smtClean="0">
                <a:cs typeface="Times New Roman" panose="02020603050405020304" pitchFamily="18" charset="0"/>
              </a:rPr>
              <a:t>Gerçekleştirilen </a:t>
            </a:r>
            <a:r>
              <a:rPr lang="tr-TR" dirty="0">
                <a:cs typeface="Times New Roman" panose="02020603050405020304" pitchFamily="18" charset="0"/>
              </a:rPr>
              <a:t>yatırım harcaması tutarını aşmamak üzere, </a:t>
            </a:r>
          </a:p>
          <a:p>
            <a:r>
              <a:rPr lang="tr-TR" b="1" u="sng" dirty="0" smtClean="0">
                <a:solidFill>
                  <a:srgbClr val="FF0000"/>
                </a:solidFill>
                <a:cs typeface="Times New Roman" panose="02020603050405020304" pitchFamily="18" charset="0"/>
              </a:rPr>
              <a:t>yatırım </a:t>
            </a:r>
            <a:r>
              <a:rPr lang="tr-TR" b="1" u="sng" dirty="0">
                <a:solidFill>
                  <a:srgbClr val="FF0000"/>
                </a:solidFill>
                <a:cs typeface="Times New Roman" panose="02020603050405020304" pitchFamily="18" charset="0"/>
              </a:rPr>
              <a:t>döneminde diğer faaliyetlerinden elde ettikleri kazançlarına </a:t>
            </a:r>
            <a:r>
              <a:rPr lang="tr-TR" dirty="0">
                <a:cs typeface="Times New Roman" panose="02020603050405020304" pitchFamily="18" charset="0"/>
              </a:rPr>
              <a:t>indirimli kurumlar vergisi uygulanabilecektir.</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3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19593" y="138375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Metin kutusu 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4" y="379105"/>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2 İçerik Yer Tutucusu"/>
          <p:cNvSpPr txBox="1">
            <a:spLocks/>
          </p:cNvSpPr>
          <p:nvPr/>
        </p:nvSpPr>
        <p:spPr>
          <a:xfrm>
            <a:off x="251520" y="1556792"/>
            <a:ext cx="8640000" cy="4684142"/>
          </a:xfrm>
          <a:prstGeom prst="rect">
            <a:avLst/>
          </a:prstGeom>
          <a:solidFill>
            <a:schemeClr val="bg1"/>
          </a:solidFill>
          <a:ln>
            <a:solidFill>
              <a:schemeClr val="bg1"/>
            </a:solidFill>
          </a:ln>
        </p:spPr>
        <p:txBody>
          <a:bodyPr vert="horz" lIns="91440" tIns="45720" rIns="91440" bIns="45720" rtlCol="0">
            <a:normAutofit/>
          </a:bodyPr>
          <a:lstStyle>
            <a:lvl1pPr marL="0" indent="0" algn="ctr" defTabSz="685800" rtl="0" eaLnBrk="1" latinLnBrk="0" hangingPunct="1">
              <a:lnSpc>
                <a:spcPct val="90000"/>
              </a:lnSpc>
              <a:spcBef>
                <a:spcPts val="750"/>
              </a:spcBef>
              <a:buFont typeface="Wingdings 2" pitchFamily="18" charset="2"/>
              <a:buNone/>
              <a:defRPr sz="1800" kern="1200">
                <a:solidFill>
                  <a:schemeClr val="tx1">
                    <a:lumMod val="75000"/>
                    <a:lumOff val="25000"/>
                  </a:schemeClr>
                </a:solidFill>
                <a:latin typeface="+mn-lt"/>
                <a:ea typeface="+mn-ea"/>
                <a:cs typeface="+mn-cs"/>
              </a:defRPr>
            </a:lvl1pPr>
            <a:lvl2pPr marL="342900" indent="0" algn="ctr" defTabSz="685800" rtl="0" eaLnBrk="1" latinLnBrk="0" hangingPunct="1">
              <a:lnSpc>
                <a:spcPct val="90000"/>
              </a:lnSpc>
              <a:spcBef>
                <a:spcPts val="375"/>
              </a:spcBef>
              <a:buFont typeface="Wingdings 2" pitchFamily="18" charset="2"/>
              <a:buNone/>
              <a:defRPr sz="21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Wingdings 2" pitchFamily="18" charset="2"/>
              <a:buNone/>
              <a:defRPr sz="18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Wingdings 2" pitchFamily="18" charset="2"/>
              <a:buNone/>
              <a:defRPr sz="15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Wingdings 2" pitchFamily="18" charset="2"/>
              <a:buNone/>
              <a:defRPr sz="1500" kern="1200">
                <a:solidFill>
                  <a:schemeClr val="tx1"/>
                </a:solidFill>
                <a:latin typeface="+mn-lt"/>
                <a:ea typeface="+mn-ea"/>
                <a:cs typeface="+mn-cs"/>
              </a:defRPr>
            </a:lvl5pPr>
            <a:lvl6pPr marL="17145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6pPr>
            <a:lvl7pPr marL="20574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7pPr>
            <a:lvl8pPr marL="24003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8pPr>
            <a:lvl9pPr marL="27432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9pPr>
          </a:lstStyle>
          <a:p>
            <a:pPr marL="342900" indent="-342900" algn="l">
              <a:buFont typeface="Wingdings" panose="05000000000000000000" pitchFamily="2" charset="2"/>
              <a:buChar char="q"/>
            </a:pPr>
            <a:r>
              <a:rPr lang="tr-TR" sz="2200" dirty="0" smtClean="0">
                <a:cs typeface="Times New Roman" pitchFamily="18" charset="0"/>
              </a:rPr>
              <a:t>Kurum kazancı, </a:t>
            </a:r>
            <a:r>
              <a:rPr lang="tr-TR" sz="2200" u="sng" dirty="0" smtClean="0">
                <a:solidFill>
                  <a:srgbClr val="FF0000"/>
                </a:solidFill>
                <a:cs typeface="Times New Roman" pitchFamily="18" charset="0"/>
              </a:rPr>
              <a:t>gelir vergisinin konusuna giren gelir unsurlarından oluşmaktadır.</a:t>
            </a:r>
            <a:r>
              <a:rPr lang="tr-TR" sz="2200" u="sng" dirty="0">
                <a:solidFill>
                  <a:srgbClr val="FF0000"/>
                </a:solidFill>
              </a:rPr>
              <a:t> </a:t>
            </a:r>
            <a:endParaRPr lang="tr-TR" sz="2200" u="sng" dirty="0" smtClean="0">
              <a:solidFill>
                <a:srgbClr val="FF0000"/>
              </a:solidFill>
            </a:endParaRPr>
          </a:p>
          <a:p>
            <a:pPr marL="342900" indent="-342900" algn="l">
              <a:buFont typeface="Wingdings" panose="05000000000000000000" pitchFamily="2" charset="2"/>
              <a:buChar char="q"/>
            </a:pPr>
            <a:r>
              <a:rPr lang="tr-TR" sz="2200" dirty="0" smtClean="0"/>
              <a:t>Ancak </a:t>
            </a:r>
            <a:r>
              <a:rPr lang="tr-TR" sz="2200" dirty="0"/>
              <a:t>bu gelir unsurları, gelir vergisi </a:t>
            </a:r>
            <a:r>
              <a:rPr lang="tr-TR" sz="2200" dirty="0" smtClean="0"/>
              <a:t>kanununda </a:t>
            </a:r>
            <a:r>
              <a:rPr lang="tr-TR" sz="2200" dirty="0"/>
              <a:t>olduğu gibi ayrı ayrı kazanç ve </a:t>
            </a:r>
            <a:r>
              <a:rPr lang="tr-TR" sz="2200" dirty="0" smtClean="0"/>
              <a:t>iratlar </a:t>
            </a:r>
            <a:r>
              <a:rPr lang="tr-TR" sz="2200" dirty="0"/>
              <a:t>olarak adlandırılmamakta, </a:t>
            </a:r>
            <a:r>
              <a:rPr lang="tr-TR" sz="2200" u="sng" dirty="0">
                <a:solidFill>
                  <a:srgbClr val="FF0000"/>
                </a:solidFill>
              </a:rPr>
              <a:t>tamamı kurum kazancı olarak adlandırılmakta </a:t>
            </a:r>
            <a:r>
              <a:rPr lang="tr-TR" sz="2200" dirty="0"/>
              <a:t>ve kurumlar vergisine tabi tutulmaktadır.</a:t>
            </a:r>
          </a:p>
          <a:p>
            <a:pPr marL="1614488" indent="-357188" algn="l">
              <a:buFont typeface="Wingdings" panose="05000000000000000000" pitchFamily="2" charset="2"/>
              <a:buChar char="Ø"/>
            </a:pPr>
            <a:r>
              <a:rPr lang="tr-TR" sz="2200" kern="0" dirty="0" smtClean="0">
                <a:solidFill>
                  <a:srgbClr val="000000"/>
                </a:solidFill>
                <a:cs typeface="Times New Roman" pitchFamily="18" charset="0"/>
              </a:rPr>
              <a:t>Ticari kazançlar,</a:t>
            </a:r>
          </a:p>
          <a:p>
            <a:pPr marL="1614488" indent="-357188" algn="l">
              <a:buFont typeface="Wingdings" panose="05000000000000000000" pitchFamily="2" charset="2"/>
              <a:buChar char="Ø"/>
            </a:pPr>
            <a:r>
              <a:rPr lang="tr-TR" sz="2200" kern="0" dirty="0" smtClean="0">
                <a:solidFill>
                  <a:srgbClr val="000000"/>
                </a:solidFill>
                <a:cs typeface="Times New Roman" pitchFamily="18" charset="0"/>
              </a:rPr>
              <a:t>Zirai kazançlar,</a:t>
            </a:r>
          </a:p>
          <a:p>
            <a:pPr marL="1614488" indent="-357188" algn="l">
              <a:buFont typeface="Wingdings" panose="05000000000000000000" pitchFamily="2" charset="2"/>
              <a:buChar char="Ø"/>
            </a:pPr>
            <a:r>
              <a:rPr lang="tr-TR" sz="2200" kern="0" dirty="0" smtClean="0">
                <a:solidFill>
                  <a:srgbClr val="000000"/>
                </a:solidFill>
                <a:cs typeface="Times New Roman" pitchFamily="18" charset="0"/>
              </a:rPr>
              <a:t>Ücretler,</a:t>
            </a:r>
          </a:p>
          <a:p>
            <a:pPr marL="1614488" indent="-357188" algn="l">
              <a:buFont typeface="Wingdings" panose="05000000000000000000" pitchFamily="2" charset="2"/>
              <a:buChar char="Ø"/>
            </a:pPr>
            <a:r>
              <a:rPr lang="tr-TR" sz="2200" kern="0" dirty="0" smtClean="0">
                <a:solidFill>
                  <a:srgbClr val="000000"/>
                </a:solidFill>
                <a:cs typeface="Times New Roman" pitchFamily="18" charset="0"/>
              </a:rPr>
              <a:t>Serbest meslek kazançları,</a:t>
            </a:r>
          </a:p>
          <a:p>
            <a:pPr marL="1614488" indent="-357188" algn="l">
              <a:buFont typeface="Wingdings" panose="05000000000000000000" pitchFamily="2" charset="2"/>
              <a:buChar char="Ø"/>
            </a:pPr>
            <a:r>
              <a:rPr lang="tr-TR" sz="2200" kern="0" dirty="0" smtClean="0">
                <a:solidFill>
                  <a:srgbClr val="000000"/>
                </a:solidFill>
                <a:cs typeface="Times New Roman" pitchFamily="18" charset="0"/>
              </a:rPr>
              <a:t>Gayrimenkul sermaye iratları,</a:t>
            </a:r>
          </a:p>
          <a:p>
            <a:pPr marL="1614488" indent="-357188" algn="l">
              <a:buFont typeface="Wingdings" panose="05000000000000000000" pitchFamily="2" charset="2"/>
              <a:buChar char="Ø"/>
            </a:pPr>
            <a:r>
              <a:rPr lang="tr-TR" sz="2200" kern="0" dirty="0" smtClean="0">
                <a:solidFill>
                  <a:srgbClr val="000000"/>
                </a:solidFill>
                <a:cs typeface="Times New Roman" pitchFamily="18" charset="0"/>
              </a:rPr>
              <a:t>Menkul sermaye iratları,</a:t>
            </a:r>
          </a:p>
          <a:p>
            <a:pPr marL="1614488" indent="-357188" algn="l">
              <a:buFont typeface="Wingdings" panose="05000000000000000000" pitchFamily="2" charset="2"/>
              <a:buChar char="Ø"/>
            </a:pPr>
            <a:r>
              <a:rPr lang="tr-TR" sz="2200" kern="0" dirty="0" smtClean="0">
                <a:solidFill>
                  <a:srgbClr val="000000"/>
                </a:solidFill>
                <a:cs typeface="Times New Roman" pitchFamily="18" charset="0"/>
              </a:rPr>
              <a:t>Diğer kazanç ve iratlar.</a:t>
            </a:r>
          </a:p>
          <a:p>
            <a:pPr marL="2152650" indent="-354013" algn="l">
              <a:buFont typeface="Wingdings" panose="05000000000000000000" pitchFamily="2" charset="2"/>
              <a:buChar char="Ø"/>
            </a:pPr>
            <a:endParaRPr lang="tr-TR" dirty="0" smtClean="0">
              <a:latin typeface="Times New Roman" pitchFamily="18" charset="0"/>
              <a:cs typeface="Times New Roman" pitchFamily="18" charset="0"/>
            </a:endParaRPr>
          </a:p>
          <a:p>
            <a:pPr marL="1257300" indent="-357188">
              <a:buFont typeface="Wingdings" pitchFamily="2" charset="2"/>
              <a:buChar char="ü"/>
            </a:pPr>
            <a:endParaRPr lang="tr-TR" u="sng" dirty="0">
              <a:latin typeface="Times New Roman" pitchFamily="18" charset="0"/>
              <a:cs typeface="Times New Roman" pitchFamily="18" charset="0"/>
            </a:endParaRPr>
          </a:p>
        </p:txBody>
      </p:sp>
    </p:spTree>
    <p:extLst>
      <p:ext uri="{BB962C8B-B14F-4D97-AF65-F5344CB8AC3E}">
        <p14:creationId xmlns:p14="http://schemas.microsoft.com/office/powerpoint/2010/main" val="145454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lvl="1" defTabSz="430213"/>
            <a:r>
              <a:rPr lang="tr-TR" sz="2400" b="1" dirty="0">
                <a:latin typeface="Times New Roman" pitchFamily="18" charset="0"/>
                <a:cs typeface="Times New Roman" pitchFamily="18" charset="0"/>
              </a:rPr>
              <a:t>	</a:t>
            </a:r>
            <a:endParaRPr lang="tr-TR" sz="2400" b="1" dirty="0" smtClean="0">
              <a:latin typeface="Times New Roman" pitchFamily="18" charset="0"/>
              <a:cs typeface="Times New Roman" pitchFamily="18" charset="0"/>
            </a:endParaRPr>
          </a:p>
          <a:p>
            <a:pPr lvl="1" defTabSz="430213"/>
            <a:r>
              <a:rPr lang="tr-TR" sz="2400" b="1" dirty="0" smtClean="0">
                <a:solidFill>
                  <a:srgbClr val="FF0000"/>
                </a:solidFill>
                <a:latin typeface="Times New Roman" pitchFamily="18" charset="0"/>
                <a:cs typeface="Times New Roman" pitchFamily="18" charset="0"/>
              </a:rPr>
              <a:t>	</a:t>
            </a:r>
            <a:r>
              <a:rPr lang="tr-TR" sz="2400" b="1" u="sng" dirty="0" smtClean="0">
                <a:solidFill>
                  <a:srgbClr val="FF0000"/>
                </a:solidFill>
                <a:latin typeface="Times New Roman" pitchFamily="18" charset="0"/>
                <a:cs typeface="Times New Roman" pitchFamily="18" charset="0"/>
              </a:rPr>
              <a:t>Kapsama </a:t>
            </a:r>
            <a:r>
              <a:rPr lang="tr-TR" sz="2400" b="1" u="sng" dirty="0">
                <a:solidFill>
                  <a:srgbClr val="FF0000"/>
                </a:solidFill>
                <a:latin typeface="Times New Roman" pitchFamily="18" charset="0"/>
                <a:cs typeface="Times New Roman" pitchFamily="18" charset="0"/>
              </a:rPr>
              <a:t>Giren Mükellefler:</a:t>
            </a:r>
          </a:p>
          <a:p>
            <a:pPr lvl="1" defTabSz="430213">
              <a:buFont typeface="Wingdings" panose="05000000000000000000" pitchFamily="2" charset="2"/>
              <a:buChar char="ü"/>
            </a:pPr>
            <a:r>
              <a:rPr lang="tr-TR" sz="2000" dirty="0">
                <a:latin typeface="Times New Roman" pitchFamily="18" charset="0"/>
                <a:cs typeface="Times New Roman" pitchFamily="18" charset="0"/>
              </a:rPr>
              <a:t>Kurumlar Vergisi Mükellefleri,</a:t>
            </a:r>
          </a:p>
          <a:p>
            <a:pPr lvl="1" defTabSz="430213">
              <a:buFont typeface="Wingdings" panose="05000000000000000000" pitchFamily="2" charset="2"/>
              <a:buChar char="ü"/>
            </a:pPr>
            <a:r>
              <a:rPr lang="tr-TR" sz="2000" dirty="0">
                <a:latin typeface="Times New Roman" pitchFamily="18" charset="0"/>
                <a:cs typeface="Times New Roman" pitchFamily="18" charset="0"/>
              </a:rPr>
              <a:t>Gelir Vergisi </a:t>
            </a:r>
            <a:r>
              <a:rPr lang="tr-TR" sz="2000" dirty="0" smtClean="0">
                <a:latin typeface="Times New Roman" pitchFamily="18" charset="0"/>
                <a:cs typeface="Times New Roman" pitchFamily="18" charset="0"/>
              </a:rPr>
              <a:t>Mükellefleri</a:t>
            </a:r>
          </a:p>
          <a:p>
            <a:pPr lvl="1" defTabSz="430213"/>
            <a:endParaRPr lang="tr-TR" sz="2000" dirty="0">
              <a:latin typeface="Times New Roman" pitchFamily="18" charset="0"/>
              <a:cs typeface="Times New Roman" pitchFamily="18" charset="0"/>
            </a:endParaRPr>
          </a:p>
          <a:p>
            <a:pPr marL="900113" indent="-900113" defTabSz="430213">
              <a:buNone/>
            </a:pPr>
            <a:r>
              <a:rPr lang="tr-TR" sz="2400" b="1" dirty="0" smtClean="0">
                <a:latin typeface="Times New Roman" pitchFamily="18" charset="0"/>
                <a:cs typeface="Times New Roman" pitchFamily="18" charset="0"/>
              </a:rPr>
              <a:t>	</a:t>
            </a:r>
            <a:r>
              <a:rPr lang="tr-TR" sz="2400" b="1" u="sng" dirty="0" smtClean="0">
                <a:solidFill>
                  <a:srgbClr val="FF0000"/>
                </a:solidFill>
                <a:latin typeface="Times New Roman" pitchFamily="18" charset="0"/>
                <a:cs typeface="Times New Roman" pitchFamily="18" charset="0"/>
              </a:rPr>
              <a:t>Kapsama </a:t>
            </a:r>
            <a:r>
              <a:rPr lang="tr-TR" sz="2400" b="1" u="sng" dirty="0">
                <a:solidFill>
                  <a:srgbClr val="FF0000"/>
                </a:solidFill>
                <a:latin typeface="Times New Roman" pitchFamily="18" charset="0"/>
                <a:cs typeface="Times New Roman" pitchFamily="18" charset="0"/>
              </a:rPr>
              <a:t>Girmeyen Mükellefler:</a:t>
            </a:r>
          </a:p>
          <a:p>
            <a:pPr lvl="1" defTabSz="430213">
              <a:spcBef>
                <a:spcPts val="0"/>
              </a:spcBef>
              <a:buFont typeface="Wingdings" panose="05000000000000000000" pitchFamily="2" charset="2"/>
              <a:buChar char="ü"/>
            </a:pPr>
            <a:r>
              <a:rPr lang="tr-TR" sz="1600" dirty="0">
                <a:latin typeface="Times New Roman" pitchFamily="18" charset="0"/>
                <a:cs typeface="Times New Roman" pitchFamily="18" charset="0"/>
              </a:rPr>
              <a:t>	</a:t>
            </a:r>
            <a:r>
              <a:rPr lang="tr-TR" sz="2000" dirty="0">
                <a:latin typeface="Times New Roman" pitchFamily="18" charset="0"/>
                <a:cs typeface="Times New Roman" pitchFamily="18" charset="0"/>
              </a:rPr>
              <a:t>Finans ve sigortacılık sektörlerinde faaliyet gösteren kurumlar </a:t>
            </a:r>
          </a:p>
          <a:p>
            <a:pPr lvl="1" defTabSz="430213">
              <a:spcBef>
                <a:spcPts val="0"/>
              </a:spcBef>
              <a:buFont typeface="Wingdings" panose="05000000000000000000" pitchFamily="2" charset="2"/>
              <a:buChar char="ü"/>
            </a:pPr>
            <a:r>
              <a:rPr lang="tr-TR" sz="2000" dirty="0">
                <a:latin typeface="Times New Roman" pitchFamily="18" charset="0"/>
                <a:cs typeface="Times New Roman" pitchFamily="18" charset="0"/>
              </a:rPr>
              <a:t>	iş ortaklıkları</a:t>
            </a:r>
          </a:p>
          <a:p>
            <a:pPr lvl="1" defTabSz="430213">
              <a:spcBef>
                <a:spcPts val="0"/>
              </a:spcBef>
              <a:buFont typeface="Wingdings" panose="05000000000000000000" pitchFamily="2" charset="2"/>
              <a:buChar char="ü"/>
            </a:pPr>
            <a:r>
              <a:rPr lang="tr-TR" sz="2000" dirty="0">
                <a:latin typeface="Times New Roman" pitchFamily="18" charset="0"/>
                <a:cs typeface="Times New Roman" pitchFamily="18" charset="0"/>
              </a:rPr>
              <a:t>	Ayrıca taahhüt işlerinden, Bazı Yatırım ve Hizmetlerin YİD  Modeli Çerçevesinde Yaptırılması Hakkında Kanun kapsamında yapılan yatırımlar </a:t>
            </a:r>
          </a:p>
          <a:p>
            <a:pPr lvl="1" defTabSz="430213">
              <a:spcBef>
                <a:spcPts val="0"/>
              </a:spcBef>
              <a:buFont typeface="Wingdings" panose="05000000000000000000" pitchFamily="2" charset="2"/>
              <a:buChar char="ü"/>
            </a:pPr>
            <a:r>
              <a:rPr lang="tr-TR" sz="2000" dirty="0" err="1">
                <a:latin typeface="Times New Roman" pitchFamily="18" charset="0"/>
                <a:cs typeface="Times New Roman" pitchFamily="18" charset="0"/>
              </a:rPr>
              <a:t>Rödovans</a:t>
            </a:r>
            <a:r>
              <a:rPr lang="tr-TR" sz="2000" dirty="0">
                <a:latin typeface="Times New Roman" pitchFamily="18" charset="0"/>
                <a:cs typeface="Times New Roman" pitchFamily="18" charset="0"/>
              </a:rPr>
              <a:t> sözleşmelerine bağlı olarak yapılan yatırımlar</a:t>
            </a:r>
          </a:p>
          <a:p>
            <a:pPr lvl="1" defTabSz="430213"/>
            <a:r>
              <a:rPr lang="tr-TR" sz="2000" dirty="0">
                <a:latin typeface="Times New Roman" pitchFamily="18" charset="0"/>
                <a:cs typeface="Times New Roman" pitchFamily="18" charset="0"/>
              </a:rPr>
              <a:t>	</a:t>
            </a:r>
          </a:p>
          <a:p>
            <a:pPr marL="1260000" indent="-900113" defTabSz="430213">
              <a:spcBef>
                <a:spcPts val="0"/>
              </a:spcBef>
              <a:buNone/>
            </a:pPr>
            <a:r>
              <a:rPr lang="tr-TR" sz="2400" dirty="0">
                <a:latin typeface="Times New Roman" pitchFamily="18" charset="0"/>
                <a:cs typeface="Times New Roman" pitchFamily="18" charset="0"/>
              </a:rPr>
              <a:t>	</a:t>
            </a: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62529" y="286835"/>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366423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360000"/>
            <a:r>
              <a:rPr lang="tr-TR" altLang="tr-TR" dirty="0" smtClean="0"/>
              <a:t>    </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4"/>
          <a:stretch>
            <a:fillRect/>
          </a:stretch>
        </p:blipFill>
        <p:spPr>
          <a:xfrm>
            <a:off x="539552" y="1909897"/>
            <a:ext cx="7900039" cy="4465402"/>
          </a:xfrm>
          <a:prstGeom prst="rect">
            <a:avLst/>
          </a:prstGeom>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62529" y="286835"/>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320999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149985"/>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41563" y="1484957"/>
            <a:ext cx="890628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900113" indent="-900113" defTabSz="430213">
              <a:buNone/>
            </a:pPr>
            <a:r>
              <a:rPr lang="tr-TR" altLang="tr-TR" dirty="0" smtClean="0"/>
              <a:t> 	</a:t>
            </a:r>
            <a:r>
              <a:rPr lang="tr-TR" b="1" u="sng" dirty="0" smtClean="0">
                <a:solidFill>
                  <a:srgbClr val="FF0000"/>
                </a:solidFill>
                <a:latin typeface="Times New Roman" pitchFamily="18" charset="0"/>
                <a:cs typeface="Times New Roman" pitchFamily="18" charset="0"/>
              </a:rPr>
              <a:t>Uygulama</a:t>
            </a:r>
            <a:r>
              <a:rPr lang="tr-TR" b="1" u="sng" dirty="0">
                <a:solidFill>
                  <a:srgbClr val="FF0000"/>
                </a:solidFill>
                <a:latin typeface="Times New Roman" pitchFamily="18" charset="0"/>
                <a:cs typeface="Times New Roman" pitchFamily="18" charset="0"/>
              </a:rPr>
              <a:t>:</a:t>
            </a:r>
          </a:p>
          <a:p>
            <a:pPr marL="900113" indent="-900113" defTabSz="430213">
              <a:buNone/>
            </a:pPr>
            <a:r>
              <a:rPr lang="tr-TR" dirty="0">
                <a:latin typeface="Times New Roman" pitchFamily="18" charset="0"/>
                <a:cs typeface="Times New Roman" pitchFamily="18" charset="0"/>
              </a:rPr>
              <a:t>	</a:t>
            </a:r>
          </a:p>
          <a:p>
            <a:pPr marL="900113" indent="-900113" defTabSz="430213">
              <a:buNone/>
            </a:pPr>
            <a:r>
              <a:rPr lang="tr-TR" dirty="0">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Yatırıma katkı tutarı: </a:t>
            </a:r>
            <a:r>
              <a:rPr lang="tr-TR" dirty="0">
                <a:latin typeface="Times New Roman" pitchFamily="18" charset="0"/>
                <a:cs typeface="Times New Roman" pitchFamily="18" charset="0"/>
              </a:rPr>
              <a:t>indirimli kurumlar vergisi uygulanmak suretiyle tahsilinden vazgeçilen vergi yoluyla yatırımların Devletçe karşılanacak tutarını</a:t>
            </a:r>
            <a:r>
              <a:rPr lang="tr-TR" dirty="0" smtClean="0">
                <a:latin typeface="Times New Roman" pitchFamily="18" charset="0"/>
                <a:cs typeface="Times New Roman" pitchFamily="18" charset="0"/>
              </a:rPr>
              <a:t>,</a:t>
            </a:r>
          </a:p>
          <a:p>
            <a:pPr marL="900113" indent="-900113" defTabSz="430213">
              <a:buNone/>
            </a:pPr>
            <a:r>
              <a:rPr lang="tr-TR" dirty="0">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Yatırıma Katkı Oranı :</a:t>
            </a:r>
            <a:r>
              <a:rPr lang="tr-TR" dirty="0">
                <a:latin typeface="Times New Roman" pitchFamily="18" charset="0"/>
                <a:cs typeface="Times New Roman" pitchFamily="18" charset="0"/>
              </a:rPr>
              <a:t>Yatırıma Katkı Tutarının toplam yatırım tutarına bölünmesi suretiyle bulunacak oran </a:t>
            </a:r>
          </a:p>
          <a:p>
            <a:pPr marL="900113" indent="-900113" defTabSz="430213">
              <a:buNone/>
            </a:pPr>
            <a:endParaRPr lang="tr-TR" dirty="0">
              <a:latin typeface="Times New Roman" pitchFamily="18" charset="0"/>
              <a:cs typeface="Times New Roman" pitchFamily="18" charset="0"/>
            </a:endParaRPr>
          </a:p>
          <a:p>
            <a:pPr marL="900112"/>
            <a:r>
              <a:rPr lang="tr-TR" altLang="tr-TR" dirty="0">
                <a:solidFill>
                  <a:srgbClr val="FF0000"/>
                </a:solidFill>
              </a:rPr>
              <a:t>Örnek; </a:t>
            </a:r>
            <a:r>
              <a:rPr lang="tr-TR" altLang="tr-TR" dirty="0"/>
              <a:t>(A) A.Ş.’</a:t>
            </a:r>
            <a:r>
              <a:rPr lang="tr-TR" altLang="tr-TR" dirty="0" err="1"/>
              <a:t>nin</a:t>
            </a:r>
            <a:r>
              <a:rPr lang="tr-TR" altLang="tr-TR" dirty="0"/>
              <a:t> yatırım teşvik belgesi kapsamındaki yatırımının toplam tutarı </a:t>
            </a:r>
            <a:r>
              <a:rPr lang="tr-TR" altLang="tr-TR" dirty="0" smtClean="0"/>
              <a:t>16.000.000 </a:t>
            </a:r>
            <a:r>
              <a:rPr lang="tr-TR" altLang="tr-TR" dirty="0"/>
              <a:t>TL ve yatırıma katkı oranı %25’tir. Bu durumda; </a:t>
            </a:r>
            <a:endParaRPr lang="tr-TR" altLang="tr-TR" dirty="0" smtClean="0"/>
          </a:p>
          <a:p>
            <a:pPr marL="900112"/>
            <a:r>
              <a:rPr lang="tr-TR" altLang="tr-TR" b="1" dirty="0" smtClean="0"/>
              <a:t>Toplam </a:t>
            </a:r>
            <a:r>
              <a:rPr lang="tr-TR" altLang="tr-TR" b="1" dirty="0"/>
              <a:t>YKT = </a:t>
            </a:r>
            <a:r>
              <a:rPr lang="tr-TR" altLang="tr-TR" dirty="0"/>
              <a:t>Toplam Yatırım Harcaması x YKO </a:t>
            </a:r>
            <a:endParaRPr lang="tr-TR" altLang="tr-TR" dirty="0" smtClean="0"/>
          </a:p>
          <a:p>
            <a:pPr marL="900112"/>
            <a:r>
              <a:rPr lang="tr-TR" altLang="tr-TR" dirty="0" smtClean="0"/>
              <a:t>		    = 16.000.000 </a:t>
            </a:r>
            <a:r>
              <a:rPr lang="tr-TR" altLang="tr-TR" dirty="0"/>
              <a:t>TL x %25 = </a:t>
            </a:r>
            <a:r>
              <a:rPr lang="tr-TR" altLang="tr-TR" dirty="0" smtClean="0"/>
              <a:t>4.000.000 </a:t>
            </a:r>
            <a:r>
              <a:rPr lang="tr-TR" altLang="tr-TR" dirty="0"/>
              <a:t>TL </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4"/>
          <a:stretch>
            <a:fillRect/>
          </a:stretch>
        </p:blipFill>
        <p:spPr>
          <a:xfrm>
            <a:off x="722987" y="4958230"/>
            <a:ext cx="7901101" cy="1274174"/>
          </a:xfrm>
          <a:prstGeom prst="rect">
            <a:avLst/>
          </a:prstGeom>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00566" y="250302"/>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63743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900113" indent="-900113" defTabSz="430213">
              <a:buNone/>
            </a:pPr>
            <a:r>
              <a:rPr lang="tr-TR" b="1" dirty="0" smtClean="0">
                <a:latin typeface="Times New Roman" panose="02020603050405020304" pitchFamily="18" charset="0"/>
                <a:cs typeface="Times New Roman" panose="02020603050405020304" pitchFamily="18" charset="0"/>
              </a:rPr>
              <a:t>	</a:t>
            </a:r>
          </a:p>
          <a:p>
            <a:pPr marL="900113" indent="-900113" defTabSz="430213">
              <a:buNone/>
            </a:pPr>
            <a:r>
              <a:rPr lang="tr-TR" b="1" dirty="0" smtClean="0">
                <a:latin typeface="Times New Roman" panose="02020603050405020304" pitchFamily="18" charset="0"/>
                <a:cs typeface="Times New Roman" panose="02020603050405020304" pitchFamily="18" charset="0"/>
              </a:rPr>
              <a:t>	</a:t>
            </a:r>
            <a:r>
              <a:rPr lang="tr-TR" b="1" u="sng" dirty="0" smtClean="0">
                <a:latin typeface="Times New Roman" panose="02020603050405020304" pitchFamily="18" charset="0"/>
                <a:cs typeface="Times New Roman" panose="02020603050405020304" pitchFamily="18" charset="0"/>
              </a:rPr>
              <a:t>Yatırım </a:t>
            </a:r>
            <a:r>
              <a:rPr lang="tr-TR" b="1" u="sng" dirty="0">
                <a:latin typeface="Times New Roman" panose="02020603050405020304" pitchFamily="18" charset="0"/>
                <a:cs typeface="Times New Roman" panose="02020603050405020304" pitchFamily="18" charset="0"/>
              </a:rPr>
              <a:t>dönemi: </a:t>
            </a:r>
            <a:endParaRPr lang="tr-TR" b="1" u="sng" dirty="0" smtClean="0">
              <a:latin typeface="Times New Roman" panose="02020603050405020304" pitchFamily="18" charset="0"/>
              <a:cs typeface="Times New Roman" panose="02020603050405020304" pitchFamily="18" charset="0"/>
            </a:endParaRPr>
          </a:p>
          <a:p>
            <a:pPr marL="900113" indent="-900113" defTabSz="430213">
              <a:buNone/>
            </a:pPr>
            <a:r>
              <a:rPr lang="tr-TR" b="1" dirty="0" smtClean="0">
                <a:latin typeface="Times New Roman" panose="02020603050405020304" pitchFamily="18" charset="0"/>
                <a:cs typeface="Times New Roman" panose="02020603050405020304" pitchFamily="18" charset="0"/>
              </a:rPr>
              <a:t>	</a:t>
            </a:r>
            <a:r>
              <a:rPr lang="tr-TR" sz="2000" dirty="0" smtClean="0">
                <a:cs typeface="Times New Roman" panose="02020603050405020304" pitchFamily="18" charset="0"/>
              </a:rPr>
              <a:t>YTB </a:t>
            </a:r>
            <a:r>
              <a:rPr lang="tr-TR" sz="2000" dirty="0">
                <a:cs typeface="Times New Roman" panose="02020603050405020304" pitchFamily="18" charset="0"/>
              </a:rPr>
              <a:t>kapsamındaki yatırıma </a:t>
            </a:r>
            <a:r>
              <a:rPr lang="tr-TR" sz="2000" b="1" u="sng" dirty="0">
                <a:solidFill>
                  <a:srgbClr val="FF0000"/>
                </a:solidFill>
                <a:cs typeface="Times New Roman" panose="02020603050405020304" pitchFamily="18" charset="0"/>
              </a:rPr>
              <a:t>fiilen başlanılan tarihi içeren geçici vergilendirme döneminin başından </a:t>
            </a:r>
            <a:r>
              <a:rPr lang="tr-TR" sz="2000" dirty="0">
                <a:cs typeface="Times New Roman" panose="02020603050405020304" pitchFamily="18" charset="0"/>
              </a:rPr>
              <a:t>tamamlama vizesi yapılması amacıyla Ekonomi Bakanlığına </a:t>
            </a:r>
            <a:r>
              <a:rPr lang="tr-TR" sz="2000" b="1" u="sng" dirty="0">
                <a:solidFill>
                  <a:srgbClr val="FF0000"/>
                </a:solidFill>
                <a:cs typeface="Times New Roman" panose="02020603050405020304" pitchFamily="18" charset="0"/>
              </a:rPr>
              <a:t>müracaat tarihini içeren geçici vergilendirme döneminin son gününe </a:t>
            </a:r>
            <a:r>
              <a:rPr lang="tr-TR" sz="2000" dirty="0">
                <a:cs typeface="Times New Roman" panose="02020603050405020304" pitchFamily="18" charset="0"/>
              </a:rPr>
              <a:t>kadar olan sürenin anlaşılması gerekmektedir.</a:t>
            </a:r>
          </a:p>
          <a:p>
            <a:pPr marL="900113" indent="-900113" defTabSz="430213">
              <a:buNone/>
            </a:pPr>
            <a:r>
              <a:rPr lang="tr-TR" sz="2000" dirty="0">
                <a:cs typeface="Times New Roman" panose="02020603050405020304" pitchFamily="18" charset="0"/>
              </a:rPr>
              <a:t> </a:t>
            </a:r>
          </a:p>
          <a:p>
            <a:pPr marL="900113" indent="-900113" defTabSz="430213">
              <a:buNone/>
            </a:pPr>
            <a:r>
              <a:rPr lang="tr-TR" sz="2000" b="1" dirty="0" smtClean="0">
                <a:solidFill>
                  <a:srgbClr val="FF0000"/>
                </a:solidFill>
                <a:cs typeface="Times New Roman" panose="02020603050405020304" pitchFamily="18" charset="0"/>
              </a:rPr>
              <a:t>	</a:t>
            </a:r>
            <a:r>
              <a:rPr lang="tr-TR" sz="2000" b="1" dirty="0" smtClean="0">
                <a:cs typeface="Times New Roman" panose="02020603050405020304" pitchFamily="18" charset="0"/>
              </a:rPr>
              <a:t>Önemli </a:t>
            </a:r>
            <a:r>
              <a:rPr lang="tr-TR" sz="2000" b="1" dirty="0">
                <a:cs typeface="Times New Roman" panose="02020603050405020304" pitchFamily="18" charset="0"/>
              </a:rPr>
              <a:t>: </a:t>
            </a:r>
            <a:endParaRPr lang="tr-TR" sz="2000" b="1" dirty="0" smtClean="0">
              <a:cs typeface="Times New Roman" panose="02020603050405020304" pitchFamily="18" charset="0"/>
            </a:endParaRPr>
          </a:p>
          <a:p>
            <a:pPr marL="900113" indent="-900113" defTabSz="430213">
              <a:buNone/>
            </a:pPr>
            <a:r>
              <a:rPr lang="tr-TR" sz="2000" b="1" dirty="0">
                <a:solidFill>
                  <a:srgbClr val="FF0000"/>
                </a:solidFill>
                <a:cs typeface="Times New Roman" panose="02020603050405020304" pitchFamily="18" charset="0"/>
              </a:rPr>
              <a:t>	</a:t>
            </a:r>
            <a:r>
              <a:rPr lang="tr-TR" sz="2000" dirty="0" smtClean="0">
                <a:cs typeface="Times New Roman" panose="02020603050405020304" pitchFamily="18" charset="0"/>
              </a:rPr>
              <a:t>Yatırımın </a:t>
            </a:r>
            <a:r>
              <a:rPr lang="tr-TR" sz="2000" dirty="0">
                <a:cs typeface="Times New Roman" panose="02020603050405020304" pitchFamily="18" charset="0"/>
              </a:rPr>
              <a:t>fiilen tamamlandığı tarihin, tamamlama vizesinin yapılmasına ilişkin olarak Ekonomi Bakanlığına müracaat tarihinden önceki bir geçici vergilendirme dönemine isabet etmesi halinde ise yatırımın </a:t>
            </a:r>
            <a:r>
              <a:rPr lang="tr-TR" sz="2000" b="1" u="sng" dirty="0">
                <a:solidFill>
                  <a:srgbClr val="FF0000"/>
                </a:solidFill>
                <a:cs typeface="Times New Roman" panose="02020603050405020304" pitchFamily="18" charset="0"/>
              </a:rPr>
              <a:t>fiilen tamamlandığı tarihi içeren geçici vergilendirme döneminin son gününün</a:t>
            </a:r>
            <a:r>
              <a:rPr lang="tr-TR" sz="2000" dirty="0">
                <a:solidFill>
                  <a:srgbClr val="FF0000"/>
                </a:solidFill>
                <a:cs typeface="Times New Roman" panose="02020603050405020304" pitchFamily="18" charset="0"/>
              </a:rPr>
              <a:t> </a:t>
            </a:r>
            <a:r>
              <a:rPr lang="tr-TR" sz="2000" dirty="0">
                <a:cs typeface="Times New Roman" panose="02020603050405020304" pitchFamily="18" charset="0"/>
              </a:rPr>
              <a:t>yatırım döneminin </a:t>
            </a:r>
            <a:r>
              <a:rPr lang="tr-TR" sz="2000" b="1" u="sng" dirty="0">
                <a:solidFill>
                  <a:srgbClr val="FF0000"/>
                </a:solidFill>
                <a:cs typeface="Times New Roman" panose="02020603050405020304" pitchFamily="18" charset="0"/>
              </a:rPr>
              <a:t>sona erdiği tarih </a:t>
            </a:r>
            <a:r>
              <a:rPr lang="tr-TR" sz="2000" dirty="0">
                <a:cs typeface="Times New Roman" panose="02020603050405020304" pitchFamily="18" charset="0"/>
              </a:rPr>
              <a:t>olarak dikkate alınması gerekmektedir.</a:t>
            </a:r>
          </a:p>
          <a:p>
            <a:pPr marL="900113" indent="-900113" defTabSz="430213">
              <a:buNone/>
            </a:pPr>
            <a:endParaRPr lang="tr-TR" dirty="0">
              <a:latin typeface="Times New Roman" panose="02020603050405020304" pitchFamily="18" charset="0"/>
              <a:cs typeface="Times New Roman" panose="02020603050405020304" pitchFamily="18" charset="0"/>
            </a:endParaRP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11760" y="286835"/>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65276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39917"/>
            <a:ext cx="8928992" cy="5150404"/>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900113" indent="-900113" algn="ctr" defTabSz="430213">
              <a:buNone/>
            </a:pPr>
            <a:r>
              <a:rPr lang="tr-TR" sz="2000" b="1" u="sng" dirty="0" smtClean="0">
                <a:solidFill>
                  <a:srgbClr val="FF0000"/>
                </a:solidFill>
                <a:cs typeface="Times New Roman" pitchFamily="18" charset="0"/>
              </a:rPr>
              <a:t>2017/11175 </a:t>
            </a:r>
            <a:r>
              <a:rPr lang="tr-TR" sz="2000" b="1" u="sng" dirty="0">
                <a:solidFill>
                  <a:srgbClr val="FF0000"/>
                </a:solidFill>
                <a:cs typeface="Times New Roman" pitchFamily="18" charset="0"/>
              </a:rPr>
              <a:t>Sayılı BKK ile </a:t>
            </a:r>
            <a:r>
              <a:rPr lang="tr-TR" sz="2000" b="1" u="sng" dirty="0" smtClean="0">
                <a:solidFill>
                  <a:srgbClr val="FF0000"/>
                </a:solidFill>
                <a:cs typeface="Times New Roman" pitchFamily="18" charset="0"/>
              </a:rPr>
              <a:t> </a:t>
            </a:r>
            <a:r>
              <a:rPr lang="tr-TR" sz="2000" b="1" u="sng" dirty="0">
                <a:solidFill>
                  <a:srgbClr val="FF0000"/>
                </a:solidFill>
                <a:cs typeface="Times New Roman" pitchFamily="18" charset="0"/>
              </a:rPr>
              <a:t>Gelen Önemli Destekler</a:t>
            </a:r>
            <a:r>
              <a:rPr lang="tr-TR" sz="2000" b="1" u="sng" dirty="0" smtClean="0">
                <a:solidFill>
                  <a:srgbClr val="FF0000"/>
                </a:solidFill>
                <a:cs typeface="Times New Roman" pitchFamily="18" charset="0"/>
              </a:rPr>
              <a:t>:</a:t>
            </a:r>
          </a:p>
          <a:p>
            <a:pPr marL="900113" indent="-900113" defTabSz="430213"/>
            <a:r>
              <a:rPr lang="tr-TR" sz="2000" dirty="0" smtClean="0">
                <a:latin typeface="Times New Roman" panose="02020603050405020304" pitchFamily="18" charset="0"/>
                <a:cs typeface="Times New Roman" panose="02020603050405020304" pitchFamily="18" charset="0"/>
              </a:rPr>
              <a:t> </a:t>
            </a:r>
            <a:r>
              <a:rPr lang="tr-TR" dirty="0" smtClean="0"/>
              <a:t>2012/3035 </a:t>
            </a:r>
            <a:r>
              <a:rPr lang="tr-TR" dirty="0"/>
              <a:t>Sayılı </a:t>
            </a:r>
            <a:r>
              <a:rPr lang="tr-TR" dirty="0" smtClean="0"/>
              <a:t>BKK Geçici </a:t>
            </a:r>
            <a:r>
              <a:rPr lang="tr-TR" dirty="0"/>
              <a:t>Madde 8 uyarınca imalat sanayiine yönelik (US-97 </a:t>
            </a:r>
            <a:r>
              <a:rPr lang="tr-TR" dirty="0" smtClean="0"/>
              <a:t>Kodu:15-37)</a:t>
            </a:r>
          </a:p>
          <a:p>
            <a:pPr marL="900113" indent="-900113" defTabSz="430213">
              <a:buNone/>
            </a:pPr>
            <a:r>
              <a:rPr lang="tr-TR" dirty="0" smtClean="0"/>
              <a:t>düzenlenen </a:t>
            </a:r>
            <a:r>
              <a:rPr lang="tr-TR" dirty="0"/>
              <a:t>yatırım teşvik belgeleri kapsamında, </a:t>
            </a:r>
            <a:r>
              <a:rPr lang="tr-TR" dirty="0">
                <a:solidFill>
                  <a:srgbClr val="FF0000"/>
                </a:solidFill>
              </a:rPr>
              <a:t>01.01.2017 ile 31.12.2018 </a:t>
            </a:r>
            <a:r>
              <a:rPr lang="tr-TR" dirty="0"/>
              <a:t>tarihleri </a:t>
            </a:r>
            <a:r>
              <a:rPr lang="tr-TR" dirty="0" smtClean="0"/>
              <a:t>arasında</a:t>
            </a:r>
          </a:p>
          <a:p>
            <a:pPr marL="900113" indent="-900113" defTabSz="430213">
              <a:buNone/>
            </a:pPr>
            <a:r>
              <a:rPr lang="tr-TR" dirty="0" smtClean="0"/>
              <a:t> </a:t>
            </a:r>
            <a:r>
              <a:rPr lang="tr-TR" dirty="0"/>
              <a:t>gerçekleştirilecek yatırım harcamaları için; </a:t>
            </a:r>
          </a:p>
          <a:p>
            <a:pPr marL="645750" indent="-285750">
              <a:buFont typeface="Wingdings" panose="05000000000000000000" pitchFamily="2" charset="2"/>
              <a:buChar char="Ø"/>
            </a:pPr>
            <a:r>
              <a:rPr lang="tr-TR" dirty="0" smtClean="0"/>
              <a:t>Bina-inşaat </a:t>
            </a:r>
            <a:r>
              <a:rPr lang="tr-TR" dirty="0"/>
              <a:t>harcamalarında KDV iadesi </a:t>
            </a:r>
            <a:r>
              <a:rPr lang="tr-TR" dirty="0" smtClean="0"/>
              <a:t>imkanı getirilmiştir,</a:t>
            </a:r>
          </a:p>
          <a:p>
            <a:pPr marL="360000"/>
            <a:endParaRPr lang="tr-TR" dirty="0"/>
          </a:p>
          <a:p>
            <a:pPr marL="645750" indent="-285750">
              <a:buFont typeface="Wingdings" panose="05000000000000000000" pitchFamily="2" charset="2"/>
              <a:buChar char="Ø"/>
            </a:pPr>
            <a:r>
              <a:rPr lang="tr-TR" dirty="0"/>
              <a:t>Bölgesel, büyük ölçekli ve stratejik teşvik uygulamaları kapsamında vergi indirimi desteğinde uygulanacak yatırıma katkı oranları her bir bölgede geçerli olan yatırıma katkı oranına 15 puan ilave </a:t>
            </a:r>
            <a:r>
              <a:rPr lang="tr-TR" dirty="0" smtClean="0"/>
              <a:t>imkanı</a:t>
            </a:r>
            <a:r>
              <a:rPr lang="tr-TR" dirty="0"/>
              <a:t> 31.12.2018 tarihine kadar</a:t>
            </a:r>
            <a:r>
              <a:rPr lang="tr-TR" dirty="0" smtClean="0"/>
              <a:t> devam ettirilmiştir,</a:t>
            </a:r>
          </a:p>
          <a:p>
            <a:pPr marL="360000"/>
            <a:endParaRPr lang="tr-TR" dirty="0"/>
          </a:p>
          <a:p>
            <a:pPr marL="645750" indent="-285750">
              <a:buFont typeface="Wingdings" panose="05000000000000000000" pitchFamily="2" charset="2"/>
              <a:buChar char="Ø"/>
            </a:pPr>
            <a:r>
              <a:rPr lang="tr-TR" dirty="0" smtClean="0"/>
              <a:t>Kurumlar </a:t>
            </a:r>
            <a:r>
              <a:rPr lang="tr-TR" dirty="0"/>
              <a:t>vergisi veya gelir vergisi indirimi tüm bölgelerde % 100 </a:t>
            </a:r>
            <a:r>
              <a:rPr lang="tr-TR" dirty="0" smtClean="0"/>
              <a:t>oranında uygulaması </a:t>
            </a:r>
            <a:r>
              <a:rPr lang="tr-TR" dirty="0"/>
              <a:t>31.12.2018 tarihine kadar </a:t>
            </a:r>
            <a:r>
              <a:rPr lang="tr-TR" dirty="0" smtClean="0"/>
              <a:t>devam ettirilmiştir.</a:t>
            </a:r>
          </a:p>
          <a:p>
            <a:pPr marL="360000"/>
            <a:endParaRPr lang="tr-TR" dirty="0" smtClean="0"/>
          </a:p>
          <a:p>
            <a:pPr marL="645750" indent="-285750">
              <a:buFont typeface="Wingdings" panose="05000000000000000000" pitchFamily="2" charset="2"/>
              <a:buChar char="Ø"/>
            </a:pPr>
            <a:r>
              <a:rPr lang="tr-TR" dirty="0" smtClean="0"/>
              <a:t>Yatırıma </a:t>
            </a:r>
            <a:r>
              <a:rPr lang="tr-TR" dirty="0"/>
              <a:t>katkı tutarının yatırım döneminde yatırımcının diğer faaliyetlerinden elde ettiği kazançlarına uygulanacak oranı %100 </a:t>
            </a:r>
            <a:r>
              <a:rPr lang="tr-TR" dirty="0" smtClean="0"/>
              <a:t>olarak 31.12.2018 tarihine kadar devam ettirilmiştir.</a:t>
            </a:r>
            <a:endParaRPr lang="tr-TR" dirty="0"/>
          </a:p>
          <a:p>
            <a:pPr marL="360000"/>
            <a:r>
              <a:rPr lang="tr-TR" dirty="0" smtClean="0"/>
              <a:t> </a:t>
            </a:r>
            <a:r>
              <a:rPr lang="tr-TR" dirty="0">
                <a:solidFill>
                  <a:srgbClr val="FF0000"/>
                </a:solidFill>
              </a:rPr>
              <a:t>İ</a:t>
            </a:r>
            <a:r>
              <a:rPr lang="tr-TR" dirty="0" smtClean="0">
                <a:solidFill>
                  <a:srgbClr val="FF0000"/>
                </a:solidFill>
              </a:rPr>
              <a:t>lgili değişiklikler teşvik </a:t>
            </a:r>
            <a:r>
              <a:rPr lang="tr-TR" dirty="0">
                <a:solidFill>
                  <a:srgbClr val="FF0000"/>
                </a:solidFill>
              </a:rPr>
              <a:t>belgesi üzerinde herhangi bir işlem yapılmaksızın uygulanır.</a:t>
            </a:r>
          </a:p>
          <a:p>
            <a:pPr marL="540000" lvl="3" defTabSz="430213">
              <a:spcBef>
                <a:spcPts val="0"/>
              </a:spcBef>
            </a:pPr>
            <a:endParaRPr lang="tr-TR" sz="2200" dirty="0">
              <a:latin typeface="Times New Roman" panose="02020603050405020304" pitchFamily="18" charset="0"/>
              <a:cs typeface="Times New Roman" panose="02020603050405020304" pitchFamily="18" charset="0"/>
            </a:endParaRP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59" y="263667"/>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09198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27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360000"/>
            <a:endParaRPr lang="tr-TR" b="1" dirty="0" smtClean="0"/>
          </a:p>
          <a:p>
            <a:pPr marL="360000"/>
            <a:r>
              <a:rPr lang="tr-TR" b="1" dirty="0" smtClean="0"/>
              <a:t>7061 </a:t>
            </a:r>
            <a:r>
              <a:rPr lang="tr-TR" b="1" dirty="0"/>
              <a:t>sayılı kanunun 90 </a:t>
            </a:r>
            <a:r>
              <a:rPr lang="tr-TR" b="1" dirty="0" err="1"/>
              <a:t>ıncı</a:t>
            </a:r>
            <a:r>
              <a:rPr lang="tr-TR" b="1" dirty="0"/>
              <a:t> maddesiyle </a:t>
            </a:r>
            <a:r>
              <a:rPr lang="tr-TR" b="1" dirty="0" smtClean="0"/>
              <a:t> 05.12.2017Yürürlüğe giren KVK- Geçici 9. Maddesi aşağıdaki şekilde değiştirilmiştir.</a:t>
            </a:r>
          </a:p>
          <a:p>
            <a:pPr marL="900112"/>
            <a:endParaRPr lang="tr-TR" dirty="0" smtClean="0"/>
          </a:p>
          <a:p>
            <a:pPr marL="900112"/>
            <a:r>
              <a:rPr lang="tr-TR" dirty="0" smtClean="0"/>
              <a:t>2017 </a:t>
            </a:r>
            <a:r>
              <a:rPr lang="tr-TR" dirty="0"/>
              <a:t>ve 2018 takvim </a:t>
            </a:r>
            <a:r>
              <a:rPr lang="tr-TR" dirty="0" smtClean="0"/>
              <a:t>yıllarında gerçekleştirdikleri </a:t>
            </a:r>
            <a:r>
              <a:rPr lang="tr-TR" dirty="0"/>
              <a:t>imalat sanayiine yönelik yatırım teşvik belgesi kapsamındaki yatırım harcamaları için, bu Kanunun 32/A maddesinin ikinci fıkrasının (b) bendinde "%55", "%65" ve "%90" şeklinde yer alan kanuni oranlar sırasıyla "%70", "%80" ve "%100" şeklinde ve (c) bendinde "%50" şeklinde yer alan kanuni oran ise "%100" şeklinde uygulanır</a:t>
            </a:r>
            <a:r>
              <a:rPr lang="tr-TR" dirty="0" smtClean="0"/>
              <a:t>.</a:t>
            </a:r>
          </a:p>
          <a:p>
            <a:pPr marL="900112"/>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23151"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07447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39917"/>
            <a:ext cx="8928992" cy="5150404"/>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360000"/>
            <a:endParaRPr lang="tr-TR" altLang="tr-TR" dirty="0" smtClean="0"/>
          </a:p>
          <a:p>
            <a:pPr marL="360000"/>
            <a:r>
              <a:rPr lang="tr-TR" altLang="tr-TR" dirty="0" smtClean="0">
                <a:solidFill>
                  <a:srgbClr val="FF0000"/>
                </a:solidFill>
              </a:rPr>
              <a:t>ÖRNEK:</a:t>
            </a:r>
          </a:p>
          <a:p>
            <a:pPr marL="360000"/>
            <a:r>
              <a:rPr lang="tr-TR" altLang="tr-TR" dirty="0" smtClean="0"/>
              <a:t>(K) AŞ  2. Bölgede bulunun bir ilde Organize sanayi bölgesinde imalat sanayiine yönelik yatırım yapmak üzere 29.12.2016 tarihinde teşvik belgesi almıştır. Yatırım harcamalarının tamamı indirimli vergi uygulamasından yararlanabilecek mahiyettedir. İşletme yatırım harcamalarına 2017 yılında başlamıştır.</a:t>
            </a:r>
          </a:p>
          <a:p>
            <a:pPr marL="360000"/>
            <a:r>
              <a:rPr lang="tr-TR" altLang="tr-TR" dirty="0" smtClean="0"/>
              <a:t>2017 yılına ait verileri aşağıdaki gibidir.</a:t>
            </a:r>
          </a:p>
          <a:p>
            <a:pPr marL="360000"/>
            <a:endParaRPr lang="tr-TR" altLang="tr-TR" dirty="0" smtClean="0"/>
          </a:p>
          <a:p>
            <a:pPr marL="360000"/>
            <a:r>
              <a:rPr lang="tr-TR" altLang="tr-TR" b="1" dirty="0" smtClean="0"/>
              <a:t>YTB ÜZERİNDEKİ TOPLAM SABİT YATIRIM TUTARI: </a:t>
            </a:r>
            <a:r>
              <a:rPr lang="tr-TR" altLang="tr-TR" dirty="0" smtClean="0"/>
              <a:t>16.000.000 TL</a:t>
            </a:r>
          </a:p>
          <a:p>
            <a:pPr marL="360000"/>
            <a:r>
              <a:rPr lang="tr-TR" altLang="tr-TR" b="1" dirty="0" smtClean="0"/>
              <a:t>YATIRIMA KATKI ORANI:</a:t>
            </a:r>
            <a:r>
              <a:rPr lang="tr-TR" altLang="tr-TR" dirty="0" smtClean="0"/>
              <a:t> % 25 (Belge Üzerindeki )</a:t>
            </a:r>
          </a:p>
          <a:p>
            <a:pPr marL="360000"/>
            <a:r>
              <a:rPr lang="tr-TR" altLang="tr-TR" b="1" dirty="0" smtClean="0"/>
              <a:t>VERGİ İNDİRİM ORANI: </a:t>
            </a:r>
            <a:r>
              <a:rPr lang="tr-TR" altLang="tr-TR" dirty="0" smtClean="0"/>
              <a:t>% 50   (Belge Üzerindeki )</a:t>
            </a:r>
          </a:p>
          <a:p>
            <a:pPr marL="360000"/>
            <a:r>
              <a:rPr lang="tr-TR" altLang="tr-TR" b="1" dirty="0" smtClean="0"/>
              <a:t>2017 Yılında yapılan yatırım harcama tutarı: </a:t>
            </a:r>
            <a:r>
              <a:rPr lang="tr-TR" altLang="tr-TR" dirty="0" smtClean="0"/>
              <a:t>6.000.000 TL</a:t>
            </a:r>
          </a:p>
          <a:p>
            <a:pPr marL="360000"/>
            <a:r>
              <a:rPr lang="tr-TR" altLang="tr-TR" b="1" dirty="0" smtClean="0"/>
              <a:t>2017 Yılı Karı </a:t>
            </a:r>
            <a:r>
              <a:rPr lang="tr-TR" altLang="tr-TR" dirty="0" smtClean="0"/>
              <a:t>35.750.000,00 TL </a:t>
            </a:r>
            <a:r>
              <a:rPr lang="tr-TR" altLang="tr-TR" dirty="0" err="1" smtClean="0"/>
              <a:t>dir</a:t>
            </a:r>
            <a:r>
              <a:rPr lang="tr-TR" altLang="tr-TR" dirty="0" smtClean="0"/>
              <a:t>.</a:t>
            </a:r>
            <a:endParaRPr lang="tr-TR" altLang="tr-TR" dirty="0"/>
          </a:p>
          <a:p>
            <a:pPr marL="360000"/>
            <a:endParaRPr lang="tr-TR" altLang="tr-TR" dirty="0" smtClean="0"/>
          </a:p>
          <a:p>
            <a:pPr marL="360000"/>
            <a:endParaRPr lang="tr-TR" altLang="tr-TR" dirty="0"/>
          </a:p>
          <a:p>
            <a:pPr marL="360000"/>
            <a:r>
              <a:rPr lang="tr-TR" altLang="tr-TR" dirty="0" smtClean="0"/>
              <a:t>       </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Dikdörtgen: Yuvarlatılmış Köşeler 27">
            <a:extLst>
              <a:ext uri="{FF2B5EF4-FFF2-40B4-BE49-F238E27FC236}">
                <a16:creationId xmlns:a16="http://schemas.microsoft.com/office/drawing/2014/main" xmlns="" id="{BBA47B2D-9816-4F9E-9198-966528C30258}"/>
              </a:ext>
            </a:extLst>
          </p:cNvPr>
          <p:cNvSpPr/>
          <p:nvPr/>
        </p:nvSpPr>
        <p:spPr>
          <a:xfrm>
            <a:off x="2381551" y="234018"/>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034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76995"/>
            <a:ext cx="8928992" cy="5122016"/>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7201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735463"/>
          </a:xfrm>
          <a:prstGeom prst="rect">
            <a:avLst/>
          </a:prstGeom>
          <a:noFill/>
        </p:spPr>
        <p:txBody>
          <a:bodyPr wrap="square" lIns="0" rIns="0" numCol="1" rtlCol="0" anchor="t" anchorCtr="0">
            <a:noAutofit/>
          </a:bodyPr>
          <a:lstStyle/>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360000"/>
            <a:r>
              <a:rPr lang="tr-TR" altLang="tr-TR" dirty="0" smtClean="0"/>
              <a:t>   </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01690" y="3102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pic>
        <p:nvPicPr>
          <p:cNvPr id="5" name="Resim 4"/>
          <p:cNvPicPr>
            <a:picLocks noChangeAspect="1"/>
          </p:cNvPicPr>
          <p:nvPr/>
        </p:nvPicPr>
        <p:blipFill>
          <a:blip r:embed="rId4"/>
          <a:stretch>
            <a:fillRect/>
          </a:stretch>
        </p:blipFill>
        <p:spPr>
          <a:xfrm>
            <a:off x="623512" y="1727626"/>
            <a:ext cx="8299938" cy="4581694"/>
          </a:xfrm>
          <a:prstGeom prst="rect">
            <a:avLst/>
          </a:prstGeom>
        </p:spPr>
      </p:pic>
    </p:spTree>
    <p:extLst>
      <p:ext uri="{BB962C8B-B14F-4D97-AF65-F5344CB8AC3E}">
        <p14:creationId xmlns:p14="http://schemas.microsoft.com/office/powerpoint/2010/main" val="357890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76995"/>
            <a:ext cx="8928992" cy="5122016"/>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7201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735463"/>
          </a:xfrm>
          <a:prstGeom prst="rect">
            <a:avLst/>
          </a:prstGeom>
          <a:noFill/>
        </p:spPr>
        <p:txBody>
          <a:bodyPr wrap="square" lIns="0" rIns="0" numCol="1" rtlCol="0" anchor="t" anchorCtr="0">
            <a:noAutofit/>
          </a:bodyPr>
          <a:lstStyle/>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360000"/>
            <a:r>
              <a:rPr lang="tr-TR" altLang="tr-TR" dirty="0" smtClean="0"/>
              <a:t>   </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01690" y="3102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graphicFrame>
        <p:nvGraphicFramePr>
          <p:cNvPr id="2" name="Tablo 1"/>
          <p:cNvGraphicFramePr>
            <a:graphicFrameLocks noGrp="1"/>
          </p:cNvGraphicFramePr>
          <p:nvPr>
            <p:extLst>
              <p:ext uri="{D42A27DB-BD31-4B8C-83A1-F6EECF244321}">
                <p14:modId xmlns:p14="http://schemas.microsoft.com/office/powerpoint/2010/main" val="3798592986"/>
              </p:ext>
            </p:extLst>
          </p:nvPr>
        </p:nvGraphicFramePr>
        <p:xfrm>
          <a:off x="298254" y="2362706"/>
          <a:ext cx="8522218" cy="3220255"/>
        </p:xfrm>
        <a:graphic>
          <a:graphicData uri="http://schemas.openxmlformats.org/drawingml/2006/table">
            <a:tbl>
              <a:tblPr>
                <a:tableStyleId>{5C22544A-7EE6-4342-B048-85BDC9FD1C3A}</a:tableStyleId>
              </a:tblPr>
              <a:tblGrid>
                <a:gridCol w="5929930"/>
                <a:gridCol w="1296144"/>
                <a:gridCol w="1296144"/>
              </a:tblGrid>
              <a:tr h="551490">
                <a:tc gridSpan="2">
                  <a:txBody>
                    <a:bodyPr/>
                    <a:lstStyle/>
                    <a:p>
                      <a:pPr algn="ctr" fontAlgn="b"/>
                      <a:r>
                        <a:rPr lang="tr-TR" sz="2000" b="1" u="none" strike="noStrike" dirty="0" smtClean="0">
                          <a:effectLst/>
                        </a:rPr>
                        <a:t>YATIRIMA KATKI </a:t>
                      </a:r>
                      <a:r>
                        <a:rPr lang="tr-TR" sz="2000" b="1" u="none" strike="noStrike" dirty="0">
                          <a:effectLst/>
                        </a:rPr>
                        <a:t>HESAP TABLOSU</a:t>
                      </a:r>
                      <a:endParaRPr lang="tr-TR" sz="20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tr-TR"/>
                    </a:p>
                  </a:txBody>
                  <a:tcPr/>
                </a:tc>
                <a:tc>
                  <a:txBody>
                    <a:bodyPr/>
                    <a:lstStyle/>
                    <a:p>
                      <a:pPr algn="l" fontAlgn="b"/>
                      <a:r>
                        <a:rPr lang="tr-TR" sz="2000" b="1" u="none" strike="noStrike" dirty="0">
                          <a:effectLst/>
                        </a:rPr>
                        <a:t>VERGİ YÜKÜ</a:t>
                      </a:r>
                      <a:endParaRPr lang="tr-TR" sz="2000" b="1" i="0" u="none" strike="noStrike" dirty="0">
                        <a:solidFill>
                          <a:srgbClr val="000000"/>
                        </a:solidFill>
                        <a:effectLst/>
                        <a:latin typeface="Calibri" panose="020F0502020204030204" pitchFamily="34" charset="0"/>
                      </a:endParaRPr>
                    </a:p>
                  </a:txBody>
                  <a:tcPr marL="7620" marR="7620" marT="7620" marB="0" anchor="ctr"/>
                </a:tc>
              </a:tr>
              <a:tr h="529431">
                <a:tc>
                  <a:txBody>
                    <a:bodyPr/>
                    <a:lstStyle/>
                    <a:p>
                      <a:pPr algn="l" fontAlgn="b"/>
                      <a:r>
                        <a:rPr lang="tr-TR" sz="1500" b="1" u="none" strike="noStrike" dirty="0">
                          <a:effectLst/>
                        </a:rPr>
                        <a:t>MATRAH</a:t>
                      </a:r>
                      <a:endParaRPr lang="tr-TR"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tr-TR" sz="1500" b="1" u="none" strike="noStrike" dirty="0">
                          <a:effectLst/>
                        </a:rPr>
                        <a:t>   35.750.000,00   </a:t>
                      </a:r>
                      <a:endParaRPr lang="tr-TR"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500" b="1" u="none" strike="noStrike">
                          <a:effectLst/>
                        </a:rPr>
                        <a:t> </a:t>
                      </a:r>
                      <a:endParaRPr lang="tr-TR" sz="1500" b="1" i="0" u="none" strike="noStrike">
                        <a:solidFill>
                          <a:srgbClr val="000000"/>
                        </a:solidFill>
                        <a:effectLst/>
                        <a:latin typeface="Calibri" panose="020F0502020204030204" pitchFamily="34" charset="0"/>
                      </a:endParaRPr>
                    </a:p>
                  </a:txBody>
                  <a:tcPr marL="7620" marR="7620" marT="7620" marB="0" anchor="ctr"/>
                </a:tc>
              </a:tr>
              <a:tr h="529431">
                <a:tc>
                  <a:txBody>
                    <a:bodyPr/>
                    <a:lstStyle/>
                    <a:p>
                      <a:pPr algn="l" fontAlgn="b"/>
                      <a:r>
                        <a:rPr lang="tr-TR" sz="1500" b="1" u="none" strike="noStrike" dirty="0">
                          <a:effectLst/>
                        </a:rPr>
                        <a:t>İNDİRİMLİ KV OLMASAYDI ÖDENECEK </a:t>
                      </a:r>
                      <a:r>
                        <a:rPr lang="tr-TR" sz="1500" b="1" u="none" strike="noStrike" dirty="0" smtClean="0">
                          <a:effectLst/>
                        </a:rPr>
                        <a:t>KV ( Matrah</a:t>
                      </a:r>
                      <a:r>
                        <a:rPr lang="tr-TR" sz="1500" b="1" u="none" strike="noStrike" baseline="0" dirty="0" smtClean="0">
                          <a:effectLst/>
                        </a:rPr>
                        <a:t> * % 20 )</a:t>
                      </a:r>
                      <a:endParaRPr lang="tr-TR"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tr-TR" sz="1500" b="1" u="none" strike="noStrike" dirty="0">
                          <a:effectLst/>
                        </a:rPr>
                        <a:t>      7.150.000,00   </a:t>
                      </a:r>
                      <a:endParaRPr lang="tr-TR"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500" b="1" u="none" strike="noStrike" dirty="0">
                          <a:effectLst/>
                        </a:rPr>
                        <a:t>20%</a:t>
                      </a:r>
                      <a:endParaRPr lang="tr-TR" sz="1500" b="1" i="0" u="none" strike="noStrike" dirty="0">
                        <a:solidFill>
                          <a:srgbClr val="000000"/>
                        </a:solidFill>
                        <a:effectLst/>
                        <a:latin typeface="Calibri" panose="020F0502020204030204" pitchFamily="34" charset="0"/>
                      </a:endParaRPr>
                    </a:p>
                  </a:txBody>
                  <a:tcPr marL="7620" marR="7620" marT="7620" marB="0" anchor="ctr"/>
                </a:tc>
              </a:tr>
              <a:tr h="992683">
                <a:tc>
                  <a:txBody>
                    <a:bodyPr/>
                    <a:lstStyle/>
                    <a:p>
                      <a:pPr algn="l" fontAlgn="b"/>
                      <a:r>
                        <a:rPr lang="tr-TR" sz="1500" b="1" u="none" strike="noStrike" dirty="0">
                          <a:effectLst/>
                        </a:rPr>
                        <a:t>YATIRIM DÖNEMİ DİĞ FAAL. ELDE EDİLEN KAZANÇ ÜZERİNDEN ÖDENEN KV</a:t>
                      </a:r>
                      <a:endParaRPr lang="tr-TR"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tr-TR" sz="1500" b="1" u="none" strike="noStrike" dirty="0">
                          <a:effectLst/>
                        </a:rPr>
                        <a:t>      1.150.000,00   </a:t>
                      </a:r>
                      <a:endParaRPr lang="tr-TR"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500" b="1" u="none" strike="noStrike" dirty="0">
                          <a:effectLst/>
                        </a:rPr>
                        <a:t>3%</a:t>
                      </a:r>
                      <a:endParaRPr lang="tr-TR" sz="1500" b="1" i="0" u="none" strike="noStrike" dirty="0">
                        <a:solidFill>
                          <a:srgbClr val="000000"/>
                        </a:solidFill>
                        <a:effectLst/>
                        <a:latin typeface="Calibri" panose="020F0502020204030204" pitchFamily="34" charset="0"/>
                      </a:endParaRPr>
                    </a:p>
                  </a:txBody>
                  <a:tcPr marL="7620" marR="7620" marT="7620" marB="0" anchor="ctr"/>
                </a:tc>
              </a:tr>
              <a:tr h="551490">
                <a:tc>
                  <a:txBody>
                    <a:bodyPr/>
                    <a:lstStyle/>
                    <a:p>
                      <a:pPr algn="l" fontAlgn="b"/>
                      <a:r>
                        <a:rPr lang="tr-TR" sz="1500" b="1" u="none" strike="noStrike" dirty="0">
                          <a:effectLst/>
                        </a:rPr>
                        <a:t>ALINMAYAN KURUMLAR VERGİSİ TUTARI</a:t>
                      </a:r>
                      <a:endParaRPr lang="tr-TR"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tr-TR" sz="1500" b="1" u="none" strike="noStrike" dirty="0">
                          <a:effectLst/>
                        </a:rPr>
                        <a:t>      6.000.000,00   </a:t>
                      </a:r>
                      <a:endParaRPr lang="tr-TR"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500" b="1" u="none" strike="noStrike" dirty="0">
                          <a:effectLst/>
                        </a:rPr>
                        <a:t> </a:t>
                      </a:r>
                      <a:endParaRPr lang="tr-TR" sz="1500" b="1"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Tree>
    <p:extLst>
      <p:ext uri="{BB962C8B-B14F-4D97-AF65-F5344CB8AC3E}">
        <p14:creationId xmlns:p14="http://schemas.microsoft.com/office/powerpoint/2010/main" val="93569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209042" y="1465492"/>
            <a:ext cx="8827454" cy="5224827"/>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395537" y="1700808"/>
            <a:ext cx="8280920"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18314" y="1634834"/>
            <a:ext cx="8158144" cy="4818672"/>
          </a:xfrm>
          <a:prstGeom prst="rect">
            <a:avLst/>
          </a:prstGeom>
          <a:noFill/>
        </p:spPr>
        <p:txBody>
          <a:bodyPr wrap="square" lIns="0" rIns="0" numCol="1" rtlCol="0" anchor="t" anchorCtr="0">
            <a:noAutofit/>
          </a:bodyPr>
          <a:lstStyle/>
          <a:p>
            <a:pPr algn="ctr"/>
            <a:r>
              <a:rPr lang="tr-TR" b="1" dirty="0" smtClean="0">
                <a:solidFill>
                  <a:srgbClr val="FF0000"/>
                </a:solidFill>
              </a:rPr>
              <a:t>ÖNEMLİ HATIRLATMALAR</a:t>
            </a:r>
          </a:p>
          <a:p>
            <a:pPr algn="ctr"/>
            <a:endParaRPr lang="tr-TR" b="1" dirty="0" smtClean="0">
              <a:solidFill>
                <a:srgbClr val="FF0000"/>
              </a:solidFill>
            </a:endParaRPr>
          </a:p>
          <a:p>
            <a:pPr marL="285750" lvl="0" indent="-285750">
              <a:buFont typeface="Wingdings" panose="05000000000000000000" pitchFamily="2" charset="2"/>
              <a:buChar char="Ø"/>
            </a:pPr>
            <a:r>
              <a:rPr lang="tr-TR" dirty="0" smtClean="0"/>
              <a:t>6745 </a:t>
            </a:r>
            <a:r>
              <a:rPr lang="tr-TR" dirty="0"/>
              <a:t>SK ile yatırımın tamamlanması şartıyla, indirimli KV uygulanmak suretiyle yararlanılan kısmı hariç olmak üzere kalan yatırıma katkı tutarının, yatırımın </a:t>
            </a:r>
            <a:r>
              <a:rPr lang="tr-TR" dirty="0" smtClean="0"/>
              <a:t>tamamlandığı </a:t>
            </a:r>
            <a:r>
              <a:rPr lang="tr-TR" dirty="0"/>
              <a:t>hesap dönemini </a:t>
            </a:r>
            <a:r>
              <a:rPr lang="tr-TR" dirty="0">
                <a:solidFill>
                  <a:srgbClr val="FF0000"/>
                </a:solidFill>
              </a:rPr>
              <a:t>izleyen yıllarda Vergi Usul Kanunu hükümlerine göre bu yıllar için belirlenen yeniden değerleme oranında artırılarak dikkate alınması mümkün hale gelmiştir. </a:t>
            </a:r>
            <a:r>
              <a:rPr lang="tr-TR" dirty="0" smtClean="0">
                <a:solidFill>
                  <a:srgbClr val="FF0000"/>
                </a:solidFill>
              </a:rPr>
              <a:t></a:t>
            </a:r>
          </a:p>
          <a:p>
            <a:pPr lvl="0"/>
            <a:endParaRPr lang="tr-TR" dirty="0">
              <a:solidFill>
                <a:srgbClr val="FF0000"/>
              </a:solidFill>
            </a:endParaRPr>
          </a:p>
          <a:p>
            <a:pPr marL="285750" lvl="0" indent="-285750">
              <a:buFont typeface="Wingdings" panose="05000000000000000000" pitchFamily="2" charset="2"/>
              <a:buChar char="Ø"/>
            </a:pPr>
            <a:r>
              <a:rPr lang="tr-TR" dirty="0"/>
              <a:t>Endeksleme </a:t>
            </a:r>
            <a:r>
              <a:rPr lang="tr-TR" dirty="0">
                <a:solidFill>
                  <a:srgbClr val="FF0000"/>
                </a:solidFill>
              </a:rPr>
              <a:t>toplam yatırıma katkı tutarının yararlanılmamış olan kısmına uygulanacak </a:t>
            </a:r>
            <a:r>
              <a:rPr lang="tr-TR" dirty="0"/>
              <a:t>ve </a:t>
            </a:r>
            <a:r>
              <a:rPr lang="tr-TR" dirty="0">
                <a:solidFill>
                  <a:srgbClr val="FF0000"/>
                </a:solidFill>
              </a:rPr>
              <a:t>yatırımın tamamlandığı hesap dönemini izleyen dönemden </a:t>
            </a:r>
            <a:r>
              <a:rPr lang="tr-TR" dirty="0"/>
              <a:t>itibaren başlayacaktır. </a:t>
            </a:r>
            <a:r>
              <a:rPr lang="tr-TR" dirty="0" smtClean="0"/>
              <a:t></a:t>
            </a:r>
          </a:p>
          <a:p>
            <a:pPr lvl="0"/>
            <a:endParaRPr lang="tr-TR" dirty="0"/>
          </a:p>
          <a:p>
            <a:pPr marL="285750" lvl="0" indent="-285750">
              <a:buFont typeface="Wingdings" panose="05000000000000000000" pitchFamily="2" charset="2"/>
              <a:buChar char="Ø"/>
            </a:pPr>
            <a:r>
              <a:rPr lang="tr-TR" dirty="0"/>
              <a:t>İndirimli vergi uygulamasından geçici vergi ve hesap dönemi itibarıyla yararlanıldığından, </a:t>
            </a:r>
            <a:r>
              <a:rPr lang="tr-TR" dirty="0">
                <a:solidFill>
                  <a:srgbClr val="FF0000"/>
                </a:solidFill>
              </a:rPr>
              <a:t>endeksleme de hem geçici vergi hem de hesap dönemi itibarıyla </a:t>
            </a:r>
            <a:r>
              <a:rPr lang="tr-TR" dirty="0"/>
              <a:t>yapılabilecektir. </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59" y="288393"/>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45327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3"/>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89195" y="1990562"/>
            <a:ext cx="8496531" cy="4570482"/>
          </a:xfrm>
          <a:prstGeom prst="rect">
            <a:avLst/>
          </a:prstGeom>
          <a:noFill/>
        </p:spPr>
        <p:txBody>
          <a:bodyPr wrap="square" lIns="0" rtlCol="0">
            <a:spAutoFit/>
          </a:bodyPr>
          <a:lstStyle/>
          <a:p>
            <a:r>
              <a:rPr lang="tr-TR" sz="2400" b="1" dirty="0" smtClean="0">
                <a:cs typeface="Times New Roman" pitchFamily="18" charset="0"/>
              </a:rPr>
              <a:t>	</a:t>
            </a:r>
            <a:r>
              <a:rPr lang="tr-TR" sz="2400" b="1" u="sng" dirty="0" smtClean="0">
                <a:solidFill>
                  <a:srgbClr val="FF0000"/>
                </a:solidFill>
                <a:cs typeface="Times New Roman" pitchFamily="18" charset="0"/>
              </a:rPr>
              <a:t>KURUMLAR VERGİSİ MÜKELLEFLERİ</a:t>
            </a:r>
          </a:p>
          <a:p>
            <a:endParaRPr lang="tr-TR" sz="2200" b="1" u="sng" dirty="0" smtClean="0">
              <a:cs typeface="Times New Roman" pitchFamily="18" charset="0"/>
            </a:endParaRPr>
          </a:p>
          <a:p>
            <a:pPr lvl="1">
              <a:lnSpc>
                <a:spcPct val="150000"/>
              </a:lnSpc>
              <a:buFont typeface="+mj-lt"/>
              <a:buAutoNum type="arabicPeriod"/>
            </a:pPr>
            <a:r>
              <a:rPr lang="tr-TR" sz="2200" b="1" kern="0" dirty="0" smtClean="0">
                <a:solidFill>
                  <a:srgbClr val="000000"/>
                </a:solidFill>
                <a:cs typeface="Times New Roman" pitchFamily="18" charset="0"/>
              </a:rPr>
              <a:t>Sermaye şirketleri,</a:t>
            </a:r>
          </a:p>
          <a:p>
            <a:pPr lvl="1">
              <a:lnSpc>
                <a:spcPct val="150000"/>
              </a:lnSpc>
              <a:buFont typeface="+mj-lt"/>
              <a:buAutoNum type="arabicPeriod"/>
            </a:pPr>
            <a:r>
              <a:rPr lang="tr-TR" sz="2200" b="1" kern="0" dirty="0" smtClean="0">
                <a:solidFill>
                  <a:srgbClr val="000000"/>
                </a:solidFill>
                <a:cs typeface="Times New Roman" pitchFamily="18" charset="0"/>
              </a:rPr>
              <a:t>Kooperatifler,</a:t>
            </a:r>
          </a:p>
          <a:p>
            <a:pPr lvl="1">
              <a:lnSpc>
                <a:spcPct val="150000"/>
              </a:lnSpc>
              <a:buFont typeface="+mj-lt"/>
              <a:buAutoNum type="arabicPeriod"/>
            </a:pPr>
            <a:r>
              <a:rPr lang="tr-TR" sz="2200" b="1" kern="0" dirty="0" smtClean="0">
                <a:solidFill>
                  <a:srgbClr val="000000"/>
                </a:solidFill>
                <a:cs typeface="Times New Roman" pitchFamily="18" charset="0"/>
              </a:rPr>
              <a:t>İktisadi kamu kuruluşları,</a:t>
            </a:r>
          </a:p>
          <a:p>
            <a:pPr lvl="1">
              <a:lnSpc>
                <a:spcPct val="150000"/>
              </a:lnSpc>
              <a:buFont typeface="+mj-lt"/>
              <a:buAutoNum type="arabicPeriod"/>
            </a:pPr>
            <a:r>
              <a:rPr lang="tr-TR" sz="2200" b="1" kern="0" dirty="0" smtClean="0">
                <a:solidFill>
                  <a:srgbClr val="000000"/>
                </a:solidFill>
                <a:cs typeface="Times New Roman" pitchFamily="18" charset="0"/>
              </a:rPr>
              <a:t>Dernek veya vakıflara ait iktisadi işletmeler,</a:t>
            </a:r>
          </a:p>
          <a:p>
            <a:pPr lvl="1">
              <a:lnSpc>
                <a:spcPct val="150000"/>
              </a:lnSpc>
              <a:buFont typeface="+mj-lt"/>
              <a:buAutoNum type="arabicPeriod"/>
            </a:pPr>
            <a:r>
              <a:rPr lang="tr-TR" sz="2200" b="1" kern="0" dirty="0" smtClean="0">
                <a:solidFill>
                  <a:srgbClr val="000000"/>
                </a:solidFill>
                <a:cs typeface="Times New Roman" pitchFamily="18" charset="0"/>
              </a:rPr>
              <a:t>İş ortaklıkları, ( talep edilmesi halinde )</a:t>
            </a:r>
          </a:p>
          <a:p>
            <a:pPr marL="1700212" lvl="1">
              <a:lnSpc>
                <a:spcPct val="150000"/>
              </a:lnSpc>
            </a:pPr>
            <a:endParaRPr lang="tr-TR" sz="2200" b="1" kern="0" dirty="0">
              <a:solidFill>
                <a:srgbClr val="000000"/>
              </a:solidFill>
              <a:cs typeface="Times New Roman" pitchFamily="18" charset="0"/>
            </a:endParaRPr>
          </a:p>
          <a:p>
            <a:pPr marL="2152650" indent="-354013"/>
            <a:endParaRPr lang="tr-TR" sz="2200" dirty="0">
              <a:cs typeface="Times New Roman" pitchFamily="18" charset="0"/>
            </a:endParaRPr>
          </a:p>
          <a:p>
            <a:pPr algn="just">
              <a:spcBef>
                <a:spcPts val="600"/>
              </a:spcBef>
            </a:pPr>
            <a:endParaRPr lang="tr-TR" altLang="en-US" sz="2000" dirty="0">
              <a:cs typeface="Arial" panose="020B0604020202020204" pitchFamily="34"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4" y="379105"/>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spTree>
    <p:extLst>
      <p:ext uri="{BB962C8B-B14F-4D97-AF65-F5344CB8AC3E}">
        <p14:creationId xmlns:p14="http://schemas.microsoft.com/office/powerpoint/2010/main" val="275715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209042" y="1465492"/>
            <a:ext cx="8827454" cy="5224827"/>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395537" y="1700808"/>
            <a:ext cx="8280920"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18314" y="1634834"/>
            <a:ext cx="8158144" cy="4818672"/>
          </a:xfrm>
          <a:prstGeom prst="rect">
            <a:avLst/>
          </a:prstGeom>
          <a:noFill/>
        </p:spPr>
        <p:txBody>
          <a:bodyPr wrap="square" lIns="0" rIns="0" numCol="1" rtlCol="0" anchor="t" anchorCtr="0">
            <a:noAutofit/>
          </a:bodyPr>
          <a:lstStyle/>
          <a:p>
            <a:pPr algn="ctr"/>
            <a:r>
              <a:rPr lang="tr-TR" b="1" dirty="0" smtClean="0">
                <a:solidFill>
                  <a:srgbClr val="FF0000"/>
                </a:solidFill>
              </a:rPr>
              <a:t>ÖNEMLİ HATIRLATMALAR</a:t>
            </a:r>
          </a:p>
          <a:p>
            <a:pPr marL="285750" lvl="0" indent="-285750">
              <a:buFont typeface="Wingdings" panose="05000000000000000000" pitchFamily="2" charset="2"/>
              <a:buChar char="Ø"/>
            </a:pPr>
            <a:r>
              <a:rPr lang="tr-TR" dirty="0" smtClean="0"/>
              <a:t>Yazılım </a:t>
            </a:r>
            <a:r>
              <a:rPr lang="tr-TR" dirty="0"/>
              <a:t>harcamaları yatırıma katkı tutarının hesaplanmasına dikkate alınır. </a:t>
            </a:r>
            <a:r>
              <a:rPr lang="tr-TR" dirty="0" smtClean="0"/>
              <a:t></a:t>
            </a:r>
          </a:p>
          <a:p>
            <a:pPr lvl="0"/>
            <a:endParaRPr lang="tr-TR" dirty="0"/>
          </a:p>
          <a:p>
            <a:pPr marL="285750" lvl="0" indent="-285750">
              <a:buFont typeface="Wingdings" panose="05000000000000000000" pitchFamily="2" charset="2"/>
              <a:buChar char="Ø"/>
            </a:pPr>
            <a:r>
              <a:rPr lang="tr-TR" dirty="0"/>
              <a:t>V.U.K. Mad.270’de belirtilen giderlerin (gümrük vergisi, ÖTV, </a:t>
            </a:r>
            <a:r>
              <a:rPr lang="tr-TR" dirty="0" err="1"/>
              <a:t>nakliyemontaj</a:t>
            </a:r>
            <a:r>
              <a:rPr lang="tr-TR" dirty="0"/>
              <a:t>, tapu harcı, noter, vb.) maliyet bedeline dahil edilmesi halinde bunlar yatırıma katkı tutarının hesaplanmasında dikkate alınır. </a:t>
            </a:r>
            <a:endParaRPr lang="tr-TR" dirty="0" smtClean="0"/>
          </a:p>
          <a:p>
            <a:pPr lvl="0"/>
            <a:endParaRPr lang="tr-TR" dirty="0"/>
          </a:p>
          <a:p>
            <a:pPr marL="285750" lvl="0" indent="-285750">
              <a:buFont typeface="Wingdings" panose="05000000000000000000" pitchFamily="2" charset="2"/>
              <a:buChar char="Ø"/>
            </a:pPr>
            <a:r>
              <a:rPr lang="tr-TR" dirty="0"/>
              <a:t>Yatırım dönemine ilişkin finansman giderleri maliyet bedeline dahil edilmesine karşın yatırıma katkı tutarının hesaplanmasına dikkate alınmazlar</a:t>
            </a:r>
            <a:r>
              <a:rPr lang="tr-TR" dirty="0" smtClean="0"/>
              <a:t>.</a:t>
            </a:r>
          </a:p>
          <a:p>
            <a:pPr marL="285750" lvl="0" indent="-285750">
              <a:buFont typeface="Wingdings" panose="05000000000000000000" pitchFamily="2" charset="2"/>
              <a:buChar char="Ø"/>
            </a:pPr>
            <a:endParaRPr lang="tr-TR" dirty="0" smtClean="0"/>
          </a:p>
          <a:p>
            <a:pPr marL="285750" lvl="0" indent="-285750">
              <a:buFont typeface="Wingdings" panose="05000000000000000000" pitchFamily="2" charset="2"/>
              <a:buChar char="Ø"/>
            </a:pPr>
            <a:r>
              <a:rPr lang="tr-TR" dirty="0"/>
              <a:t>Döviz üzerinden avans verilerek alınan mal veya hizmet, </a:t>
            </a:r>
            <a:r>
              <a:rPr lang="tr-TR" dirty="0">
                <a:solidFill>
                  <a:srgbClr val="FF0000"/>
                </a:solidFill>
              </a:rPr>
              <a:t>yatırıma katkı tutarının hesabında</a:t>
            </a:r>
            <a:r>
              <a:rPr lang="tr-TR" dirty="0"/>
              <a:t> mahsup işleminin yapıldığı </a:t>
            </a:r>
            <a:r>
              <a:rPr lang="tr-TR" dirty="0">
                <a:solidFill>
                  <a:srgbClr val="FF0000"/>
                </a:solidFill>
              </a:rPr>
              <a:t>(kur değerlemesine göre düzeltilmiş</a:t>
            </a:r>
            <a:r>
              <a:rPr lang="tr-TR" dirty="0"/>
              <a:t>) tutar üzerinden dikkate alınır</a:t>
            </a:r>
            <a:r>
              <a:rPr lang="tr-TR" dirty="0" smtClean="0"/>
              <a:t>.</a:t>
            </a:r>
          </a:p>
          <a:p>
            <a:pPr marL="285750" lvl="0" indent="-285750">
              <a:buFont typeface="Wingdings" panose="05000000000000000000" pitchFamily="2" charset="2"/>
              <a:buChar char="Ø"/>
            </a:pPr>
            <a:endParaRPr lang="tr-TR" dirty="0"/>
          </a:p>
          <a:p>
            <a:pPr marL="285750" lvl="0" indent="-285750">
              <a:buFont typeface="Wingdings" panose="05000000000000000000" pitchFamily="2" charset="2"/>
              <a:buChar char="Ø"/>
            </a:pPr>
            <a:r>
              <a:rPr lang="tr-TR" dirty="0"/>
              <a:t>Kullanılmış yerli makine ve teçhizata ilişkin harcamalar teşvik belgesine dahil edilmeyerek uygulama dışında bırakılmış, kullanılmış makine ve teçhizatın yurt dışından temini ise belirli sınırlamalara tabi tutulmuştur. </a:t>
            </a:r>
          </a:p>
          <a:p>
            <a:pPr marL="285750" lvl="0" indent="-285750">
              <a:buFont typeface="Wingdings" panose="05000000000000000000" pitchFamily="2" charset="2"/>
              <a:buChar char="Ø"/>
            </a:pPr>
            <a:endParaRPr 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59" y="288393"/>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18626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8291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11343" y="1837112"/>
            <a:ext cx="8423613" cy="4865168"/>
          </a:xfrm>
          <a:prstGeom prst="rect">
            <a:avLst/>
          </a:prstGeom>
          <a:noFill/>
        </p:spPr>
        <p:txBody>
          <a:bodyPr wrap="square" lIns="0" rIns="0" numCol="1" rtlCol="0" anchor="t" anchorCtr="0">
            <a:noAutofit/>
          </a:bodyPr>
          <a:lstStyle/>
          <a:p>
            <a:pPr algn="ctr"/>
            <a:r>
              <a:rPr lang="tr-TR" b="1" dirty="0">
                <a:solidFill>
                  <a:srgbClr val="FF0000"/>
                </a:solidFill>
              </a:rPr>
              <a:t>ÖNEMLİ HATIRLATMALAR</a:t>
            </a:r>
          </a:p>
          <a:p>
            <a:pPr marL="285750" lvl="0" indent="-285750">
              <a:buFont typeface="Wingdings" panose="05000000000000000000" pitchFamily="2" charset="2"/>
              <a:buChar char="Ø"/>
            </a:pPr>
            <a:r>
              <a:rPr lang="tr-TR" dirty="0" smtClean="0"/>
              <a:t>Tevsi </a:t>
            </a:r>
            <a:r>
              <a:rPr lang="tr-TR" dirty="0"/>
              <a:t>yatırımlar (mevcut bir yatırıma üretim hattı veya makine ve teçhizat ilavesiyle kapasitenin artırılmasına yönelik olan ve mevcut tesis ile alt yapı ortaklığı oluşturarak bir bütün teşkil eden yatırımlar); </a:t>
            </a:r>
            <a:r>
              <a:rPr lang="tr-TR" dirty="0" err="1"/>
              <a:t>modernizayon</a:t>
            </a:r>
            <a:r>
              <a:rPr lang="tr-TR" dirty="0"/>
              <a:t>, ürün çeşitlendirme, entegrasyon olarak sınıflandırılırlar. </a:t>
            </a:r>
            <a:endParaRPr lang="tr-TR" dirty="0" smtClean="0"/>
          </a:p>
          <a:p>
            <a:pPr marL="285750" lvl="0" indent="-285750">
              <a:buFont typeface="Wingdings" panose="05000000000000000000" pitchFamily="2" charset="2"/>
              <a:buChar char="Ø"/>
            </a:pPr>
            <a:endParaRPr lang="tr-TR" dirty="0"/>
          </a:p>
          <a:p>
            <a:pPr marL="285750" lvl="0" indent="-285750">
              <a:buFont typeface="Wingdings" panose="05000000000000000000" pitchFamily="2" charset="2"/>
              <a:buChar char="Ø"/>
            </a:pPr>
            <a:r>
              <a:rPr lang="tr-TR" dirty="0"/>
              <a:t>Bir mükellefin birden fazla tevsi yatırımı bulunması halinde </a:t>
            </a:r>
            <a:r>
              <a:rPr lang="tr-TR" dirty="0">
                <a:solidFill>
                  <a:srgbClr val="FF0000"/>
                </a:solidFill>
              </a:rPr>
              <a:t>oranlama yapılırken tüm sabit kıymetlerin toplamının dikkate alınması </a:t>
            </a:r>
            <a:r>
              <a:rPr lang="tr-TR" dirty="0"/>
              <a:t>gerekir. </a:t>
            </a:r>
            <a:endParaRPr lang="tr-TR" dirty="0" smtClean="0"/>
          </a:p>
          <a:p>
            <a:pPr lvl="0"/>
            <a:endParaRPr lang="tr-TR" dirty="0"/>
          </a:p>
          <a:p>
            <a:pPr marL="285750" lvl="0" indent="-285750">
              <a:buFont typeface="Wingdings" panose="05000000000000000000" pitchFamily="2" charset="2"/>
              <a:buChar char="Ø"/>
            </a:pPr>
            <a:r>
              <a:rPr lang="tr-TR" dirty="0"/>
              <a:t>Yatırım faaliyetinden kazanç elde edilse bile diğer faaliyetlerden zarar doğmuşsa ve matrah oluşmuyorsa indirimli vergi uygulaması söz konusu olmaz. </a:t>
            </a:r>
            <a:r>
              <a:rPr lang="tr-TR" dirty="0" smtClean="0"/>
              <a:t></a:t>
            </a:r>
          </a:p>
          <a:p>
            <a:pPr lvl="0"/>
            <a:endParaRPr lang="tr-TR" dirty="0"/>
          </a:p>
          <a:p>
            <a:pPr marL="285750" lvl="0" indent="-285750">
              <a:buFont typeface="Wingdings" panose="05000000000000000000" pitchFamily="2" charset="2"/>
              <a:buChar char="Ø"/>
            </a:pPr>
            <a:r>
              <a:rPr lang="tr-TR" dirty="0"/>
              <a:t>Ayrıca yatırım faaliyetinin sonucu zarar olmasına rağmen diğer faaliyetlerden elde edilen kazanç nedeniyle matrah mevcutsa yine indirimli vergi uygulaması söz konusu değildir. </a:t>
            </a:r>
          </a:p>
          <a:p>
            <a:pPr marL="360000"/>
            <a:endParaRPr lang="tr-TR" altLang="tr-TR" dirty="0"/>
          </a:p>
          <a:p>
            <a:pPr marL="360000"/>
            <a:endParaRPr lang="tr-TR" altLang="tr-TR" dirty="0"/>
          </a:p>
          <a:p>
            <a:pPr marL="360000"/>
            <a:endParaRPr lang="tr-TR" altLang="tr-TR" dirty="0"/>
          </a:p>
          <a:p>
            <a:pPr marL="360000"/>
            <a:endParaRPr lang="tr-TR" altLang="tr-TR" dirty="0"/>
          </a:p>
          <a:p>
            <a:pPr marL="360000"/>
            <a:r>
              <a:rPr lang="tr-TR" altLang="tr-TR" dirty="0"/>
              <a:t>    </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59" y="288393"/>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0333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5" y="1484957"/>
            <a:ext cx="8928991"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47707" y="1700808"/>
            <a:ext cx="8592902" cy="4937176"/>
          </a:xfrm>
          <a:prstGeom prst="rect">
            <a:avLst/>
          </a:prstGeom>
          <a:noFill/>
        </p:spPr>
        <p:txBody>
          <a:bodyPr wrap="square" lIns="0" rIns="0" numCol="1" rtlCol="0" anchor="t" anchorCtr="0">
            <a:noAutofit/>
          </a:bodyPr>
          <a:lstStyle/>
          <a:p>
            <a:pPr algn="ctr"/>
            <a:r>
              <a:rPr lang="tr-TR" b="1" dirty="0">
                <a:solidFill>
                  <a:srgbClr val="FF0000"/>
                </a:solidFill>
              </a:rPr>
              <a:t>ÖNEMLİ HATIRLATMALAR</a:t>
            </a:r>
          </a:p>
          <a:p>
            <a:pPr marL="285750" lvl="0" indent="-285750">
              <a:buFont typeface="Wingdings" panose="05000000000000000000" pitchFamily="2" charset="2"/>
              <a:buChar char="Ø"/>
            </a:pPr>
            <a:r>
              <a:rPr lang="tr-TR" dirty="0" smtClean="0">
                <a:solidFill>
                  <a:srgbClr val="FF0000"/>
                </a:solidFill>
              </a:rPr>
              <a:t>İndirimli </a:t>
            </a:r>
            <a:r>
              <a:rPr lang="tr-TR" dirty="0">
                <a:solidFill>
                  <a:srgbClr val="FF0000"/>
                </a:solidFill>
              </a:rPr>
              <a:t>vergi oranına ilişkin olarak herhangi bir süre kısıtlaması söz konusu değildir. </a:t>
            </a:r>
            <a:r>
              <a:rPr lang="tr-TR" dirty="0"/>
              <a:t>Yatırımdan elde edilen kazanç belirli bir süre ile vergiden istisna edilmişse (örneğin; G.V.K. Mad.20 / KVK Mad.5-1/ı), önce eğitim öğretim kazancı istisnası, istisnanın uygulanacağı beş vergilendirme döneminden sonraki dönemlerde de indirimli vergi oranı yatırımdan elde edilen kazanca uygulanır. </a:t>
            </a:r>
            <a:endParaRPr lang="tr-TR" dirty="0" smtClean="0"/>
          </a:p>
          <a:p>
            <a:pPr lvl="0"/>
            <a:endParaRPr lang="tr-TR" dirty="0"/>
          </a:p>
          <a:p>
            <a:pPr marL="285750" lvl="0" indent="-285750">
              <a:buFont typeface="Wingdings" panose="05000000000000000000" pitchFamily="2" charset="2"/>
              <a:buChar char="Ø"/>
            </a:pPr>
            <a:r>
              <a:rPr lang="tr-TR" dirty="0"/>
              <a:t>Gelir ve kurumlar vergisi kanunlarında bazı faaliyetlerden elde edilen kazançların tespitinde G.V.K. Mad.40 ve K.V.K. Mad.8’in kapsamı dışında özel indirimler öngörülmüştür. Örneğin; K.V.K. Mad.10/ğ gibi. </a:t>
            </a:r>
            <a:r>
              <a:rPr lang="tr-TR" dirty="0" smtClean="0"/>
              <a:t></a:t>
            </a:r>
          </a:p>
          <a:p>
            <a:pPr lvl="0"/>
            <a:endParaRPr lang="tr-TR" dirty="0"/>
          </a:p>
          <a:p>
            <a:pPr marL="285750" lvl="0" indent="-285750">
              <a:buFont typeface="Wingdings" panose="05000000000000000000" pitchFamily="2" charset="2"/>
              <a:buChar char="Ø"/>
            </a:pPr>
            <a:r>
              <a:rPr lang="tr-TR" dirty="0"/>
              <a:t>Bu durumda indirimli vergi oranı da bu </a:t>
            </a:r>
            <a:r>
              <a:rPr lang="tr-TR" dirty="0">
                <a:solidFill>
                  <a:srgbClr val="FF0000"/>
                </a:solidFill>
              </a:rPr>
              <a:t>şekilde saptanan mali kara uygulanacaktır</a:t>
            </a:r>
            <a:r>
              <a:rPr lang="tr-TR" dirty="0"/>
              <a:t>. Söz konusu indirim oranı, indirimli vergi uygulamasına engel olmayacak </a:t>
            </a:r>
            <a:r>
              <a:rPr lang="tr-TR" dirty="0">
                <a:solidFill>
                  <a:srgbClr val="FF0000"/>
                </a:solidFill>
              </a:rPr>
              <a:t>ancak yatırıma katkı tutarına ulaşılacak süreyi uzatacaktır. </a:t>
            </a:r>
            <a:endParaRPr lang="tr-TR" dirty="0" smtClean="0">
              <a:solidFill>
                <a:srgbClr val="FF0000"/>
              </a:solidFill>
            </a:endParaRPr>
          </a:p>
          <a:p>
            <a:pPr lvl="0"/>
            <a:endParaRPr lang="tr-TR" dirty="0">
              <a:solidFill>
                <a:srgbClr val="FF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59" y="288393"/>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00861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9178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95535" y="1772816"/>
            <a:ext cx="8280921" cy="4680690"/>
          </a:xfrm>
          <a:prstGeom prst="rect">
            <a:avLst/>
          </a:prstGeom>
          <a:noFill/>
        </p:spPr>
        <p:txBody>
          <a:bodyPr wrap="square" lIns="0" rIns="0" numCol="1" rtlCol="0" anchor="t" anchorCtr="0">
            <a:noAutofit/>
          </a:bodyPr>
          <a:lstStyle/>
          <a:p>
            <a:pPr lvl="0" algn="ctr"/>
            <a:r>
              <a:rPr lang="tr-TR" b="1" dirty="0">
                <a:solidFill>
                  <a:srgbClr val="FF0000"/>
                </a:solidFill>
              </a:rPr>
              <a:t>ÖNEMLİ HATIRLATMALAR</a:t>
            </a:r>
          </a:p>
          <a:p>
            <a:pPr marL="285750" lvl="0" indent="-285750" algn="just">
              <a:buFont typeface="Wingdings" panose="05000000000000000000" pitchFamily="2" charset="2"/>
              <a:buChar char="Ø"/>
            </a:pPr>
            <a:endParaRPr lang="tr-TR" dirty="0" smtClean="0"/>
          </a:p>
          <a:p>
            <a:pPr marL="285750" lvl="0" indent="-285750">
              <a:buFont typeface="Wingdings" panose="05000000000000000000" pitchFamily="2" charset="2"/>
              <a:buChar char="Ø"/>
            </a:pPr>
            <a:r>
              <a:rPr lang="tr-TR" dirty="0"/>
              <a:t>Mükelleflerin </a:t>
            </a:r>
            <a:r>
              <a:rPr lang="tr-TR" dirty="0">
                <a:solidFill>
                  <a:srgbClr val="FF0000"/>
                </a:solidFill>
              </a:rPr>
              <a:t>geçmiş mali dönemlerden gelen yatırım indirimi varsa, önce bu tutar </a:t>
            </a:r>
            <a:r>
              <a:rPr lang="tr-TR" dirty="0"/>
              <a:t>mali kardan </a:t>
            </a:r>
            <a:r>
              <a:rPr lang="tr-TR" dirty="0">
                <a:solidFill>
                  <a:srgbClr val="FF0000"/>
                </a:solidFill>
              </a:rPr>
              <a:t>indirim konusu </a:t>
            </a:r>
            <a:r>
              <a:rPr lang="tr-TR" dirty="0"/>
              <a:t>yapılacak sonra matrah oluşması halinde indirimli vergi oranı uygulanacaktır. </a:t>
            </a:r>
            <a:endParaRPr lang="tr-TR" dirty="0" smtClean="0"/>
          </a:p>
          <a:p>
            <a:pPr marL="285750" lvl="0" indent="-285750">
              <a:buFont typeface="Wingdings" panose="05000000000000000000" pitchFamily="2" charset="2"/>
              <a:buChar char="Ø"/>
            </a:pPr>
            <a:endParaRPr lang="tr-TR" dirty="0"/>
          </a:p>
          <a:p>
            <a:pPr marL="285750" lvl="0" indent="-285750">
              <a:buFont typeface="Wingdings" panose="05000000000000000000" pitchFamily="2" charset="2"/>
              <a:buChar char="Ø"/>
            </a:pPr>
            <a:r>
              <a:rPr lang="tr-TR" dirty="0"/>
              <a:t>Teşvik konusu </a:t>
            </a:r>
            <a:r>
              <a:rPr lang="tr-TR" dirty="0">
                <a:solidFill>
                  <a:srgbClr val="FF0000"/>
                </a:solidFill>
              </a:rPr>
              <a:t>yatırımın finansal kiralama yoluyla yapılması mümkündür</a:t>
            </a:r>
            <a:r>
              <a:rPr lang="tr-TR" dirty="0"/>
              <a:t>. </a:t>
            </a:r>
            <a:r>
              <a:rPr lang="tr-TR" dirty="0" smtClean="0"/>
              <a:t></a:t>
            </a:r>
          </a:p>
          <a:p>
            <a:pPr marL="285750" lvl="0" indent="-285750">
              <a:buFont typeface="Wingdings" panose="05000000000000000000" pitchFamily="2" charset="2"/>
              <a:buChar char="Ø"/>
            </a:pPr>
            <a:endParaRPr lang="tr-TR" dirty="0"/>
          </a:p>
          <a:p>
            <a:pPr marL="285750" lvl="0" indent="-285750">
              <a:buFont typeface="Wingdings" panose="05000000000000000000" pitchFamily="2" charset="2"/>
              <a:buChar char="Ø"/>
            </a:pPr>
            <a:r>
              <a:rPr lang="tr-TR" dirty="0" smtClean="0">
                <a:solidFill>
                  <a:srgbClr val="FF0000"/>
                </a:solidFill>
              </a:rPr>
              <a:t>Finansal </a:t>
            </a:r>
            <a:r>
              <a:rPr lang="tr-TR" dirty="0">
                <a:solidFill>
                  <a:srgbClr val="FF0000"/>
                </a:solidFill>
              </a:rPr>
              <a:t>kiralamaya konu makine ve teçhizata ait toplam tutarın finansal kiralama şirketi bazında asgari 200.000 TL olması gerekir. </a:t>
            </a:r>
            <a:r>
              <a:rPr lang="tr-TR" dirty="0" smtClean="0">
                <a:solidFill>
                  <a:srgbClr val="FF0000"/>
                </a:solidFill>
              </a:rPr>
              <a:t></a:t>
            </a:r>
          </a:p>
          <a:p>
            <a:pPr marL="285750" lvl="0" indent="-285750">
              <a:buFont typeface="Wingdings" panose="05000000000000000000" pitchFamily="2" charset="2"/>
              <a:buChar char="Ø"/>
            </a:pPr>
            <a:endParaRPr lang="tr-TR" dirty="0">
              <a:solidFill>
                <a:srgbClr val="FF0000"/>
              </a:solidFill>
            </a:endParaRPr>
          </a:p>
          <a:p>
            <a:pPr marL="285750" lvl="0" indent="-285750">
              <a:buFont typeface="Wingdings" panose="05000000000000000000" pitchFamily="2" charset="2"/>
              <a:buChar char="Ø"/>
            </a:pPr>
            <a:r>
              <a:rPr lang="tr-TR" dirty="0"/>
              <a:t>Finansal kiralama süresi sonunda kiracıya devir zorunludur. </a:t>
            </a:r>
            <a:r>
              <a:rPr lang="tr-TR" dirty="0" smtClean="0"/>
              <a:t></a:t>
            </a:r>
          </a:p>
          <a:p>
            <a:pPr marL="285750" lvl="0" indent="-285750">
              <a:buFont typeface="Wingdings" panose="05000000000000000000" pitchFamily="2" charset="2"/>
              <a:buChar char="Ø"/>
            </a:pPr>
            <a:endParaRPr lang="tr-TR" dirty="0"/>
          </a:p>
          <a:p>
            <a:pPr marL="285750" lvl="0" indent="-285750">
              <a:buFont typeface="Wingdings" panose="05000000000000000000" pitchFamily="2" charset="2"/>
              <a:buChar char="Ø"/>
            </a:pPr>
            <a:r>
              <a:rPr lang="tr-TR" dirty="0">
                <a:solidFill>
                  <a:srgbClr val="FF0000"/>
                </a:solidFill>
              </a:rPr>
              <a:t>İndirimli vergi oranı uygulamasından yalnızca kiracı yararlanır. </a:t>
            </a:r>
            <a:r>
              <a:rPr lang="tr-TR" dirty="0" smtClean="0"/>
              <a:t></a:t>
            </a:r>
          </a:p>
          <a:p>
            <a:pPr marL="285750" lvl="0" indent="-285750">
              <a:buFont typeface="Wingdings" panose="05000000000000000000" pitchFamily="2" charset="2"/>
              <a:buChar char="Ø"/>
            </a:pPr>
            <a:endParaRPr 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59" y="288393"/>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338824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9178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95535" y="1772816"/>
            <a:ext cx="8280921" cy="4680690"/>
          </a:xfrm>
          <a:prstGeom prst="rect">
            <a:avLst/>
          </a:prstGeom>
          <a:noFill/>
        </p:spPr>
        <p:txBody>
          <a:bodyPr wrap="square" lIns="0" rIns="0" numCol="1" rtlCol="0" anchor="t" anchorCtr="0">
            <a:noAutofit/>
          </a:bodyPr>
          <a:lstStyle/>
          <a:p>
            <a:pPr lvl="0" algn="ctr"/>
            <a:r>
              <a:rPr lang="tr-TR" b="1" dirty="0">
                <a:solidFill>
                  <a:srgbClr val="FF0000"/>
                </a:solidFill>
              </a:rPr>
              <a:t>ÖNEMLİ HATIRLATMALAR</a:t>
            </a:r>
          </a:p>
          <a:p>
            <a:pPr lvl="0" algn="just"/>
            <a:endParaRPr lang="tr-TR" dirty="0" smtClean="0"/>
          </a:p>
          <a:p>
            <a:pPr marL="285750" lvl="0" indent="-285750">
              <a:buFont typeface="Wingdings" panose="05000000000000000000" pitchFamily="2" charset="2"/>
              <a:buChar char="Ø"/>
            </a:pPr>
            <a:r>
              <a:rPr lang="tr-TR" dirty="0" smtClean="0"/>
              <a:t>Finansal </a:t>
            </a:r>
            <a:r>
              <a:rPr lang="tr-TR" dirty="0"/>
              <a:t>kiralama konusu makine ve teçhizatın yatırıma katkı tutarının hesabında dikkate alınacak bedel V.U.K. </a:t>
            </a:r>
            <a:r>
              <a:rPr lang="tr-TR" dirty="0" err="1"/>
              <a:t>Mük</a:t>
            </a:r>
            <a:r>
              <a:rPr lang="tr-TR" dirty="0"/>
              <a:t>. Mad.290’a göre belirlenir ve bu tutar 265 (ya da 260) no.lu hesaba kaydedilecek rakam olmalıdır. </a:t>
            </a:r>
            <a:r>
              <a:rPr lang="tr-TR" dirty="0" smtClean="0"/>
              <a:t></a:t>
            </a:r>
          </a:p>
          <a:p>
            <a:pPr marL="285750" lvl="0" indent="-285750">
              <a:buFont typeface="Wingdings" panose="05000000000000000000" pitchFamily="2" charset="2"/>
              <a:buChar char="Ø"/>
            </a:pPr>
            <a:endParaRPr lang="tr-TR" dirty="0"/>
          </a:p>
          <a:p>
            <a:pPr marL="285750" lvl="0" indent="-285750">
              <a:buFont typeface="Wingdings" panose="05000000000000000000" pitchFamily="2" charset="2"/>
              <a:buChar char="Ø"/>
            </a:pPr>
            <a:r>
              <a:rPr lang="tr-TR" dirty="0" smtClean="0">
                <a:solidFill>
                  <a:srgbClr val="FF0000"/>
                </a:solidFill>
              </a:rPr>
              <a:t>Ancak yatırıma katkı tutarının belirlenmesinde, bahse konu tutarın içerisindeki finansman giderleri dikkate alınmamalıdır</a:t>
            </a:r>
            <a:r>
              <a:rPr lang="tr-TR" dirty="0" smtClean="0"/>
              <a:t>. </a:t>
            </a:r>
          </a:p>
          <a:p>
            <a:pPr marL="285750" lvl="0" indent="-285750">
              <a:buFont typeface="Wingdings" panose="05000000000000000000" pitchFamily="2" charset="2"/>
              <a:buChar char="Ø"/>
            </a:pPr>
            <a:endParaRPr lang="tr-TR" dirty="0" smtClean="0"/>
          </a:p>
          <a:p>
            <a:pPr marL="285750" lvl="0" indent="-285750">
              <a:buFont typeface="Wingdings" panose="05000000000000000000" pitchFamily="2" charset="2"/>
              <a:buChar char="Ø"/>
            </a:pPr>
            <a:r>
              <a:rPr lang="tr-TR" dirty="0" smtClean="0"/>
              <a:t>Finansal kiralama şirketi adına bir teşvik belgesi düzenlenmez</a:t>
            </a:r>
            <a:r>
              <a:rPr lang="tr-TR" dirty="0" smtClean="0">
                <a:solidFill>
                  <a:srgbClr val="FF0000"/>
                </a:solidFill>
              </a:rPr>
              <a:t>, finansal kiralama şirketi, teşvik belgesi sahibi yatırımcı ile sözleşme yapmak kaydıyla, gümrük vergisi ve KDV istisnası teşviklerinden yararlanabilir. </a:t>
            </a:r>
            <a:r>
              <a:rPr lang="tr-TR" dirty="0" smtClean="0"/>
              <a:t>K.D.V. Kanunu Mad.13/d uyarınca teşvik belgesi sahibi mükelleflere, belge kapsamındaki makine ve teçhizat teslimleri vergiden istisnadır. Finansal kiralama işleminde bu istisnadan finansal kiralama şirketi yararlanır ancak yatırımcıya bu varlıkların kiralanmasında uygulanacak KDV oranı 2011/2064 Sayılı BKK uyarınca %1 olarak tespit edilmiştir</a:t>
            </a:r>
          </a:p>
          <a:p>
            <a:pPr marL="360000"/>
            <a:endParaRPr lang="tr-TR" altLang="tr-TR" dirty="0"/>
          </a:p>
          <a:p>
            <a:pPr marL="360000"/>
            <a:endParaRPr lang="tr-TR" altLang="tr-TR" dirty="0"/>
          </a:p>
          <a:p>
            <a:pPr marL="360000"/>
            <a:endParaRPr lang="tr-TR" altLang="tr-TR" dirty="0"/>
          </a:p>
          <a:p>
            <a:pPr marL="360000"/>
            <a:endParaRPr lang="tr-TR" altLang="tr-TR" dirty="0"/>
          </a:p>
          <a:p>
            <a:pPr marL="360000"/>
            <a:r>
              <a:rPr lang="tr-TR" altLang="tr-TR" dirty="0"/>
              <a:t>    </a:t>
            </a:r>
          </a:p>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360000"/>
            <a:r>
              <a:rPr lang="tr-TR" altLang="tr-TR" dirty="0" smtClean="0"/>
              <a:t>    </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59" y="288393"/>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altLang="tr-TR" sz="2400" dirty="0" smtClean="0">
                <a:solidFill>
                  <a:srgbClr val="FF0000"/>
                </a:solidFill>
                <a:effectLst>
                  <a:outerShdw blurRad="38100" dist="38100" dir="2700000" algn="tl">
                    <a:srgbClr val="000000"/>
                  </a:outerShdw>
                </a:effectLst>
              </a:rPr>
              <a:t>İNDİRİMLİ KURUMLAR VERGİSİ (KVK-32/A)</a:t>
            </a:r>
            <a:endParaRPr lang="tr-TR" alt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6543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195977" y="1629685"/>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 </a:t>
            </a:r>
          </a:p>
          <a:p>
            <a:pPr algn="ctr"/>
            <a:endParaRPr lang="tr-TR" sz="3600" dirty="0" smtClean="0">
              <a:solidFill>
                <a:srgbClr val="FF0000"/>
              </a:solidFill>
              <a:effectLst>
                <a:outerShdw blurRad="38100" dist="38100" dir="2700000" algn="tl">
                  <a:srgbClr val="000000"/>
                </a:outerShdw>
              </a:effectLst>
            </a:endParaRPr>
          </a:p>
          <a:p>
            <a:pPr algn="ctr"/>
            <a:endParaRPr lang="tr-TR" sz="3600" dirty="0">
              <a:solidFill>
                <a:srgbClr val="FF0000"/>
              </a:solidFill>
              <a:effectLst>
                <a:outerShdw blurRad="38100" dist="38100" dir="2700000" algn="tl">
                  <a:srgbClr val="000000"/>
                </a:outerShdw>
              </a:effectLst>
            </a:endParaRPr>
          </a:p>
          <a:p>
            <a:pPr algn="ctr"/>
            <a:r>
              <a:rPr lang="tr-TR" sz="3600" dirty="0" smtClean="0">
                <a:solidFill>
                  <a:srgbClr val="FF0000"/>
                </a:solidFill>
                <a:effectLst>
                  <a:outerShdw blurRad="38100" dist="38100" dir="2700000" algn="tl">
                    <a:srgbClr val="000000"/>
                  </a:outerShdw>
                </a:effectLst>
              </a:rPr>
              <a:t>VERGİYE </a:t>
            </a:r>
            <a:r>
              <a:rPr lang="tr-TR" sz="3600" dirty="0">
                <a:solidFill>
                  <a:srgbClr val="FF0000"/>
                </a:solidFill>
                <a:effectLst>
                  <a:outerShdw blurRad="38100" dist="38100" dir="2700000" algn="tl">
                    <a:srgbClr val="000000"/>
                  </a:outerShdw>
                </a:effectLst>
              </a:rPr>
              <a:t>UYUMLU MÜKELLEFLERDE VERGİ İNDİRİMİ</a:t>
            </a:r>
            <a:endParaRPr lang="en-US" altLang="tr-TR" sz="3600" dirty="0">
              <a:solidFill>
                <a:srgbClr val="FF0000"/>
              </a:solidFill>
              <a:effectLst>
                <a:outerShdw blurRad="38100" dist="38100" dir="2700000" algn="tl">
                  <a:srgbClr val="000000"/>
                </a:outerShdw>
              </a:effectLst>
            </a:endParaRPr>
          </a:p>
          <a:p>
            <a:pPr algn="ctr"/>
            <a:endParaRPr lang="tr-TR" sz="3600" dirty="0"/>
          </a:p>
        </p:txBody>
      </p:sp>
      <p:pic>
        <p:nvPicPr>
          <p:cNvPr id="15" name="Resim 14"/>
          <p:cNvPicPr>
            <a:picLocks noChangeAspect="1"/>
          </p:cNvPicPr>
          <p:nvPr/>
        </p:nvPicPr>
        <p:blipFill>
          <a:blip r:embed="rId3"/>
          <a:stretch>
            <a:fillRect/>
          </a:stretch>
        </p:blipFill>
        <p:spPr>
          <a:xfrm>
            <a:off x="4067944" y="1808820"/>
            <a:ext cx="4420276" cy="2016224"/>
          </a:xfrm>
          <a:prstGeom prst="rect">
            <a:avLst/>
          </a:prstGeom>
        </p:spPr>
      </p:pic>
      <p:pic>
        <p:nvPicPr>
          <p:cNvPr id="13"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666" y="81893"/>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92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r>
              <a:rPr lang="tr-TR" sz="2400" dirty="0" smtClean="0">
                <a:solidFill>
                  <a:srgbClr val="FF0000"/>
                </a:solidFill>
                <a:effectLst>
                  <a:outerShdw blurRad="38100" dist="38100" dir="2700000" algn="tl">
                    <a:srgbClr val="000000"/>
                  </a:outerShdw>
                </a:effectLst>
              </a:rPr>
              <a:t>VERGİYE UYUMLU MÜKELLEFLERDE VERGİ İNDİRİMİ</a:t>
            </a:r>
            <a:endParaRPr lang="en-US" altLang="tr-TR" sz="2400" dirty="0">
              <a:solidFill>
                <a:srgbClr val="FF0000"/>
              </a:solidFill>
              <a:effectLst>
                <a:outerShdw blurRad="38100" dist="38100" dir="2700000" algn="tl">
                  <a:srgbClr val="000000"/>
                </a:outerShdw>
              </a:effectLst>
            </a:endParaRPr>
          </a:p>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2" y="1798076"/>
            <a:ext cx="8377270" cy="4760566"/>
          </a:xfrm>
          <a:prstGeom prst="rect">
            <a:avLst/>
          </a:prstGeom>
          <a:noFill/>
        </p:spPr>
        <p:txBody>
          <a:bodyPr wrap="square" lIns="0" rIns="0" numCol="1" rtlCol="0" anchor="t" anchorCtr="0">
            <a:noAutofit/>
          </a:bodyPr>
          <a:lstStyle/>
          <a:p>
            <a:r>
              <a:rPr lang="tr-TR" altLang="tr-TR" dirty="0" smtClean="0">
                <a:ea typeface="Arial TUR" panose="020B0604020202020204" pitchFamily="34" charset="0"/>
                <a:cs typeface="Arial TUR" panose="020B0604020202020204" pitchFamily="34" charset="0"/>
              </a:rPr>
              <a:t> </a:t>
            </a:r>
          </a:p>
          <a:p>
            <a:endParaRPr lang="tr-TR" b="1" dirty="0">
              <a:solidFill>
                <a:schemeClr val="accent1"/>
              </a:solidFill>
              <a:latin typeface="Times New Roman" panose="02020603050405020304" pitchFamily="18" charset="0"/>
              <a:cs typeface="Arial TUR" panose="020B0604020202020204" pitchFamily="34" charset="0"/>
            </a:endParaRPr>
          </a:p>
          <a:p>
            <a:r>
              <a:rPr lang="tr-TR" b="1" dirty="0" smtClean="0">
                <a:solidFill>
                  <a:srgbClr val="FF0000"/>
                </a:solidFill>
                <a:latin typeface="Times New Roman" panose="02020603050405020304" pitchFamily="18" charset="0"/>
                <a:cs typeface="Times New Roman" panose="02020603050405020304" pitchFamily="18" charset="0"/>
              </a:rPr>
              <a:t>YASAL </a:t>
            </a:r>
            <a:r>
              <a:rPr lang="tr-TR" b="1" dirty="0">
                <a:solidFill>
                  <a:srgbClr val="FF0000"/>
                </a:solidFill>
                <a:latin typeface="Times New Roman" panose="02020603050405020304" pitchFamily="18" charset="0"/>
                <a:cs typeface="Times New Roman" panose="02020603050405020304" pitchFamily="18" charset="0"/>
              </a:rPr>
              <a:t>DAYANAK:</a:t>
            </a:r>
          </a:p>
          <a:p>
            <a:r>
              <a:rPr lang="tr-TR" dirty="0">
                <a:ea typeface="Arial TUR" panose="020B0604020202020204" pitchFamily="34" charset="0"/>
                <a:cs typeface="Arial TUR" panose="020B0604020202020204" pitchFamily="34" charset="0"/>
              </a:rPr>
              <a:t>8 Mart 2017 tarihli ve 30001 sayılı </a:t>
            </a:r>
            <a:r>
              <a:rPr lang="tr-TR" dirty="0" err="1">
                <a:ea typeface="Arial TUR" panose="020B0604020202020204" pitchFamily="34" charset="0"/>
                <a:cs typeface="Arial TUR" panose="020B0604020202020204" pitchFamily="34" charset="0"/>
              </a:rPr>
              <a:t>R.G.</a:t>
            </a:r>
            <a:r>
              <a:rPr lang="tr-TR" dirty="0" err="1" smtClean="0">
                <a:ea typeface="Arial TUR" panose="020B0604020202020204" pitchFamily="34" charset="0"/>
                <a:cs typeface="Arial TUR" panose="020B0604020202020204" pitchFamily="34" charset="0"/>
              </a:rPr>
              <a:t>’de</a:t>
            </a:r>
            <a:r>
              <a:rPr lang="tr-TR" dirty="0" smtClean="0">
                <a:ea typeface="Arial TUR" panose="020B0604020202020204" pitchFamily="34" charset="0"/>
                <a:cs typeface="Arial TUR" panose="020B0604020202020204" pitchFamily="34" charset="0"/>
              </a:rPr>
              <a:t> 6824 </a:t>
            </a:r>
            <a:r>
              <a:rPr lang="tr-TR" dirty="0">
                <a:ea typeface="Arial TUR" panose="020B0604020202020204" pitchFamily="34" charset="0"/>
                <a:cs typeface="Arial TUR" panose="020B0604020202020204" pitchFamily="34" charset="0"/>
              </a:rPr>
              <a:t>sayılı “Bazı Alacakların Yeniden</a:t>
            </a:r>
          </a:p>
          <a:p>
            <a:r>
              <a:rPr lang="tr-TR" dirty="0">
                <a:ea typeface="Arial TUR" panose="020B0604020202020204" pitchFamily="34" charset="0"/>
                <a:cs typeface="Arial TUR" panose="020B0604020202020204" pitchFamily="34" charset="0"/>
              </a:rPr>
              <a:t>Yapılandırılması ile Bazı Kanun ve Kanun Hükmünde Kararnamelerde Değişiklik Yapılmasına Dair Kanun</a:t>
            </a:r>
            <a:r>
              <a:rPr lang="tr-TR" b="1" dirty="0">
                <a:latin typeface="Times New Roman" panose="02020603050405020304" pitchFamily="18" charset="0"/>
                <a:cs typeface="Times New Roman" panose="02020603050405020304" pitchFamily="18" charset="0"/>
              </a:rPr>
              <a:t>” 4 üncü maddesiyle, Gelir Vergisi Kanunu’nun mülga mükerrer 121 inci maddesi “</a:t>
            </a:r>
            <a:r>
              <a:rPr lang="tr-TR" b="1" dirty="0">
                <a:solidFill>
                  <a:srgbClr val="FF0000"/>
                </a:solidFill>
                <a:latin typeface="Times New Roman" panose="02020603050405020304" pitchFamily="18" charset="0"/>
                <a:cs typeface="Times New Roman" panose="02020603050405020304" pitchFamily="18" charset="0"/>
              </a:rPr>
              <a:t>Vergiye uyumlu mükelleflere vergi indirimi</a:t>
            </a:r>
            <a:r>
              <a:rPr lang="tr-TR" b="1" dirty="0">
                <a:latin typeface="Times New Roman" panose="02020603050405020304" pitchFamily="18" charset="0"/>
                <a:cs typeface="Times New Roman" panose="02020603050405020304" pitchFamily="18" charset="0"/>
              </a:rPr>
              <a:t>” başlığıyla yeniden düzenlenmiştir.</a:t>
            </a:r>
          </a:p>
          <a:p>
            <a:endParaRPr lang="tr-TR" b="1" dirty="0">
              <a:solidFill>
                <a:schemeClr val="accent1"/>
              </a:solidFill>
              <a:latin typeface="Times New Roman" panose="02020603050405020304" pitchFamily="18" charset="0"/>
              <a:cs typeface="Times New Roman" panose="02020603050405020304" pitchFamily="18" charset="0"/>
            </a:endParaRPr>
          </a:p>
          <a:p>
            <a:r>
              <a:rPr lang="tr-TR" b="1" dirty="0">
                <a:solidFill>
                  <a:srgbClr val="FF0000"/>
                </a:solidFill>
                <a:latin typeface="Times New Roman" panose="02020603050405020304" pitchFamily="18" charset="0"/>
                <a:cs typeface="Times New Roman" panose="02020603050405020304" pitchFamily="18" charset="0"/>
              </a:rPr>
              <a:t>KAPSAM:</a:t>
            </a:r>
          </a:p>
          <a:p>
            <a:r>
              <a:rPr lang="tr-TR" dirty="0">
                <a:ea typeface="Arial TUR" panose="020B0604020202020204" pitchFamily="34" charset="0"/>
                <a:cs typeface="Arial TUR" panose="020B0604020202020204" pitchFamily="34" charset="0"/>
              </a:rPr>
              <a:t>Ticari, zirai veya mesleki faaliyeti nedeniyle gelir vergisi </a:t>
            </a:r>
            <a:r>
              <a:rPr lang="tr-TR" dirty="0" smtClean="0">
                <a:ea typeface="Arial TUR" panose="020B0604020202020204" pitchFamily="34" charset="0"/>
                <a:cs typeface="Arial TUR" panose="020B0604020202020204" pitchFamily="34" charset="0"/>
              </a:rPr>
              <a:t>mükellefleri, Kurumlar </a:t>
            </a:r>
            <a:r>
              <a:rPr lang="tr-TR" dirty="0">
                <a:ea typeface="Arial TUR" panose="020B0604020202020204" pitchFamily="34" charset="0"/>
                <a:cs typeface="Arial TUR" panose="020B0604020202020204" pitchFamily="34" charset="0"/>
              </a:rPr>
              <a:t>vergisi mükellefleri</a:t>
            </a:r>
            <a:r>
              <a:rPr lang="tr-TR" b="1" dirty="0">
                <a:ea typeface="Arial TUR" panose="020B0604020202020204" pitchFamily="34" charset="0"/>
                <a:cs typeface="Arial TUR" panose="020B0604020202020204" pitchFamily="34" charset="0"/>
              </a:rPr>
              <a:t>, (finans ve bankacılık sektörlerinde faaliyet gösterenler, sigorta ve reasürans şirketleri ile emeklilik şirketleri ve emeklilik yatırım fonları </a:t>
            </a:r>
            <a:r>
              <a:rPr lang="tr-TR" b="1" dirty="0">
                <a:solidFill>
                  <a:srgbClr val="FF0000"/>
                </a:solidFill>
                <a:ea typeface="Arial TUR" panose="020B0604020202020204" pitchFamily="34" charset="0"/>
                <a:cs typeface="Arial TUR" panose="020B0604020202020204" pitchFamily="34" charset="0"/>
              </a:rPr>
              <a:t>hariç</a:t>
            </a:r>
            <a:r>
              <a:rPr lang="tr-TR" b="1" dirty="0">
                <a:ea typeface="Arial TUR" panose="020B0604020202020204" pitchFamily="34" charset="0"/>
                <a:cs typeface="Arial TUR" panose="020B0604020202020204" pitchFamily="34" charset="0"/>
              </a:rPr>
              <a:t> olmak üzere, )</a:t>
            </a:r>
          </a:p>
          <a:p>
            <a:endParaRPr lang="tr-TR" dirty="0">
              <a:ea typeface="Arial TUR" panose="020B0604020202020204" pitchFamily="34" charset="0"/>
              <a:cs typeface="Arial TUR" panose="020B0604020202020204" pitchFamily="34" charset="0"/>
            </a:endParaRPr>
          </a:p>
          <a:p>
            <a:pPr algn="just"/>
            <a:endParaRPr lang="tr-TR" altLang="tr-TR" dirty="0" smtClean="0">
              <a:ea typeface="Arial TUR" panose="020B0604020202020204" pitchFamily="34" charset="0"/>
              <a:cs typeface="Arial TUR" panose="020B0604020202020204" pitchFamily="34" charset="0"/>
            </a:endParaRPr>
          </a:p>
          <a:p>
            <a:pPr marL="360000"/>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73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endParaRPr lang="tr-TR" sz="2400" dirty="0">
              <a:solidFill>
                <a:srgbClr val="FF0000"/>
              </a:solidFill>
              <a:effectLst>
                <a:outerShdw blurRad="38100" dist="38100" dir="2700000" algn="tl">
                  <a:srgbClr val="000000"/>
                </a:outerShdw>
              </a:effectLst>
            </a:endParaRPr>
          </a:p>
          <a:p>
            <a:pPr algn="ctr"/>
            <a:r>
              <a:rPr lang="tr-TR" sz="2400" dirty="0" smtClean="0">
                <a:solidFill>
                  <a:srgbClr val="FF0000"/>
                </a:solidFill>
                <a:effectLst>
                  <a:outerShdw blurRad="38100" dist="38100" dir="2700000" algn="tl">
                    <a:srgbClr val="000000"/>
                  </a:outerShdw>
                </a:effectLst>
              </a:rPr>
              <a:t>VERGİYE </a:t>
            </a:r>
            <a:r>
              <a:rPr lang="tr-TR" sz="2400" dirty="0">
                <a:solidFill>
                  <a:srgbClr val="FF0000"/>
                </a:solidFill>
                <a:effectLst>
                  <a:outerShdw blurRad="38100" dist="38100" dir="2700000" algn="tl">
                    <a:srgbClr val="000000"/>
                  </a:outerShdw>
                </a:effectLst>
              </a:rPr>
              <a:t>UYUMLU MÜKELLEFLERDE VERGİ İNDİRİMİ</a:t>
            </a:r>
            <a:endParaRPr lang="en-US" altLang="tr-TR" sz="2400" dirty="0">
              <a:solidFill>
                <a:srgbClr val="FF0000"/>
              </a:solidFill>
              <a:effectLst>
                <a:outerShdw blurRad="38100" dist="38100" dir="2700000" algn="tl">
                  <a:srgbClr val="000000"/>
                </a:outerShdw>
              </a:effectLst>
            </a:endParaRPr>
          </a:p>
          <a:p>
            <a:pPr algn="ctr"/>
            <a:endParaRPr lang="en-US" altLang="tr-TR" sz="2400" dirty="0">
              <a:solidFill>
                <a:srgbClr val="FF0000"/>
              </a:solidFill>
              <a:effectLst>
                <a:outerShdw blurRad="38100" dist="38100" dir="2700000" algn="tl">
                  <a:srgbClr val="000000"/>
                </a:outerShdw>
              </a:effectLst>
            </a:endParaRPr>
          </a:p>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83364" y="1798076"/>
            <a:ext cx="8377270" cy="4760566"/>
          </a:xfrm>
          <a:prstGeom prst="rect">
            <a:avLst/>
          </a:prstGeom>
          <a:noFill/>
        </p:spPr>
        <p:txBody>
          <a:bodyPr wrap="square" lIns="0" rIns="0" numCol="1" rtlCol="0" anchor="t" anchorCtr="0">
            <a:noAutofit/>
          </a:bodyPr>
          <a:lstStyle/>
          <a:p>
            <a:r>
              <a:rPr lang="tr-TR" altLang="tr-TR" dirty="0" smtClean="0">
                <a:ea typeface="Arial TUR" panose="020B0604020202020204" pitchFamily="34" charset="0"/>
                <a:cs typeface="Arial TUR" panose="020B0604020202020204" pitchFamily="34" charset="0"/>
              </a:rPr>
              <a:t> </a:t>
            </a:r>
            <a:r>
              <a:rPr lang="tr-TR" b="1" dirty="0" smtClean="0">
                <a:solidFill>
                  <a:schemeClr val="accent1"/>
                </a:solidFill>
                <a:latin typeface="Times New Roman" panose="02020603050405020304" pitchFamily="18" charset="0"/>
                <a:cs typeface="Arial TUR" panose="020B0604020202020204" pitchFamily="34" charset="0"/>
              </a:rPr>
              <a:t> </a:t>
            </a:r>
          </a:p>
          <a:p>
            <a:r>
              <a:rPr lang="tr-TR" b="1" dirty="0" smtClean="0">
                <a:solidFill>
                  <a:srgbClr val="FF0000"/>
                </a:solidFill>
                <a:latin typeface="Times New Roman" panose="02020603050405020304" pitchFamily="18" charset="0"/>
                <a:cs typeface="Times New Roman" panose="02020603050405020304" pitchFamily="18" charset="0"/>
              </a:rPr>
              <a:t>İNDİRİMDEN </a:t>
            </a:r>
            <a:r>
              <a:rPr lang="tr-TR" b="1" dirty="0">
                <a:solidFill>
                  <a:srgbClr val="FF0000"/>
                </a:solidFill>
                <a:latin typeface="Times New Roman" panose="02020603050405020304" pitchFamily="18" charset="0"/>
                <a:cs typeface="Times New Roman" panose="02020603050405020304" pitchFamily="18" charset="0"/>
              </a:rPr>
              <a:t>FAYDALANABİLMEK İÇİN GEREKLİ ŞARTLAR;</a:t>
            </a:r>
          </a:p>
          <a:p>
            <a:pPr lvl="1">
              <a:spcBef>
                <a:spcPts val="0"/>
              </a:spcBef>
              <a:buFont typeface="Wingdings" panose="05000000000000000000" pitchFamily="2" charset="2"/>
              <a:buChar char="Ø"/>
            </a:pPr>
            <a:endParaRPr lang="tr-TR" dirty="0" smtClean="0">
              <a:solidFill>
                <a:prstClr val="black"/>
              </a:solidFill>
              <a:cs typeface="Times New Roman" panose="02020603050405020304" pitchFamily="18" charset="0"/>
            </a:endParaRPr>
          </a:p>
          <a:p>
            <a:pPr lvl="1">
              <a:spcBef>
                <a:spcPts val="0"/>
              </a:spcBef>
              <a:buFont typeface="Wingdings" panose="05000000000000000000" pitchFamily="2" charset="2"/>
              <a:buChar char="Ø"/>
            </a:pPr>
            <a:r>
              <a:rPr lang="tr-TR" dirty="0" smtClean="0">
                <a:solidFill>
                  <a:prstClr val="black"/>
                </a:solidFill>
                <a:cs typeface="Times New Roman" panose="02020603050405020304" pitchFamily="18" charset="0"/>
              </a:rPr>
              <a:t>İndirimin </a:t>
            </a:r>
            <a:r>
              <a:rPr lang="tr-TR" dirty="0">
                <a:solidFill>
                  <a:prstClr val="black"/>
                </a:solidFill>
                <a:cs typeface="Times New Roman" panose="02020603050405020304" pitchFamily="18" charset="0"/>
              </a:rPr>
              <a:t>hesaplanacağı </a:t>
            </a:r>
            <a:r>
              <a:rPr lang="tr-TR" dirty="0">
                <a:solidFill>
                  <a:srgbClr val="FF0000"/>
                </a:solidFill>
                <a:cs typeface="Times New Roman" panose="02020603050405020304" pitchFamily="18" charset="0"/>
              </a:rPr>
              <a:t>beyannamenin ait olduğu yıl ile bu yıldan önceki son iki yıla ait vergi beyannamelerinin kanuni süresinde verilmiş olması </a:t>
            </a:r>
            <a:r>
              <a:rPr lang="tr-TR" i="1" dirty="0">
                <a:solidFill>
                  <a:prstClr val="black"/>
                </a:solidFill>
                <a:cs typeface="Times New Roman" panose="02020603050405020304" pitchFamily="18" charset="0"/>
              </a:rPr>
              <a:t>(Kanuni süresinde verilen bir beyannameye ilişkin olarak kanuni süresinden sonra düzeltme amacıyla veya pişmanlıkla verilen beyannameler bu şartın ihlali sayılmaz</a:t>
            </a:r>
            <a:r>
              <a:rPr lang="tr-TR" dirty="0">
                <a:solidFill>
                  <a:prstClr val="black"/>
                </a:solidFill>
                <a:cs typeface="Times New Roman" panose="02020603050405020304" pitchFamily="18" charset="0"/>
              </a:rPr>
              <a:t>.) </a:t>
            </a:r>
          </a:p>
          <a:p>
            <a:pPr lvl="1">
              <a:spcBef>
                <a:spcPts val="0"/>
              </a:spcBef>
            </a:pPr>
            <a:endParaRPr lang="tr-TR" dirty="0" smtClean="0">
              <a:solidFill>
                <a:prstClr val="black"/>
              </a:solidFill>
              <a:cs typeface="Times New Roman" panose="02020603050405020304" pitchFamily="18" charset="0"/>
            </a:endParaRPr>
          </a:p>
          <a:p>
            <a:pPr lvl="1">
              <a:spcBef>
                <a:spcPts val="0"/>
              </a:spcBef>
              <a:buFont typeface="Wingdings" panose="05000000000000000000" pitchFamily="2" charset="2"/>
              <a:buChar char="Ø"/>
            </a:pPr>
            <a:r>
              <a:rPr lang="tr-TR" dirty="0" smtClean="0">
                <a:solidFill>
                  <a:prstClr val="black"/>
                </a:solidFill>
                <a:cs typeface="Times New Roman" panose="02020603050405020304" pitchFamily="18" charset="0"/>
              </a:rPr>
              <a:t>Bu </a:t>
            </a:r>
            <a:r>
              <a:rPr lang="tr-TR" dirty="0">
                <a:solidFill>
                  <a:prstClr val="black"/>
                </a:solidFill>
                <a:cs typeface="Times New Roman" panose="02020603050405020304" pitchFamily="18" charset="0"/>
              </a:rPr>
              <a:t>beyannameler üzerine tahakkuk eden vergilerin </a:t>
            </a:r>
            <a:r>
              <a:rPr lang="tr-TR" dirty="0">
                <a:solidFill>
                  <a:srgbClr val="FF0000"/>
                </a:solidFill>
                <a:cs typeface="Times New Roman" panose="02020603050405020304" pitchFamily="18" charset="0"/>
              </a:rPr>
              <a:t>kanuni süresinde ödenmiş olması</a:t>
            </a:r>
            <a:r>
              <a:rPr lang="tr-TR" dirty="0">
                <a:solidFill>
                  <a:prstClr val="black"/>
                </a:solidFill>
                <a:cs typeface="Times New Roman" panose="02020603050405020304" pitchFamily="18" charset="0"/>
              </a:rPr>
              <a:t> (</a:t>
            </a:r>
            <a:r>
              <a:rPr lang="tr-TR" i="1" dirty="0">
                <a:solidFill>
                  <a:prstClr val="black"/>
                </a:solidFill>
                <a:cs typeface="Times New Roman" panose="02020603050405020304" pitchFamily="18" charset="0"/>
              </a:rPr>
              <a:t>Her bir beyanname itibarıyla 10 Türk lirasına kadar yapılan eksik ödemeler bu şartın ihlali sayılmaz</a:t>
            </a:r>
            <a:r>
              <a:rPr lang="tr-TR" dirty="0">
                <a:solidFill>
                  <a:prstClr val="black"/>
                </a:solidFill>
                <a:cs typeface="Times New Roman" panose="02020603050405020304" pitchFamily="18" charset="0"/>
              </a:rPr>
              <a:t>.), </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75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endParaRPr lang="tr-TR" sz="2400" dirty="0">
              <a:solidFill>
                <a:srgbClr val="FF0000"/>
              </a:solidFill>
              <a:effectLst>
                <a:outerShdw blurRad="38100" dist="38100" dir="2700000" algn="tl">
                  <a:srgbClr val="000000"/>
                </a:outerShdw>
              </a:effectLst>
            </a:endParaRPr>
          </a:p>
          <a:p>
            <a:pPr algn="ctr"/>
            <a:r>
              <a:rPr lang="tr-TR" sz="2400" dirty="0" smtClean="0">
                <a:solidFill>
                  <a:srgbClr val="FF0000"/>
                </a:solidFill>
                <a:effectLst>
                  <a:outerShdw blurRad="38100" dist="38100" dir="2700000" algn="tl">
                    <a:srgbClr val="000000"/>
                  </a:outerShdw>
                </a:effectLst>
              </a:rPr>
              <a:t>VERGİYE </a:t>
            </a:r>
            <a:r>
              <a:rPr lang="tr-TR" sz="2400" dirty="0">
                <a:solidFill>
                  <a:srgbClr val="FF0000"/>
                </a:solidFill>
                <a:effectLst>
                  <a:outerShdw blurRad="38100" dist="38100" dir="2700000" algn="tl">
                    <a:srgbClr val="000000"/>
                  </a:outerShdw>
                </a:effectLst>
              </a:rPr>
              <a:t>UYUMLU MÜKELLEFLERDE VERGİ İNDİRİMİ</a:t>
            </a:r>
            <a:endParaRPr lang="en-US" altLang="tr-TR" sz="2400" dirty="0">
              <a:solidFill>
                <a:srgbClr val="FF0000"/>
              </a:solidFill>
              <a:effectLst>
                <a:outerShdw blurRad="38100" dist="38100" dir="2700000" algn="tl">
                  <a:srgbClr val="000000"/>
                </a:outerShdw>
              </a:effectLst>
            </a:endParaRPr>
          </a:p>
          <a:p>
            <a:pPr algn="ctr"/>
            <a:endParaRPr lang="en-US" altLang="tr-TR" sz="2400" dirty="0">
              <a:solidFill>
                <a:srgbClr val="FF0000"/>
              </a:solidFill>
              <a:effectLst>
                <a:outerShdw blurRad="38100" dist="38100" dir="2700000" algn="tl">
                  <a:srgbClr val="000000"/>
                </a:outerShdw>
              </a:effectLst>
            </a:endParaRPr>
          </a:p>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189044" y="1739254"/>
            <a:ext cx="8487412" cy="4760566"/>
          </a:xfrm>
          <a:prstGeom prst="rect">
            <a:avLst/>
          </a:prstGeom>
          <a:noFill/>
        </p:spPr>
        <p:txBody>
          <a:bodyPr wrap="square" lIns="0" rIns="0" numCol="1" rtlCol="0" anchor="t" anchorCtr="0">
            <a:noAutofit/>
          </a:bodyPr>
          <a:lstStyle/>
          <a:p>
            <a:r>
              <a:rPr lang="tr-TR" altLang="tr-TR" dirty="0" smtClean="0">
                <a:ea typeface="Arial TUR" panose="020B0604020202020204" pitchFamily="34" charset="0"/>
                <a:cs typeface="Arial TUR" panose="020B0604020202020204" pitchFamily="34" charset="0"/>
              </a:rPr>
              <a:t> </a:t>
            </a:r>
            <a:r>
              <a:rPr lang="tr-TR" b="1" dirty="0" smtClean="0">
                <a:solidFill>
                  <a:schemeClr val="accent1"/>
                </a:solidFill>
                <a:latin typeface="Times New Roman" panose="02020603050405020304" pitchFamily="18" charset="0"/>
                <a:cs typeface="Arial TUR" panose="020B0604020202020204" pitchFamily="34" charset="0"/>
              </a:rPr>
              <a:t>         </a:t>
            </a:r>
            <a:r>
              <a:rPr lang="tr-TR" b="1" dirty="0" smtClean="0">
                <a:solidFill>
                  <a:srgbClr val="FF0000"/>
                </a:solidFill>
                <a:latin typeface="Times New Roman" panose="02020603050405020304" pitchFamily="18" charset="0"/>
                <a:cs typeface="Times New Roman" panose="02020603050405020304" pitchFamily="18" charset="0"/>
              </a:rPr>
              <a:t>İNDİRİMDEN </a:t>
            </a:r>
            <a:r>
              <a:rPr lang="tr-TR" b="1" dirty="0">
                <a:solidFill>
                  <a:srgbClr val="FF0000"/>
                </a:solidFill>
                <a:latin typeface="Times New Roman" panose="02020603050405020304" pitchFamily="18" charset="0"/>
                <a:cs typeface="Times New Roman" panose="02020603050405020304" pitchFamily="18" charset="0"/>
              </a:rPr>
              <a:t>FAYDALANABİLMEK İÇİN GEREKLİ ŞARTLAR;</a:t>
            </a:r>
          </a:p>
          <a:p>
            <a:pPr lvl="1">
              <a:spcBef>
                <a:spcPts val="0"/>
              </a:spcBef>
              <a:buFont typeface="Wingdings" panose="05000000000000000000" pitchFamily="2" charset="2"/>
              <a:buChar char="Ø"/>
            </a:pPr>
            <a:endParaRPr lang="tr-TR" dirty="0" smtClean="0">
              <a:solidFill>
                <a:prstClr val="black"/>
              </a:solidFill>
              <a:cs typeface="Times New Roman" panose="02020603050405020304" pitchFamily="18" charset="0"/>
            </a:endParaRPr>
          </a:p>
          <a:p>
            <a:pPr lvl="1">
              <a:spcBef>
                <a:spcPts val="0"/>
              </a:spcBef>
              <a:buFont typeface="Wingdings" panose="05000000000000000000" pitchFamily="2" charset="2"/>
              <a:buChar char="Ø"/>
            </a:pPr>
            <a:r>
              <a:rPr lang="tr-TR" dirty="0" smtClean="0">
                <a:solidFill>
                  <a:prstClr val="black"/>
                </a:solidFill>
                <a:cs typeface="Times New Roman" panose="02020603050405020304" pitchFamily="18" charset="0"/>
              </a:rPr>
              <a:t>İndirimin </a:t>
            </a:r>
            <a:r>
              <a:rPr lang="tr-TR" dirty="0">
                <a:solidFill>
                  <a:prstClr val="black"/>
                </a:solidFill>
                <a:cs typeface="Times New Roman" panose="02020603050405020304" pitchFamily="18" charset="0"/>
              </a:rPr>
              <a:t>hesaplanacağı </a:t>
            </a:r>
            <a:r>
              <a:rPr lang="tr-TR" dirty="0">
                <a:solidFill>
                  <a:srgbClr val="FF0000"/>
                </a:solidFill>
                <a:cs typeface="Times New Roman" panose="02020603050405020304" pitchFamily="18" charset="0"/>
              </a:rPr>
              <a:t>beyannamenin ait olduğu yıl ile bu yıldan önceki son iki yıla ait süre içerisinde</a:t>
            </a:r>
            <a:r>
              <a:rPr lang="tr-TR" dirty="0">
                <a:solidFill>
                  <a:prstClr val="black"/>
                </a:solidFill>
                <a:cs typeface="Times New Roman" panose="02020603050405020304" pitchFamily="18" charset="0"/>
              </a:rPr>
              <a:t>, haklarında beyana tabi vergi türleri itibarıyla </a:t>
            </a:r>
            <a:r>
              <a:rPr lang="tr-TR" dirty="0" err="1">
                <a:solidFill>
                  <a:srgbClr val="FF0000"/>
                </a:solidFill>
                <a:cs typeface="Times New Roman" panose="02020603050405020304" pitchFamily="18" charset="0"/>
              </a:rPr>
              <a:t>ikmalen</a:t>
            </a:r>
            <a:r>
              <a:rPr lang="tr-TR" dirty="0">
                <a:solidFill>
                  <a:srgbClr val="FF0000"/>
                </a:solidFill>
                <a:cs typeface="Times New Roman" panose="02020603050405020304" pitchFamily="18" charset="0"/>
              </a:rPr>
              <a:t>, re ’sen veya idarece yapılmış bir tarhiyat bulunmaması</a:t>
            </a:r>
            <a:r>
              <a:rPr lang="tr-TR" dirty="0">
                <a:solidFill>
                  <a:prstClr val="black"/>
                </a:solidFill>
                <a:cs typeface="Times New Roman" panose="02020603050405020304" pitchFamily="18" charset="0"/>
              </a:rPr>
              <a:t> (</a:t>
            </a:r>
            <a:r>
              <a:rPr lang="tr-TR" i="1" dirty="0">
                <a:solidFill>
                  <a:prstClr val="black"/>
                </a:solidFill>
                <a:cs typeface="Times New Roman" panose="02020603050405020304" pitchFamily="18" charset="0"/>
              </a:rPr>
              <a:t>Yapılan tarhiyatların kesinleşmiş yargı kararlarıyla veya 213 sayılı Vergi Usul Kanununun uzlaşma ya da düzeltme hükümlerine göre tamamen ortadan kaldırılmış olması durumunda bu şart ihlal edilmiş sayılmaz</a:t>
            </a:r>
            <a:r>
              <a:rPr lang="tr-TR" dirty="0">
                <a:solidFill>
                  <a:prstClr val="black"/>
                </a:solidFill>
                <a:cs typeface="Times New Roman" panose="02020603050405020304" pitchFamily="18" charset="0"/>
              </a:rPr>
              <a:t>.), </a:t>
            </a:r>
            <a:endParaRPr lang="tr-TR" dirty="0" smtClean="0">
              <a:solidFill>
                <a:prstClr val="black"/>
              </a:solidFill>
              <a:cs typeface="Times New Roman" panose="02020603050405020304" pitchFamily="18" charset="0"/>
            </a:endParaRPr>
          </a:p>
          <a:p>
            <a:pPr lvl="1">
              <a:spcBef>
                <a:spcPts val="0"/>
              </a:spcBef>
            </a:pPr>
            <a:endParaRPr lang="tr-TR" dirty="0">
              <a:solidFill>
                <a:prstClr val="black"/>
              </a:solidFill>
              <a:cs typeface="Times New Roman" panose="02020603050405020304" pitchFamily="18" charset="0"/>
            </a:endParaRPr>
          </a:p>
          <a:p>
            <a:pPr lvl="1">
              <a:spcBef>
                <a:spcPts val="0"/>
              </a:spcBef>
              <a:buFont typeface="Wingdings" panose="05000000000000000000" pitchFamily="2" charset="2"/>
              <a:buChar char="Ø"/>
            </a:pPr>
            <a:r>
              <a:rPr lang="tr-TR" dirty="0">
                <a:solidFill>
                  <a:prstClr val="black"/>
                </a:solidFill>
                <a:cs typeface="Times New Roman" panose="02020603050405020304" pitchFamily="18" charset="0"/>
              </a:rPr>
              <a:t>İndirimin hesaplanacağı beyannamenin verildiği tarih itibarıyla </a:t>
            </a:r>
            <a:r>
              <a:rPr lang="tr-TR" dirty="0">
                <a:solidFill>
                  <a:srgbClr val="FF0000"/>
                </a:solidFill>
                <a:cs typeface="Times New Roman" panose="02020603050405020304" pitchFamily="18" charset="0"/>
              </a:rPr>
              <a:t>vergi aslı (</a:t>
            </a:r>
            <a:r>
              <a:rPr lang="tr-TR" i="1" dirty="0">
                <a:solidFill>
                  <a:srgbClr val="FF0000"/>
                </a:solidFill>
                <a:cs typeface="Times New Roman" panose="02020603050405020304" pitchFamily="18" charset="0"/>
              </a:rPr>
              <a:t>vergi cezaları dâhil</a:t>
            </a:r>
            <a:r>
              <a:rPr lang="tr-TR" dirty="0">
                <a:solidFill>
                  <a:srgbClr val="FF0000"/>
                </a:solidFill>
                <a:cs typeface="Times New Roman" panose="02020603050405020304" pitchFamily="18" charset="0"/>
              </a:rPr>
              <a:t>) 1.000 Türk lirasının üzerinde </a:t>
            </a:r>
            <a:r>
              <a:rPr lang="tr-TR" dirty="0">
                <a:solidFill>
                  <a:prstClr val="black"/>
                </a:solidFill>
                <a:cs typeface="Times New Roman" panose="02020603050405020304" pitchFamily="18" charset="0"/>
              </a:rPr>
              <a:t>vadesi geçmiş borcunun bulunmaması gerekmektedir. </a:t>
            </a:r>
          </a:p>
          <a:p>
            <a:pPr lvl="0"/>
            <a:r>
              <a:rPr lang="tr-TR" b="1" dirty="0" smtClean="0">
                <a:solidFill>
                  <a:srgbClr val="FF0000"/>
                </a:solidFill>
                <a:cs typeface="Times New Roman" panose="02020603050405020304" pitchFamily="18" charset="0"/>
              </a:rPr>
              <a:t>        TEBLİĞDE </a:t>
            </a:r>
            <a:r>
              <a:rPr lang="tr-TR" b="1" dirty="0">
                <a:solidFill>
                  <a:srgbClr val="FF0000"/>
                </a:solidFill>
                <a:cs typeface="Times New Roman" panose="02020603050405020304" pitchFamily="18" charset="0"/>
              </a:rPr>
              <a:t>GEÇEN VERGİ BEYANNAMESİ VE VERGİ İBARELERİ</a:t>
            </a:r>
            <a:r>
              <a:rPr lang="tr-TR" b="1" dirty="0" smtClean="0">
                <a:solidFill>
                  <a:srgbClr val="FF0000"/>
                </a:solidFill>
                <a:cs typeface="Times New Roman" panose="02020603050405020304" pitchFamily="18" charset="0"/>
              </a:rPr>
              <a:t>:</a:t>
            </a:r>
          </a:p>
          <a:p>
            <a:pPr lvl="0"/>
            <a:endParaRPr lang="tr-TR" b="1" dirty="0">
              <a:solidFill>
                <a:schemeClr val="accent1"/>
              </a:solidFill>
              <a:cs typeface="Times New Roman" panose="02020603050405020304" pitchFamily="18" charset="0"/>
            </a:endParaRPr>
          </a:p>
          <a:p>
            <a:pPr lvl="1">
              <a:spcBef>
                <a:spcPts val="0"/>
              </a:spcBef>
              <a:buFont typeface="Wingdings" panose="05000000000000000000" pitchFamily="2" charset="2"/>
              <a:buChar char="Ø"/>
            </a:pPr>
            <a:r>
              <a:rPr lang="tr-TR" dirty="0">
                <a:solidFill>
                  <a:prstClr val="black"/>
                </a:solidFill>
                <a:cs typeface="Times New Roman" panose="02020603050405020304" pitchFamily="18" charset="0"/>
              </a:rPr>
              <a:t>Maliye Bakanlığına bağlı vergi dairelerine verilmesi gereken vergi beyannameleri ile bu beyannameler üzerine tahakkuk eden vergileri ifade etmektedir. </a:t>
            </a:r>
          </a:p>
          <a:p>
            <a:endParaRPr lang="tr-TR" sz="1700" b="1" dirty="0">
              <a:solidFill>
                <a:schemeClr val="accent1"/>
              </a:solidFill>
              <a:cs typeface="Arial TUR" panose="020B0604020202020204" pitchFamily="34" charset="0"/>
            </a:endParaRPr>
          </a:p>
          <a:p>
            <a:endParaRPr lang="tr-TR" sz="1700" dirty="0">
              <a:ea typeface="Arial TUR" panose="020B0604020202020204" pitchFamily="34" charset="0"/>
              <a:cs typeface="Arial TUR" panose="020B0604020202020204" pitchFamily="34" charset="0"/>
            </a:endParaRPr>
          </a:p>
          <a:p>
            <a:pPr algn="just"/>
            <a:endParaRPr lang="tr-TR" altLang="tr-TR" sz="1700" dirty="0" smtClean="0">
              <a:ea typeface="Arial TUR" panose="020B0604020202020204" pitchFamily="34" charset="0"/>
              <a:cs typeface="Arial TUR" panose="020B0604020202020204" pitchFamily="34" charset="0"/>
            </a:endParaRPr>
          </a:p>
          <a:p>
            <a:pPr marL="360000"/>
            <a:endParaRPr lang="tr-TR" altLang="tr-TR" sz="1700"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1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endParaRPr lang="tr-TR" sz="2400" dirty="0">
              <a:solidFill>
                <a:srgbClr val="FF0000"/>
              </a:solidFill>
              <a:effectLst>
                <a:outerShdw blurRad="38100" dist="38100" dir="2700000" algn="tl">
                  <a:srgbClr val="000000"/>
                </a:outerShdw>
              </a:effectLst>
            </a:endParaRPr>
          </a:p>
          <a:p>
            <a:pPr algn="ctr"/>
            <a:r>
              <a:rPr lang="tr-TR" sz="2400" dirty="0" smtClean="0">
                <a:solidFill>
                  <a:srgbClr val="FF0000"/>
                </a:solidFill>
                <a:effectLst>
                  <a:outerShdw blurRad="38100" dist="38100" dir="2700000" algn="tl">
                    <a:srgbClr val="000000"/>
                  </a:outerShdw>
                </a:effectLst>
              </a:rPr>
              <a:t>VERGİYE </a:t>
            </a:r>
            <a:r>
              <a:rPr lang="tr-TR" sz="2400" dirty="0">
                <a:solidFill>
                  <a:srgbClr val="FF0000"/>
                </a:solidFill>
                <a:effectLst>
                  <a:outerShdw blurRad="38100" dist="38100" dir="2700000" algn="tl">
                    <a:srgbClr val="000000"/>
                  </a:outerShdw>
                </a:effectLst>
              </a:rPr>
              <a:t>UYUMLU MÜKELLEFLERDE VERGİ İNDİRİMİ</a:t>
            </a:r>
            <a:endParaRPr lang="en-US" altLang="tr-TR" sz="2400" dirty="0">
              <a:solidFill>
                <a:srgbClr val="FF0000"/>
              </a:solidFill>
              <a:effectLst>
                <a:outerShdw blurRad="38100" dist="38100" dir="2700000" algn="tl">
                  <a:srgbClr val="000000"/>
                </a:outerShdw>
              </a:effectLst>
            </a:endParaRPr>
          </a:p>
          <a:p>
            <a:pPr algn="ctr"/>
            <a:endParaRPr lang="en-US" altLang="tr-TR" sz="2400" dirty="0">
              <a:solidFill>
                <a:srgbClr val="FF0000"/>
              </a:solidFill>
              <a:effectLst>
                <a:outerShdw blurRad="38100" dist="38100" dir="2700000" algn="tl">
                  <a:srgbClr val="000000"/>
                </a:outerShdw>
              </a:effectLst>
            </a:endParaRPr>
          </a:p>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03546" y="1790162"/>
            <a:ext cx="8244917" cy="4641810"/>
          </a:xfrm>
          <a:prstGeom prst="rect">
            <a:avLst/>
          </a:prstGeom>
          <a:noFill/>
        </p:spPr>
        <p:txBody>
          <a:bodyPr wrap="square" lIns="0" rIns="0" numCol="1" rtlCol="0" anchor="t" anchorCtr="0">
            <a:noAutofit/>
          </a:bodyPr>
          <a:lstStyle/>
          <a:p>
            <a:pPr lvl="0"/>
            <a:r>
              <a:rPr lang="tr-TR" altLang="tr-TR" dirty="0" smtClean="0">
                <a:solidFill>
                  <a:srgbClr val="FF0000"/>
                </a:solidFill>
                <a:ea typeface="Arial TUR" panose="020B0604020202020204" pitchFamily="34" charset="0"/>
                <a:cs typeface="Arial TUR" panose="020B0604020202020204" pitchFamily="34" charset="0"/>
              </a:rPr>
              <a:t>  </a:t>
            </a:r>
            <a:r>
              <a:rPr lang="tr-TR" b="1" dirty="0">
                <a:solidFill>
                  <a:srgbClr val="FF0000"/>
                </a:solidFill>
                <a:latin typeface="Times New Roman" panose="02020603050405020304" pitchFamily="18" charset="0"/>
                <a:cs typeface="Times New Roman" panose="02020603050405020304" pitchFamily="18" charset="0"/>
              </a:rPr>
              <a:t>İNDİRİM MİKTARI:</a:t>
            </a:r>
          </a:p>
          <a:p>
            <a:pPr lvl="0"/>
            <a:r>
              <a:rPr lang="tr-TR" dirty="0">
                <a:solidFill>
                  <a:prstClr val="black"/>
                </a:solidFill>
                <a:cs typeface="Times New Roman" panose="02020603050405020304" pitchFamily="18" charset="0"/>
              </a:rPr>
              <a:t>Belirlenen şartları taşıyanların yıllık gelir veya kurumlar vergisi beyannameleri üzerinden </a:t>
            </a:r>
            <a:r>
              <a:rPr lang="tr-TR" dirty="0">
                <a:solidFill>
                  <a:srgbClr val="FF0000"/>
                </a:solidFill>
                <a:cs typeface="Times New Roman" panose="02020603050405020304" pitchFamily="18" charset="0"/>
              </a:rPr>
              <a:t>hesaplanan verginin %5’i, </a:t>
            </a:r>
            <a:r>
              <a:rPr lang="tr-TR" dirty="0">
                <a:solidFill>
                  <a:prstClr val="black"/>
                </a:solidFill>
                <a:cs typeface="Times New Roman" panose="02020603050405020304" pitchFamily="18" charset="0"/>
              </a:rPr>
              <a:t>ödenmesi gereken gelir veya kurumlar vergisinden indirilecektir.</a:t>
            </a:r>
          </a:p>
          <a:p>
            <a:pPr lvl="1">
              <a:buFont typeface="Wingdings" panose="05000000000000000000" pitchFamily="2" charset="2"/>
              <a:buChar char="Ø"/>
            </a:pPr>
            <a:r>
              <a:rPr lang="tr-TR" dirty="0">
                <a:solidFill>
                  <a:prstClr val="black"/>
                </a:solidFill>
                <a:cs typeface="Times New Roman" panose="02020603050405020304" pitchFamily="18" charset="0"/>
              </a:rPr>
              <a:t>Hesaplanan indirim tutarı, her hâl ve takdirde </a:t>
            </a:r>
            <a:r>
              <a:rPr lang="tr-TR" dirty="0">
                <a:solidFill>
                  <a:srgbClr val="FF0000"/>
                </a:solidFill>
                <a:cs typeface="Times New Roman" panose="02020603050405020304" pitchFamily="18" charset="0"/>
              </a:rPr>
              <a:t>1 milyon </a:t>
            </a:r>
            <a:r>
              <a:rPr lang="tr-TR" dirty="0" smtClean="0">
                <a:solidFill>
                  <a:srgbClr val="FF0000"/>
                </a:solidFill>
                <a:cs typeface="Times New Roman" panose="02020603050405020304" pitchFamily="18" charset="0"/>
              </a:rPr>
              <a:t>TL’den fazla</a:t>
            </a:r>
            <a:r>
              <a:rPr lang="tr-TR" dirty="0">
                <a:solidFill>
                  <a:srgbClr val="FF0000"/>
                </a:solidFill>
                <a:cs typeface="Times New Roman" panose="02020603050405020304" pitchFamily="18" charset="0"/>
              </a:rPr>
              <a:t> olamayacaktır.</a:t>
            </a:r>
          </a:p>
          <a:p>
            <a:pPr lvl="1">
              <a:buFont typeface="Wingdings" panose="05000000000000000000" pitchFamily="2" charset="2"/>
              <a:buChar char="Ø"/>
            </a:pPr>
            <a:r>
              <a:rPr lang="tr-TR" dirty="0">
                <a:solidFill>
                  <a:prstClr val="black"/>
                </a:solidFill>
                <a:cs typeface="Times New Roman" panose="02020603050405020304" pitchFamily="18" charset="0"/>
              </a:rPr>
              <a:t>Bu tutar, her yıl bir önceki yıla ilişkin olarak </a:t>
            </a:r>
            <a:r>
              <a:rPr lang="tr-TR" dirty="0">
                <a:solidFill>
                  <a:srgbClr val="FF0000"/>
                </a:solidFill>
                <a:cs typeface="Times New Roman" panose="02020603050405020304" pitchFamily="18" charset="0"/>
              </a:rPr>
              <a:t>yeniden değerleme oranında </a:t>
            </a:r>
            <a:r>
              <a:rPr lang="tr-TR" dirty="0">
                <a:solidFill>
                  <a:prstClr val="black"/>
                </a:solidFill>
                <a:cs typeface="Times New Roman" panose="02020603050405020304" pitchFamily="18" charset="0"/>
              </a:rPr>
              <a:t>artırılmak suretiyle uygulanacaktır. </a:t>
            </a:r>
          </a:p>
          <a:p>
            <a:pPr lvl="1">
              <a:buFont typeface="Wingdings" panose="05000000000000000000" pitchFamily="2" charset="2"/>
              <a:buChar char="Ø"/>
            </a:pPr>
            <a:r>
              <a:rPr lang="tr-TR" dirty="0">
                <a:solidFill>
                  <a:prstClr val="black"/>
                </a:solidFill>
                <a:cs typeface="Times New Roman" panose="02020603050405020304" pitchFamily="18" charset="0"/>
              </a:rPr>
              <a:t>İndirilecek tutarın ödenmesi gereken vergiden fazla olması durumunda kalan tutar, yıllık gelir veya kurumlar vergisi beyannamesinin verilmesi gereken tarihi izleyen </a:t>
            </a:r>
            <a:r>
              <a:rPr lang="tr-TR" dirty="0">
                <a:solidFill>
                  <a:srgbClr val="FF0000"/>
                </a:solidFill>
                <a:cs typeface="Times New Roman" panose="02020603050405020304" pitchFamily="18" charset="0"/>
              </a:rPr>
              <a:t>bir tam yıl içinde mükellefin beyanı üzerine tahakkuk eden diğer vergilerinden mahsup edilebilecektir.</a:t>
            </a:r>
            <a:r>
              <a:rPr lang="tr-TR" dirty="0">
                <a:solidFill>
                  <a:prstClr val="black"/>
                </a:solidFill>
                <a:cs typeface="Times New Roman" panose="02020603050405020304" pitchFamily="18" charset="0"/>
              </a:rPr>
              <a:t> Bu süre içinde mahsup edilemeyen tutarlar </a:t>
            </a:r>
            <a:r>
              <a:rPr lang="tr-TR" dirty="0" err="1">
                <a:solidFill>
                  <a:prstClr val="black"/>
                </a:solidFill>
                <a:cs typeface="Times New Roman" panose="02020603050405020304" pitchFamily="18" charset="0"/>
              </a:rPr>
              <a:t>red</a:t>
            </a:r>
            <a:r>
              <a:rPr lang="tr-TR" dirty="0">
                <a:solidFill>
                  <a:prstClr val="black"/>
                </a:solidFill>
                <a:cs typeface="Times New Roman" panose="02020603050405020304" pitchFamily="18" charset="0"/>
              </a:rPr>
              <a:t> ve iade edilmeyecektir.  </a:t>
            </a:r>
          </a:p>
          <a:p>
            <a:pPr lvl="1">
              <a:buFont typeface="Wingdings" panose="05000000000000000000" pitchFamily="2" charset="2"/>
              <a:buChar char="Ø"/>
            </a:pPr>
            <a:r>
              <a:rPr lang="tr-TR" dirty="0">
                <a:solidFill>
                  <a:prstClr val="black"/>
                </a:solidFill>
                <a:cs typeface="Times New Roman" panose="02020603050405020304" pitchFamily="18" charset="0"/>
              </a:rPr>
              <a:t>Gelir vergisi mükelleflerinin yararlanacağı indirim tutarı, ticari, zirai veya mesleki faaliyet nedeniyle beyan edilen kazançların toplam gelir vergisi matrahı içerisindeki oranı dikkate alınmak suretiyle hesaplanan gelir vergisi esas alınarak tespit edilecektir. </a:t>
            </a:r>
          </a:p>
          <a:p>
            <a:pPr lvl="0"/>
            <a:r>
              <a:rPr lang="tr-TR" b="1" dirty="0">
                <a:solidFill>
                  <a:prstClr val="black"/>
                </a:solidFill>
                <a:latin typeface="Times New Roman" panose="02020603050405020304" pitchFamily="18" charset="0"/>
                <a:cs typeface="Times New Roman" panose="02020603050405020304" pitchFamily="18" charset="0"/>
              </a:rPr>
              <a:t> </a:t>
            </a:r>
          </a:p>
          <a:p>
            <a:endParaRPr lang="tr-TR" altLang="tr-TR" dirty="0" smtClean="0">
              <a:ea typeface="Arial TUR" panose="020B0604020202020204" pitchFamily="34" charset="0"/>
              <a:cs typeface="Arial TUR" panose="020B0604020202020204" pitchFamily="34" charset="0"/>
            </a:endParaRPr>
          </a:p>
          <a:p>
            <a:endParaRPr lang="tr-TR" b="1" dirty="0">
              <a:solidFill>
                <a:schemeClr val="accent1"/>
              </a:solidFill>
              <a:latin typeface="Times New Roman" panose="02020603050405020304" pitchFamily="18" charset="0"/>
              <a:cs typeface="Arial TUR" panose="020B0604020202020204" pitchFamily="34" charset="0"/>
            </a:endParaRPr>
          </a:p>
          <a:p>
            <a:endParaRPr lang="tr-TR" dirty="0">
              <a:ea typeface="Arial TUR" panose="020B0604020202020204" pitchFamily="34" charset="0"/>
              <a:cs typeface="Arial TUR" panose="020B0604020202020204" pitchFamily="34" charset="0"/>
            </a:endParaRPr>
          </a:p>
          <a:p>
            <a:pPr algn="just"/>
            <a:endParaRPr lang="tr-TR" altLang="tr-TR" dirty="0" smtClean="0">
              <a:ea typeface="Arial TUR" panose="020B0604020202020204" pitchFamily="34" charset="0"/>
              <a:cs typeface="Arial TUR" panose="020B0604020202020204" pitchFamily="34" charset="0"/>
            </a:endParaRPr>
          </a:p>
          <a:p>
            <a:pPr marL="360000"/>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58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3"/>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657672" y="1988840"/>
            <a:ext cx="7730752" cy="4214552"/>
          </a:xfrm>
          <a:prstGeom prst="rect">
            <a:avLst/>
          </a:prstGeom>
          <a:noFill/>
        </p:spPr>
        <p:txBody>
          <a:bodyPr wrap="square" lIns="0" rIns="0" numCol="1" rtlCol="0" anchor="t" anchorCtr="0">
            <a:noAutofit/>
          </a:bodyPr>
          <a:lstStyle/>
          <a:p>
            <a:r>
              <a:rPr lang="tr-TR" sz="2200" b="1" u="sng" kern="0" dirty="0" smtClean="0">
                <a:solidFill>
                  <a:srgbClr val="FF0000"/>
                </a:solidFill>
                <a:cs typeface="Times New Roman" pitchFamily="18" charset="0"/>
              </a:rPr>
              <a:t>1 Sermaye şirketleri</a:t>
            </a:r>
            <a:r>
              <a:rPr lang="tr-TR" sz="2200" u="sng" kern="0" dirty="0">
                <a:solidFill>
                  <a:srgbClr val="FF0000"/>
                </a:solidFill>
                <a:cs typeface="Times New Roman" pitchFamily="18" charset="0"/>
              </a:rPr>
              <a:t>			    </a:t>
            </a:r>
            <a:r>
              <a:rPr lang="tr-TR" sz="2200" u="sng" kern="0" dirty="0" smtClean="0">
                <a:solidFill>
                  <a:srgbClr val="FF0000"/>
                </a:solidFill>
                <a:cs typeface="Times New Roman" pitchFamily="18" charset="0"/>
              </a:rPr>
              <a:t>:</a:t>
            </a:r>
          </a:p>
          <a:p>
            <a:endParaRPr lang="tr-TR" sz="2200" kern="0" dirty="0">
              <a:solidFill>
                <a:srgbClr val="000000"/>
              </a:solidFill>
              <a:cs typeface="Times New Roman" pitchFamily="18" charset="0"/>
            </a:endParaRPr>
          </a:p>
          <a:p>
            <a:pPr indent="-457200">
              <a:buFont typeface="Wingdings" panose="05000000000000000000" pitchFamily="2" charset="2"/>
              <a:buChar char="Ø"/>
            </a:pPr>
            <a:r>
              <a:rPr lang="tr-TR" sz="2200" kern="0" dirty="0">
                <a:solidFill>
                  <a:srgbClr val="000000"/>
                </a:solidFill>
                <a:cs typeface="Times New Roman" pitchFamily="18" charset="0"/>
              </a:rPr>
              <a:t>Anonim şirket, (</a:t>
            </a:r>
            <a:r>
              <a:rPr lang="tr-TR" sz="2200" kern="0" dirty="0" smtClean="0">
                <a:solidFill>
                  <a:srgbClr val="000000"/>
                </a:solidFill>
                <a:cs typeface="Times New Roman" pitchFamily="18" charset="0"/>
              </a:rPr>
              <a:t>TTK329</a:t>
            </a:r>
            <a:r>
              <a:rPr lang="tr-TR" sz="2200" kern="0" dirty="0">
                <a:solidFill>
                  <a:srgbClr val="000000"/>
                </a:solidFill>
                <a:cs typeface="Times New Roman" pitchFamily="18" charset="0"/>
              </a:rPr>
              <a:t>)</a:t>
            </a:r>
          </a:p>
          <a:p>
            <a:pPr indent="-457200">
              <a:buFont typeface="Wingdings" panose="05000000000000000000" pitchFamily="2" charset="2"/>
              <a:buChar char="Ø"/>
            </a:pPr>
            <a:r>
              <a:rPr lang="tr-TR" sz="2200" kern="0" dirty="0">
                <a:solidFill>
                  <a:srgbClr val="000000"/>
                </a:solidFill>
                <a:cs typeface="Times New Roman" pitchFamily="18" charset="0"/>
              </a:rPr>
              <a:t>Limited şirket, (</a:t>
            </a:r>
            <a:r>
              <a:rPr lang="tr-TR" sz="2200" kern="0" dirty="0" smtClean="0">
                <a:solidFill>
                  <a:srgbClr val="000000"/>
                </a:solidFill>
                <a:cs typeface="Times New Roman" pitchFamily="18" charset="0"/>
              </a:rPr>
              <a:t>TTK573</a:t>
            </a:r>
            <a:r>
              <a:rPr lang="tr-TR" sz="2200" kern="0" dirty="0">
                <a:solidFill>
                  <a:srgbClr val="000000"/>
                </a:solidFill>
                <a:cs typeface="Times New Roman" pitchFamily="18" charset="0"/>
              </a:rPr>
              <a:t>)</a:t>
            </a:r>
          </a:p>
          <a:p>
            <a:pPr indent="-457200">
              <a:buFont typeface="Wingdings" panose="05000000000000000000" pitchFamily="2" charset="2"/>
              <a:buChar char="Ø"/>
            </a:pPr>
            <a:r>
              <a:rPr lang="tr-TR" sz="2200" kern="0" dirty="0">
                <a:solidFill>
                  <a:srgbClr val="000000"/>
                </a:solidFill>
                <a:cs typeface="Times New Roman" pitchFamily="18" charset="0"/>
              </a:rPr>
              <a:t>Sermayesi Paylara bölünmüş komandit şirket,(</a:t>
            </a:r>
            <a:r>
              <a:rPr lang="tr-TR" sz="2200" kern="0" dirty="0" smtClean="0">
                <a:solidFill>
                  <a:srgbClr val="000000"/>
                </a:solidFill>
                <a:cs typeface="Times New Roman" pitchFamily="18" charset="0"/>
              </a:rPr>
              <a:t>TTK564</a:t>
            </a:r>
            <a:r>
              <a:rPr lang="tr-TR" sz="2200" kern="0" dirty="0">
                <a:solidFill>
                  <a:srgbClr val="000000"/>
                </a:solidFill>
                <a:cs typeface="Times New Roman" pitchFamily="18" charset="0"/>
              </a:rPr>
              <a:t>)</a:t>
            </a:r>
          </a:p>
          <a:p>
            <a:pPr indent="-457200">
              <a:buFont typeface="Wingdings" panose="05000000000000000000" pitchFamily="2" charset="2"/>
              <a:buChar char="Ø"/>
            </a:pPr>
            <a:r>
              <a:rPr lang="tr-TR" sz="2200" kern="0" dirty="0">
                <a:solidFill>
                  <a:srgbClr val="000000"/>
                </a:solidFill>
                <a:cs typeface="Times New Roman" pitchFamily="18" charset="0"/>
              </a:rPr>
              <a:t>Benzer Nitelikteki Yabancı şirketler,</a:t>
            </a:r>
          </a:p>
          <a:p>
            <a:pPr indent="-457200">
              <a:buFont typeface="Wingdings" panose="05000000000000000000" pitchFamily="2" charset="2"/>
              <a:buChar char="Ø"/>
            </a:pPr>
            <a:r>
              <a:rPr lang="tr-TR" sz="2200" kern="0" dirty="0">
                <a:solidFill>
                  <a:srgbClr val="000000"/>
                </a:solidFill>
                <a:cs typeface="Times New Roman" pitchFamily="18" charset="0"/>
              </a:rPr>
              <a:t>SPK Tabi Yerli ve Yabancı </a:t>
            </a:r>
            <a:r>
              <a:rPr lang="tr-TR" sz="2200" kern="0" dirty="0" smtClean="0">
                <a:solidFill>
                  <a:srgbClr val="000000"/>
                </a:solidFill>
                <a:cs typeface="Times New Roman" pitchFamily="18" charset="0"/>
              </a:rPr>
              <a:t>Fonlar</a:t>
            </a:r>
          </a:p>
          <a:p>
            <a:pPr marL="914400" lvl="3" indent="-457200">
              <a:buFont typeface="Wingdings" panose="05000000000000000000" pitchFamily="2" charset="2"/>
              <a:buChar char="ü"/>
            </a:pPr>
            <a:r>
              <a:rPr lang="tr-TR" sz="2200" dirty="0" smtClean="0">
                <a:cs typeface="Times New Roman" panose="02020603050405020304" pitchFamily="18" charset="0"/>
              </a:rPr>
              <a:t>Yatırım Fonları</a:t>
            </a:r>
          </a:p>
          <a:p>
            <a:pPr marL="914400" lvl="3" indent="-457200">
              <a:buFont typeface="Wingdings" panose="05000000000000000000" pitchFamily="2" charset="2"/>
              <a:buChar char="ü"/>
            </a:pPr>
            <a:r>
              <a:rPr lang="tr-TR" sz="2200" dirty="0" smtClean="0">
                <a:cs typeface="Times New Roman" panose="02020603050405020304" pitchFamily="18" charset="0"/>
              </a:rPr>
              <a:t>Emeklilik </a:t>
            </a:r>
            <a:r>
              <a:rPr lang="tr-TR" sz="2200" dirty="0">
                <a:cs typeface="Times New Roman" panose="02020603050405020304" pitchFamily="18" charset="0"/>
              </a:rPr>
              <a:t>Yatırım </a:t>
            </a:r>
            <a:r>
              <a:rPr lang="tr-TR" sz="2200" dirty="0" smtClean="0">
                <a:cs typeface="Times New Roman" panose="02020603050405020304" pitchFamily="18" charset="0"/>
              </a:rPr>
              <a:t>Fonları</a:t>
            </a:r>
          </a:p>
          <a:p>
            <a:pPr marL="914400" lvl="3" indent="-457200">
              <a:buFont typeface="Wingdings" panose="05000000000000000000" pitchFamily="2" charset="2"/>
              <a:buChar char="ü"/>
            </a:pPr>
            <a:r>
              <a:rPr lang="tr-TR" sz="2200" dirty="0" smtClean="0">
                <a:cs typeface="Times New Roman" panose="02020603050405020304" pitchFamily="18" charset="0"/>
              </a:rPr>
              <a:t>Konut </a:t>
            </a:r>
            <a:r>
              <a:rPr lang="tr-TR" sz="2200" dirty="0">
                <a:cs typeface="Times New Roman" panose="02020603050405020304" pitchFamily="18" charset="0"/>
              </a:rPr>
              <a:t>Finansmanı </a:t>
            </a:r>
            <a:r>
              <a:rPr lang="tr-TR" sz="2200" dirty="0" smtClean="0">
                <a:cs typeface="Times New Roman" panose="02020603050405020304" pitchFamily="18" charset="0"/>
              </a:rPr>
              <a:t>Fonları</a:t>
            </a:r>
          </a:p>
          <a:p>
            <a:pPr marL="914400" lvl="3" indent="-457200">
              <a:buFont typeface="Wingdings" panose="05000000000000000000" pitchFamily="2" charset="2"/>
              <a:buChar char="ü"/>
            </a:pPr>
            <a:r>
              <a:rPr lang="tr-TR" sz="2200" dirty="0" smtClean="0">
                <a:cs typeface="Times New Roman" panose="02020603050405020304" pitchFamily="18" charset="0"/>
              </a:rPr>
              <a:t>Varlık </a:t>
            </a:r>
            <a:r>
              <a:rPr lang="tr-TR" sz="2200" dirty="0">
                <a:cs typeface="Times New Roman" panose="02020603050405020304" pitchFamily="18" charset="0"/>
              </a:rPr>
              <a:t>Finansmanı </a:t>
            </a:r>
            <a:r>
              <a:rPr lang="tr-TR" sz="2200" dirty="0" smtClean="0">
                <a:cs typeface="Times New Roman" panose="02020603050405020304" pitchFamily="18" charset="0"/>
              </a:rPr>
              <a:t>Fonları</a:t>
            </a:r>
            <a:endParaRPr lang="tr-TR" sz="2200" kern="0" dirty="0">
              <a:solidFill>
                <a:srgbClr val="000000"/>
              </a:solidFill>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4" y="379105"/>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spTree>
    <p:extLst>
      <p:ext uri="{BB962C8B-B14F-4D97-AF65-F5344CB8AC3E}">
        <p14:creationId xmlns:p14="http://schemas.microsoft.com/office/powerpoint/2010/main" val="409048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endParaRPr lang="tr-TR" sz="2400" dirty="0">
              <a:solidFill>
                <a:srgbClr val="FF0000"/>
              </a:solidFill>
              <a:effectLst>
                <a:outerShdw blurRad="38100" dist="38100" dir="2700000" algn="tl">
                  <a:srgbClr val="000000"/>
                </a:outerShdw>
              </a:effectLst>
            </a:endParaRPr>
          </a:p>
          <a:p>
            <a:pPr algn="ctr"/>
            <a:r>
              <a:rPr lang="tr-TR" sz="2400" dirty="0" smtClean="0">
                <a:solidFill>
                  <a:srgbClr val="FF0000"/>
                </a:solidFill>
                <a:effectLst>
                  <a:outerShdw blurRad="38100" dist="38100" dir="2700000" algn="tl">
                    <a:srgbClr val="000000"/>
                  </a:outerShdw>
                </a:effectLst>
              </a:rPr>
              <a:t>VERGİYE </a:t>
            </a:r>
            <a:r>
              <a:rPr lang="tr-TR" sz="2400" dirty="0">
                <a:solidFill>
                  <a:srgbClr val="FF0000"/>
                </a:solidFill>
                <a:effectLst>
                  <a:outerShdw blurRad="38100" dist="38100" dir="2700000" algn="tl">
                    <a:srgbClr val="000000"/>
                  </a:outerShdw>
                </a:effectLst>
              </a:rPr>
              <a:t>UYUMLU MÜKELLEFLERDE VERGİ İNDİRİMİ</a:t>
            </a:r>
            <a:endParaRPr lang="en-US" altLang="tr-TR" sz="2400" dirty="0">
              <a:solidFill>
                <a:srgbClr val="FF0000"/>
              </a:solidFill>
              <a:effectLst>
                <a:outerShdw blurRad="38100" dist="38100" dir="2700000" algn="tl">
                  <a:srgbClr val="000000"/>
                </a:outerShdw>
              </a:effectLst>
            </a:endParaRPr>
          </a:p>
          <a:p>
            <a:pPr algn="ctr"/>
            <a:endParaRPr lang="en-US" altLang="tr-TR" sz="2400" dirty="0">
              <a:solidFill>
                <a:srgbClr val="FF0000"/>
              </a:solidFill>
              <a:effectLst>
                <a:outerShdw blurRad="38100" dist="38100" dir="2700000" algn="tl">
                  <a:srgbClr val="000000"/>
                </a:outerShdw>
              </a:effectLst>
            </a:endParaRPr>
          </a:p>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09042" y="1736288"/>
            <a:ext cx="8539422" cy="4550547"/>
          </a:xfrm>
          <a:prstGeom prst="rect">
            <a:avLst/>
          </a:prstGeom>
          <a:noFill/>
        </p:spPr>
        <p:txBody>
          <a:bodyPr wrap="square" lIns="0" rIns="0" numCol="1" rtlCol="0" anchor="t" anchorCtr="0">
            <a:noAutofit/>
          </a:bodyPr>
          <a:lstStyle/>
          <a:p>
            <a:r>
              <a:rPr lang="tr-TR" altLang="tr-TR" dirty="0" smtClean="0">
                <a:ea typeface="Arial TUR" panose="020B0604020202020204" pitchFamily="34" charset="0"/>
                <a:cs typeface="Arial TUR" panose="020B0604020202020204" pitchFamily="34" charset="0"/>
              </a:rPr>
              <a:t> </a:t>
            </a:r>
            <a:r>
              <a:rPr lang="tr-TR" b="1" dirty="0" smtClean="0">
                <a:solidFill>
                  <a:schemeClr val="accent1"/>
                </a:solidFill>
                <a:latin typeface="Times New Roman" panose="02020603050405020304" pitchFamily="18" charset="0"/>
                <a:cs typeface="Arial TUR" panose="020B0604020202020204" pitchFamily="34" charset="0"/>
              </a:rPr>
              <a:t>       </a:t>
            </a:r>
            <a:r>
              <a:rPr lang="tr-TR" b="1" dirty="0" smtClean="0">
                <a:solidFill>
                  <a:srgbClr val="FF0000"/>
                </a:solidFill>
                <a:latin typeface="Times New Roman" panose="02020603050405020304" pitchFamily="18" charset="0"/>
                <a:cs typeface="Times New Roman" panose="02020603050405020304" pitchFamily="18" charset="0"/>
              </a:rPr>
              <a:t>İNDİRİM </a:t>
            </a:r>
            <a:r>
              <a:rPr lang="tr-TR" b="1" dirty="0">
                <a:solidFill>
                  <a:srgbClr val="FF0000"/>
                </a:solidFill>
                <a:latin typeface="Times New Roman" panose="02020603050405020304" pitchFamily="18" charset="0"/>
                <a:cs typeface="Times New Roman" panose="02020603050405020304" pitchFamily="18" charset="0"/>
              </a:rPr>
              <a:t>HAKKININ BAŞLAYACAĞI TARİH</a:t>
            </a:r>
          </a:p>
          <a:p>
            <a:pPr lvl="1">
              <a:buFont typeface="Wingdings" panose="05000000000000000000" pitchFamily="2" charset="2"/>
              <a:buChar char="Ø"/>
            </a:pPr>
            <a:r>
              <a:rPr lang="tr-TR" dirty="0" smtClean="0">
                <a:solidFill>
                  <a:prstClr val="black"/>
                </a:solidFill>
                <a:cs typeface="Times New Roman" panose="02020603050405020304" pitchFamily="18" charset="0"/>
              </a:rPr>
              <a:t>İndirim </a:t>
            </a:r>
            <a:r>
              <a:rPr lang="tr-TR" dirty="0">
                <a:solidFill>
                  <a:prstClr val="black"/>
                </a:solidFill>
                <a:cs typeface="Times New Roman" panose="02020603050405020304" pitchFamily="18" charset="0"/>
              </a:rPr>
              <a:t>hakkı 1.1.2018 tarihinden itibaren verilmesi gereken yıllık gelir ve kurumlar vergisi beyannamelerinde uygulanacaktır.</a:t>
            </a:r>
          </a:p>
          <a:p>
            <a:pPr lvl="1">
              <a:buFont typeface="Wingdings" panose="05000000000000000000" pitchFamily="2" charset="2"/>
              <a:buChar char="Ø"/>
            </a:pPr>
            <a:r>
              <a:rPr lang="tr-TR" dirty="0">
                <a:solidFill>
                  <a:prstClr val="black"/>
                </a:solidFill>
                <a:cs typeface="Times New Roman" panose="02020603050405020304" pitchFamily="18" charset="0"/>
              </a:rPr>
              <a:t>İndirimin hesaplanacağı </a:t>
            </a:r>
            <a:r>
              <a:rPr lang="tr-TR" dirty="0">
                <a:solidFill>
                  <a:srgbClr val="FF0000"/>
                </a:solidFill>
                <a:cs typeface="Times New Roman" panose="02020603050405020304" pitchFamily="18" charset="0"/>
              </a:rPr>
              <a:t>beyannamenin ait olduğu yıl ile önceki </a:t>
            </a:r>
            <a:r>
              <a:rPr lang="tr-TR" dirty="0" smtClean="0">
                <a:solidFill>
                  <a:srgbClr val="FF0000"/>
                </a:solidFill>
                <a:cs typeface="Times New Roman" panose="02020603050405020304" pitchFamily="18" charset="0"/>
              </a:rPr>
              <a:t>4 </a:t>
            </a:r>
            <a:r>
              <a:rPr lang="tr-TR" dirty="0">
                <a:solidFill>
                  <a:srgbClr val="FF0000"/>
                </a:solidFill>
                <a:cs typeface="Times New Roman" panose="02020603050405020304" pitchFamily="18" charset="0"/>
              </a:rPr>
              <a:t>takvim yılında </a:t>
            </a:r>
            <a:r>
              <a:rPr lang="tr-TR" dirty="0">
                <a:solidFill>
                  <a:prstClr val="black"/>
                </a:solidFill>
                <a:cs typeface="Times New Roman" panose="02020603050405020304" pitchFamily="18" charset="0"/>
              </a:rPr>
              <a:t>Vergi Usul Kanunu’nun </a:t>
            </a:r>
            <a:r>
              <a:rPr lang="tr-TR" dirty="0">
                <a:solidFill>
                  <a:srgbClr val="FF0000"/>
                </a:solidFill>
                <a:cs typeface="Times New Roman" panose="02020603050405020304" pitchFamily="18" charset="0"/>
              </a:rPr>
              <a:t>kaçakçılık suçları ve cezalarına ilişkin </a:t>
            </a:r>
            <a:r>
              <a:rPr lang="tr-TR" dirty="0">
                <a:solidFill>
                  <a:prstClr val="black"/>
                </a:solidFill>
                <a:cs typeface="Times New Roman" panose="02020603050405020304" pitchFamily="18" charset="0"/>
              </a:rPr>
              <a:t>359 uncu maddesinde sayılan fiilleri işlediği tespit edilenler, bu düzenleme hükümlerinden </a:t>
            </a:r>
            <a:r>
              <a:rPr lang="tr-TR" dirty="0">
                <a:solidFill>
                  <a:srgbClr val="FF0000"/>
                </a:solidFill>
                <a:cs typeface="Times New Roman" panose="02020603050405020304" pitchFamily="18" charset="0"/>
              </a:rPr>
              <a:t>yararlanamayacaklardır. </a:t>
            </a:r>
          </a:p>
          <a:p>
            <a:pPr lvl="1">
              <a:buFont typeface="Wingdings" panose="05000000000000000000" pitchFamily="2" charset="2"/>
              <a:buChar char="Ø"/>
            </a:pPr>
            <a:r>
              <a:rPr lang="tr-TR" dirty="0">
                <a:solidFill>
                  <a:prstClr val="black"/>
                </a:solidFill>
                <a:cs typeface="Times New Roman" panose="02020603050405020304" pitchFamily="18" charset="0"/>
              </a:rPr>
              <a:t>Bu düzenleme kapsamında vergi indiriminden yararlanan mükelleflerin, </a:t>
            </a:r>
            <a:r>
              <a:rPr lang="tr-TR" dirty="0">
                <a:solidFill>
                  <a:srgbClr val="FF0000"/>
                </a:solidFill>
                <a:cs typeface="Times New Roman" panose="02020603050405020304" pitchFamily="18" charset="0"/>
              </a:rPr>
              <a:t>öngörülen şartları taşımadığının </a:t>
            </a:r>
            <a:r>
              <a:rPr lang="tr-TR" dirty="0">
                <a:solidFill>
                  <a:prstClr val="black"/>
                </a:solidFill>
                <a:cs typeface="Times New Roman" panose="02020603050405020304" pitchFamily="18" charset="0"/>
              </a:rPr>
              <a:t>sonradan tespiti hâlinde ilgili vergilendirme döneminde indirim uygulaması dolayısıyla ödenmeyen vergiler, </a:t>
            </a:r>
            <a:r>
              <a:rPr lang="tr-TR" dirty="0">
                <a:solidFill>
                  <a:srgbClr val="FF0000"/>
                </a:solidFill>
                <a:cs typeface="Times New Roman" panose="02020603050405020304" pitchFamily="18" charset="0"/>
              </a:rPr>
              <a:t>vergi </a:t>
            </a:r>
            <a:r>
              <a:rPr lang="tr-TR" dirty="0" err="1">
                <a:solidFill>
                  <a:srgbClr val="FF0000"/>
                </a:solidFill>
                <a:cs typeface="Times New Roman" panose="02020603050405020304" pitchFamily="18" charset="0"/>
              </a:rPr>
              <a:t>ziyaı</a:t>
            </a:r>
            <a:r>
              <a:rPr lang="tr-TR" dirty="0">
                <a:solidFill>
                  <a:srgbClr val="FF0000"/>
                </a:solidFill>
                <a:cs typeface="Times New Roman" panose="02020603050405020304" pitchFamily="18" charset="0"/>
              </a:rPr>
              <a:t> cezası uygulanmaksızın </a:t>
            </a:r>
            <a:r>
              <a:rPr lang="tr-TR" dirty="0">
                <a:solidFill>
                  <a:prstClr val="black"/>
                </a:solidFill>
                <a:cs typeface="Times New Roman" panose="02020603050405020304" pitchFamily="18" charset="0"/>
              </a:rPr>
              <a:t>tarh edilecektir.  </a:t>
            </a:r>
          </a:p>
          <a:p>
            <a:pPr lvl="1">
              <a:buFont typeface="Wingdings" panose="05000000000000000000" pitchFamily="2" charset="2"/>
              <a:buChar char="Ø"/>
            </a:pPr>
            <a:r>
              <a:rPr lang="tr-TR" dirty="0">
                <a:solidFill>
                  <a:prstClr val="black"/>
                </a:solidFill>
                <a:cs typeface="Times New Roman" panose="02020603050405020304" pitchFamily="18" charset="0"/>
              </a:rPr>
              <a:t>Bu hüküm, indirimin hesaplanacağı beyannamenin ait olduğu yıl ile bu yıldan önceki son </a:t>
            </a:r>
            <a:r>
              <a:rPr lang="tr-TR" dirty="0" smtClean="0">
                <a:solidFill>
                  <a:prstClr val="black"/>
                </a:solidFill>
                <a:cs typeface="Times New Roman" panose="02020603050405020304" pitchFamily="18" charset="0"/>
              </a:rPr>
              <a:t>2 </a:t>
            </a:r>
            <a:r>
              <a:rPr lang="tr-TR" dirty="0">
                <a:solidFill>
                  <a:prstClr val="black"/>
                </a:solidFill>
                <a:cs typeface="Times New Roman" panose="02020603050405020304" pitchFamily="18" charset="0"/>
              </a:rPr>
              <a:t>yılda herhangi bir vergiye ilişkin beyanların gerçek durumu yansıtmadığının indirimden yararlanıldıktan sonra tespiti üzerine yapılan tarhiyatların kesinleşmesi hâlinde de uygulanacak ve </a:t>
            </a:r>
            <a:r>
              <a:rPr lang="tr-TR" dirty="0">
                <a:cs typeface="Times New Roman" panose="02020603050405020304" pitchFamily="18" charset="0"/>
              </a:rPr>
              <a:t>bu takdirde </a:t>
            </a:r>
            <a:r>
              <a:rPr lang="tr-TR" dirty="0">
                <a:solidFill>
                  <a:srgbClr val="FF0000"/>
                </a:solidFill>
                <a:cs typeface="Times New Roman" panose="02020603050405020304" pitchFamily="18" charset="0"/>
              </a:rPr>
              <a:t>indirim uygulaması dolayısıyla ödenmeyen vergiler açısından </a:t>
            </a:r>
            <a:r>
              <a:rPr lang="tr-TR" b="1" dirty="0">
                <a:solidFill>
                  <a:srgbClr val="FF0000"/>
                </a:solidFill>
                <a:cs typeface="Times New Roman" panose="02020603050405020304" pitchFamily="18" charset="0"/>
              </a:rPr>
              <a:t>zamanaşımı</a:t>
            </a:r>
            <a:r>
              <a:rPr lang="tr-TR" dirty="0">
                <a:solidFill>
                  <a:srgbClr val="FF0000"/>
                </a:solidFill>
                <a:cs typeface="Times New Roman" panose="02020603050405020304" pitchFamily="18" charset="0"/>
              </a:rPr>
              <a:t>, yapılan tarhiyatın kesinleştiği tarihi takip eden takvim yılının başından</a:t>
            </a:r>
            <a:r>
              <a:rPr lang="tr-TR" dirty="0">
                <a:solidFill>
                  <a:prstClr val="black"/>
                </a:solidFill>
                <a:cs typeface="Times New Roman" panose="02020603050405020304" pitchFamily="18" charset="0"/>
              </a:rPr>
              <a:t> itibaren başlayacaktır.</a:t>
            </a:r>
          </a:p>
          <a:p>
            <a:endParaRPr lang="tr-TR" b="1" dirty="0">
              <a:solidFill>
                <a:schemeClr val="accent1"/>
              </a:solidFill>
              <a:cs typeface="Arial TUR" panose="020B0604020202020204" pitchFamily="34" charset="0"/>
            </a:endParaRPr>
          </a:p>
          <a:p>
            <a:endParaRPr lang="tr-TR" dirty="0">
              <a:ea typeface="Arial TUR" panose="020B0604020202020204" pitchFamily="34" charset="0"/>
              <a:cs typeface="Arial TUR" panose="020B0604020202020204" pitchFamily="34" charset="0"/>
            </a:endParaRPr>
          </a:p>
          <a:p>
            <a:pPr algn="just"/>
            <a:endParaRPr lang="tr-TR" altLang="tr-TR" dirty="0" smtClean="0">
              <a:ea typeface="Arial TUR" panose="020B0604020202020204" pitchFamily="34" charset="0"/>
              <a:cs typeface="Arial TUR" panose="020B0604020202020204" pitchFamily="34" charset="0"/>
            </a:endParaRPr>
          </a:p>
          <a:p>
            <a:pPr marL="360000"/>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94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endParaRPr lang="tr-TR" sz="2400" dirty="0">
              <a:solidFill>
                <a:srgbClr val="FF0000"/>
              </a:solidFill>
              <a:effectLst>
                <a:outerShdw blurRad="38100" dist="38100" dir="2700000" algn="tl">
                  <a:srgbClr val="000000"/>
                </a:outerShdw>
              </a:effectLst>
            </a:endParaRPr>
          </a:p>
          <a:p>
            <a:pPr algn="ctr"/>
            <a:r>
              <a:rPr lang="tr-TR" sz="2400" dirty="0" smtClean="0">
                <a:solidFill>
                  <a:srgbClr val="FF0000"/>
                </a:solidFill>
                <a:effectLst>
                  <a:outerShdw blurRad="38100" dist="38100" dir="2700000" algn="tl">
                    <a:srgbClr val="000000"/>
                  </a:outerShdw>
                </a:effectLst>
              </a:rPr>
              <a:t>VERGİYE </a:t>
            </a:r>
            <a:r>
              <a:rPr lang="tr-TR" sz="2400" dirty="0">
                <a:solidFill>
                  <a:srgbClr val="FF0000"/>
                </a:solidFill>
                <a:effectLst>
                  <a:outerShdw blurRad="38100" dist="38100" dir="2700000" algn="tl">
                    <a:srgbClr val="000000"/>
                  </a:outerShdw>
                </a:effectLst>
              </a:rPr>
              <a:t>UYUMLU MÜKELLEFLERDE VERGİ İNDİRİMİ</a:t>
            </a:r>
            <a:endParaRPr lang="en-US" altLang="tr-TR" sz="2400" dirty="0">
              <a:solidFill>
                <a:srgbClr val="FF0000"/>
              </a:solidFill>
              <a:effectLst>
                <a:outerShdw blurRad="38100" dist="38100" dir="2700000" algn="tl">
                  <a:srgbClr val="000000"/>
                </a:outerShdw>
              </a:effectLst>
            </a:endParaRPr>
          </a:p>
          <a:p>
            <a:pPr algn="ctr"/>
            <a:endParaRPr lang="en-US" altLang="tr-TR" sz="2400" dirty="0">
              <a:solidFill>
                <a:srgbClr val="FF0000"/>
              </a:solidFill>
              <a:effectLst>
                <a:outerShdw blurRad="38100" dist="38100" dir="2700000" algn="tl">
                  <a:srgbClr val="000000"/>
                </a:outerShdw>
              </a:effectLst>
            </a:endParaRPr>
          </a:p>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657672" y="1727718"/>
            <a:ext cx="8211040" cy="4497794"/>
          </a:xfrm>
          <a:prstGeom prst="rect">
            <a:avLst/>
          </a:prstGeom>
          <a:noFill/>
        </p:spPr>
        <p:txBody>
          <a:bodyPr wrap="square" lIns="0" rIns="0" numCol="1" rtlCol="0" anchor="t" anchorCtr="0">
            <a:noAutofit/>
          </a:bodyPr>
          <a:lstStyle/>
          <a:p>
            <a:r>
              <a:rPr lang="tr-TR" altLang="tr-TR" dirty="0" smtClean="0">
                <a:ea typeface="Arial TUR" panose="020B0604020202020204" pitchFamily="34" charset="0"/>
                <a:cs typeface="Arial TUR" panose="020B0604020202020204" pitchFamily="34" charset="0"/>
              </a:rPr>
              <a:t> </a:t>
            </a:r>
            <a:r>
              <a:rPr lang="tr-TR" b="1" dirty="0">
                <a:solidFill>
                  <a:srgbClr val="FF0000"/>
                </a:solidFill>
                <a:cs typeface="Times New Roman" panose="02020603050405020304" pitchFamily="18" charset="0"/>
              </a:rPr>
              <a:t>Örnek 1:</a:t>
            </a:r>
            <a:r>
              <a:rPr lang="tr-TR" dirty="0">
                <a:cs typeface="Times New Roman" panose="02020603050405020304" pitchFamily="18" charset="0"/>
              </a:rPr>
              <a:t> (AB) AŞ’nin 2017 kurumlar vergisi matrahının 500.000 TL olduğunu kabul edelim.</a:t>
            </a:r>
          </a:p>
          <a:p>
            <a:pPr lvl="1">
              <a:spcBef>
                <a:spcPts val="0"/>
              </a:spcBef>
              <a:buFont typeface="Wingdings" panose="05000000000000000000" pitchFamily="2" charset="2"/>
              <a:buChar char="Ø"/>
            </a:pPr>
            <a:r>
              <a:rPr lang="tr-TR" dirty="0">
                <a:cs typeface="Times New Roman" panose="02020603050405020304" pitchFamily="18" charset="0"/>
              </a:rPr>
              <a:t>Hesaplanan kurumlar vergisi (500.000 TL x %20) … 	            100.000 TL </a:t>
            </a:r>
          </a:p>
          <a:p>
            <a:pPr lvl="1">
              <a:spcBef>
                <a:spcPts val="0"/>
              </a:spcBef>
              <a:buFont typeface="Wingdings" panose="05000000000000000000" pitchFamily="2" charset="2"/>
              <a:buChar char="Ø"/>
            </a:pPr>
            <a:r>
              <a:rPr lang="tr-TR" dirty="0">
                <a:cs typeface="Times New Roman" panose="02020603050405020304" pitchFamily="18" charset="0"/>
              </a:rPr>
              <a:t>Hesaplanan indirim tutarı (100.000 TL x %5) … ……  	                5.000 TL</a:t>
            </a:r>
          </a:p>
          <a:p>
            <a:pPr lvl="1">
              <a:spcBef>
                <a:spcPts val="0"/>
              </a:spcBef>
              <a:buFont typeface="Wingdings" panose="05000000000000000000" pitchFamily="2" charset="2"/>
              <a:buChar char="Ø"/>
            </a:pPr>
            <a:r>
              <a:rPr lang="tr-TR" dirty="0">
                <a:cs typeface="Times New Roman" panose="02020603050405020304" pitchFamily="18" charset="0"/>
              </a:rPr>
              <a:t>İndirim sonrası ödenecek kurumlar vergisi (100.000 TL – 5.000 TL) : 95.000 TL</a:t>
            </a:r>
          </a:p>
          <a:p>
            <a:pPr lvl="1"/>
            <a:r>
              <a:rPr lang="tr-TR" dirty="0">
                <a:cs typeface="Times New Roman" panose="02020603050405020304" pitchFamily="18" charset="0"/>
              </a:rPr>
              <a:t> </a:t>
            </a:r>
          </a:p>
          <a:p>
            <a:r>
              <a:rPr lang="tr-TR" b="1" dirty="0">
                <a:solidFill>
                  <a:srgbClr val="FF0000"/>
                </a:solidFill>
                <a:cs typeface="Times New Roman" panose="02020603050405020304" pitchFamily="18" charset="0"/>
              </a:rPr>
              <a:t>Örnek 2:</a:t>
            </a:r>
            <a:r>
              <a:rPr lang="tr-TR" dirty="0">
                <a:cs typeface="Times New Roman" panose="02020603050405020304" pitchFamily="18" charset="0"/>
              </a:rPr>
              <a:t> (CD) AŞ’nin 2017 kurumlar vergisi matrahının 101.000.000 TL olduğunu kabul edelim.</a:t>
            </a:r>
          </a:p>
          <a:p>
            <a:pPr>
              <a:spcBef>
                <a:spcPts val="0"/>
              </a:spcBef>
            </a:pPr>
            <a:endParaRPr lang="tr-TR" dirty="0">
              <a:cs typeface="Times New Roman" panose="02020603050405020304" pitchFamily="18" charset="0"/>
            </a:endParaRPr>
          </a:p>
          <a:p>
            <a:pPr lvl="1">
              <a:spcBef>
                <a:spcPts val="0"/>
              </a:spcBef>
              <a:buFont typeface="Wingdings" panose="05000000000000000000" pitchFamily="2" charset="2"/>
              <a:buChar char="Ø"/>
            </a:pPr>
            <a:r>
              <a:rPr lang="tr-TR" dirty="0">
                <a:cs typeface="Times New Roman" panose="02020603050405020304" pitchFamily="18" charset="0"/>
              </a:rPr>
              <a:t>Hesaplanan kurumlar vergisi (101.000.000 TL x %20) : 20.200.000 TL</a:t>
            </a:r>
          </a:p>
          <a:p>
            <a:pPr lvl="1">
              <a:spcBef>
                <a:spcPts val="0"/>
              </a:spcBef>
              <a:buFont typeface="Wingdings" panose="05000000000000000000" pitchFamily="2" charset="2"/>
              <a:buChar char="Ø"/>
            </a:pPr>
            <a:r>
              <a:rPr lang="tr-TR" dirty="0">
                <a:cs typeface="Times New Roman" panose="02020603050405020304" pitchFamily="18" charset="0"/>
              </a:rPr>
              <a:t>Hesaplanan indirim tutarı (20.200.000 TL x %5)  : 1.010.000 TL</a:t>
            </a:r>
          </a:p>
          <a:p>
            <a:pPr lvl="1">
              <a:spcBef>
                <a:spcPts val="0"/>
              </a:spcBef>
              <a:buFont typeface="Wingdings" panose="05000000000000000000" pitchFamily="2" charset="2"/>
              <a:buChar char="Ø"/>
            </a:pPr>
            <a:r>
              <a:rPr lang="tr-TR" dirty="0">
                <a:cs typeface="Times New Roman" panose="02020603050405020304" pitchFamily="18" charset="0"/>
              </a:rPr>
              <a:t>İndirim sonrası ödenecek kurumlar vergisi (20.200.000 TL – 1.000.000 TL) : 19.200.000 TL</a:t>
            </a:r>
          </a:p>
          <a:p>
            <a:pPr marL="36000" lvl="1" indent="0">
              <a:spcBef>
                <a:spcPts val="0"/>
              </a:spcBef>
              <a:buNone/>
            </a:pPr>
            <a:endParaRPr lang="tr-TR" dirty="0">
              <a:cs typeface="Times New Roman" panose="02020603050405020304" pitchFamily="18" charset="0"/>
            </a:endParaRPr>
          </a:p>
          <a:p>
            <a:pPr marL="36000" lvl="1" indent="0">
              <a:spcBef>
                <a:spcPts val="0"/>
              </a:spcBef>
              <a:buNone/>
            </a:pPr>
            <a:r>
              <a:rPr lang="tr-TR" dirty="0">
                <a:cs typeface="Times New Roman" panose="02020603050405020304" pitchFamily="18" charset="0"/>
              </a:rPr>
              <a:t>Görüldüğü üzere, bu örneğimizde indirim tutarı 1.010.000 TL hesaplanmış; ancak hesaplanan indirim tutarı, her hâl ve takdirde 1 milyon Türk lirasından fazla olamayacağından hesaplanan indirim tutarı 1.000.000 TL olarak dikkate alınmıştır. </a:t>
            </a:r>
          </a:p>
          <a:p>
            <a:endParaRPr lang="tr-TR" altLang="tr-TR" dirty="0" smtClean="0">
              <a:ea typeface="Arial TUR" panose="020B0604020202020204" pitchFamily="34" charset="0"/>
              <a:cs typeface="Arial TUR" panose="020B0604020202020204" pitchFamily="34" charset="0"/>
            </a:endParaRPr>
          </a:p>
          <a:p>
            <a:endParaRPr lang="tr-TR" b="1" dirty="0">
              <a:solidFill>
                <a:schemeClr val="accent1"/>
              </a:solidFill>
              <a:latin typeface="Times New Roman" panose="02020603050405020304" pitchFamily="18" charset="0"/>
              <a:cs typeface="Arial TUR" panose="020B0604020202020204" pitchFamily="34" charset="0"/>
            </a:endParaRPr>
          </a:p>
          <a:p>
            <a:endParaRPr lang="tr-TR" dirty="0">
              <a:ea typeface="Arial TUR" panose="020B0604020202020204" pitchFamily="34" charset="0"/>
              <a:cs typeface="Arial TUR" panose="020B0604020202020204" pitchFamily="34" charset="0"/>
            </a:endParaRPr>
          </a:p>
          <a:p>
            <a:pPr algn="just"/>
            <a:endParaRPr lang="tr-TR" altLang="tr-TR" dirty="0" smtClean="0">
              <a:ea typeface="Arial TUR" panose="020B0604020202020204" pitchFamily="34" charset="0"/>
              <a:cs typeface="Arial TUR" panose="020B0604020202020204" pitchFamily="34" charset="0"/>
            </a:endParaRPr>
          </a:p>
          <a:p>
            <a:pPr marL="360000"/>
            <a:r>
              <a:rPr lang="tr-TR" altLang="tr-TR" dirty="0" smtClean="0"/>
              <a:t> </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0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endParaRPr lang="tr-TR" sz="2400" dirty="0">
              <a:solidFill>
                <a:srgbClr val="FF0000"/>
              </a:solidFill>
              <a:effectLst>
                <a:outerShdw blurRad="38100" dist="38100" dir="2700000" algn="tl">
                  <a:srgbClr val="000000"/>
                </a:outerShdw>
              </a:effectLst>
            </a:endParaRPr>
          </a:p>
          <a:p>
            <a:pPr algn="ctr"/>
            <a:r>
              <a:rPr lang="tr-TR" sz="2400" dirty="0" smtClean="0">
                <a:solidFill>
                  <a:srgbClr val="FF0000"/>
                </a:solidFill>
                <a:effectLst>
                  <a:outerShdw blurRad="38100" dist="38100" dir="2700000" algn="tl">
                    <a:srgbClr val="000000"/>
                  </a:outerShdw>
                </a:effectLst>
              </a:rPr>
              <a:t>VERGİYE </a:t>
            </a:r>
            <a:r>
              <a:rPr lang="tr-TR" sz="2400" dirty="0">
                <a:solidFill>
                  <a:srgbClr val="FF0000"/>
                </a:solidFill>
                <a:effectLst>
                  <a:outerShdw blurRad="38100" dist="38100" dir="2700000" algn="tl">
                    <a:srgbClr val="000000"/>
                  </a:outerShdw>
                </a:effectLst>
              </a:rPr>
              <a:t>UYUMLU MÜKELLEFLERDE VERGİ İNDİRİMİ</a:t>
            </a:r>
            <a:endParaRPr lang="en-US" altLang="tr-TR" sz="2400" dirty="0">
              <a:solidFill>
                <a:srgbClr val="FF0000"/>
              </a:solidFill>
              <a:effectLst>
                <a:outerShdw blurRad="38100" dist="38100" dir="2700000" algn="tl">
                  <a:srgbClr val="000000"/>
                </a:outerShdw>
              </a:effectLst>
            </a:endParaRPr>
          </a:p>
          <a:p>
            <a:pPr algn="ctr"/>
            <a:endParaRPr lang="en-US" altLang="tr-TR" sz="2400" dirty="0">
              <a:solidFill>
                <a:srgbClr val="FF0000"/>
              </a:solidFill>
              <a:effectLst>
                <a:outerShdw blurRad="38100" dist="38100" dir="2700000" algn="tl">
                  <a:srgbClr val="000000"/>
                </a:outerShdw>
              </a:effectLst>
            </a:endParaRPr>
          </a:p>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2" y="1798076"/>
            <a:ext cx="8377270" cy="4760566"/>
          </a:xfrm>
          <a:prstGeom prst="rect">
            <a:avLst/>
          </a:prstGeom>
          <a:noFill/>
        </p:spPr>
        <p:txBody>
          <a:bodyPr wrap="square" lIns="0" rIns="0" numCol="1" rtlCol="0" anchor="t" anchorCtr="0">
            <a:noAutofit/>
          </a:bodyPr>
          <a:lstStyle/>
          <a:p>
            <a:r>
              <a:rPr lang="tr-TR" altLang="tr-TR" dirty="0" smtClean="0">
                <a:ea typeface="Arial TUR" panose="020B0604020202020204" pitchFamily="34" charset="0"/>
                <a:cs typeface="Arial TUR" panose="020B0604020202020204" pitchFamily="34" charset="0"/>
              </a:rPr>
              <a:t> </a:t>
            </a:r>
          </a:p>
          <a:p>
            <a:pPr lvl="0"/>
            <a:r>
              <a:rPr lang="tr-TR" b="1" dirty="0" smtClean="0">
                <a:solidFill>
                  <a:schemeClr val="accent1"/>
                </a:solidFill>
                <a:latin typeface="Times New Roman" panose="02020603050405020304" pitchFamily="18" charset="0"/>
                <a:cs typeface="Arial TUR" panose="020B0604020202020204" pitchFamily="34" charset="0"/>
              </a:rPr>
              <a:t> </a:t>
            </a:r>
            <a:r>
              <a:rPr lang="tr-TR" b="1" dirty="0">
                <a:solidFill>
                  <a:srgbClr val="FF0000"/>
                </a:solidFill>
                <a:latin typeface="Times New Roman" panose="02020603050405020304" pitchFamily="18" charset="0"/>
                <a:cs typeface="Times New Roman" panose="02020603050405020304" pitchFamily="18" charset="0"/>
              </a:rPr>
              <a:t>DİĞER HUSUSLAR</a:t>
            </a:r>
          </a:p>
          <a:p>
            <a:pPr lvl="0">
              <a:spcBef>
                <a:spcPts val="0"/>
              </a:spcBef>
            </a:pPr>
            <a:endParaRPr lang="tr-TR" b="1" dirty="0">
              <a:solidFill>
                <a:prstClr val="black"/>
              </a:solidFill>
              <a:latin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Ø"/>
            </a:pPr>
            <a:r>
              <a:rPr lang="tr-TR" dirty="0">
                <a:solidFill>
                  <a:prstClr val="black"/>
                </a:solidFill>
                <a:cs typeface="Times New Roman" panose="02020603050405020304" pitchFamily="18" charset="0"/>
              </a:rPr>
              <a:t>İndirilecek tutarın ödenmesi gereken vergiden fazla olması durumunda kalan tutar, yıllık gelir veya kurumlar vergisi beyannamesinin verilmesi gereken tarihi izleyen bir tam yıl içinde mükellefin beyanı üzerine tahakkuk eden diğer vergilerinden mahsup edilebilecektir. </a:t>
            </a:r>
            <a:endParaRPr lang="tr-TR" dirty="0" smtClean="0">
              <a:solidFill>
                <a:prstClr val="black"/>
              </a:solidFill>
              <a:cs typeface="Times New Roman" panose="02020603050405020304" pitchFamily="18" charset="0"/>
            </a:endParaRPr>
          </a:p>
          <a:p>
            <a:pPr lvl="1">
              <a:spcBef>
                <a:spcPts val="0"/>
              </a:spcBef>
            </a:pPr>
            <a:endParaRPr lang="tr-TR" dirty="0">
              <a:solidFill>
                <a:prstClr val="black"/>
              </a:solidFill>
              <a:cs typeface="Times New Roman" panose="02020603050405020304" pitchFamily="18" charset="0"/>
            </a:endParaRPr>
          </a:p>
          <a:p>
            <a:pPr lvl="1">
              <a:spcBef>
                <a:spcPts val="0"/>
              </a:spcBef>
              <a:buFont typeface="Wingdings" panose="05000000000000000000" pitchFamily="2" charset="2"/>
              <a:buChar char="Ø"/>
            </a:pPr>
            <a:r>
              <a:rPr lang="tr-TR" dirty="0">
                <a:solidFill>
                  <a:prstClr val="black"/>
                </a:solidFill>
                <a:cs typeface="Times New Roman" panose="02020603050405020304" pitchFamily="18" charset="0"/>
              </a:rPr>
              <a:t>Bu süre içinde mahsup edilemeyen tutarlar </a:t>
            </a:r>
            <a:r>
              <a:rPr lang="tr-TR" dirty="0" err="1">
                <a:solidFill>
                  <a:prstClr val="black"/>
                </a:solidFill>
                <a:cs typeface="Times New Roman" panose="02020603050405020304" pitchFamily="18" charset="0"/>
              </a:rPr>
              <a:t>red</a:t>
            </a:r>
            <a:r>
              <a:rPr lang="tr-TR" dirty="0">
                <a:solidFill>
                  <a:prstClr val="black"/>
                </a:solidFill>
                <a:cs typeface="Times New Roman" panose="02020603050405020304" pitchFamily="18" charset="0"/>
              </a:rPr>
              <a:t> ve iade edilmeyecektir.  </a:t>
            </a:r>
            <a:endParaRPr lang="tr-TR" dirty="0" smtClean="0">
              <a:solidFill>
                <a:prstClr val="black"/>
              </a:solidFill>
              <a:cs typeface="Times New Roman" panose="02020603050405020304" pitchFamily="18" charset="0"/>
            </a:endParaRPr>
          </a:p>
          <a:p>
            <a:pPr lvl="1">
              <a:spcBef>
                <a:spcPts val="0"/>
              </a:spcBef>
            </a:pPr>
            <a:endParaRPr lang="tr-TR" dirty="0">
              <a:solidFill>
                <a:prstClr val="black"/>
              </a:solidFill>
              <a:cs typeface="Times New Roman" panose="02020603050405020304" pitchFamily="18" charset="0"/>
            </a:endParaRPr>
          </a:p>
          <a:p>
            <a:pPr lvl="1">
              <a:spcBef>
                <a:spcPts val="0"/>
              </a:spcBef>
              <a:buFont typeface="Wingdings" panose="05000000000000000000" pitchFamily="2" charset="2"/>
              <a:buChar char="Ø"/>
            </a:pPr>
            <a:r>
              <a:rPr lang="tr-TR" dirty="0">
                <a:solidFill>
                  <a:prstClr val="black"/>
                </a:solidFill>
                <a:cs typeface="Times New Roman" panose="02020603050405020304" pitchFamily="18" charset="0"/>
              </a:rPr>
              <a:t>Gelir vergisi mükelleflerinin yararlanacağı indirim tutarı, ticari, zirai veya mesleki faaliyet nedeniyle beyan edilen kazançların toplam gelir vergisi matrahı içerisindeki oranı dikkate alınmak suretiyle hesaplanan gelir vergisi esas alınarak tespit edilecektir. </a:t>
            </a:r>
          </a:p>
          <a:p>
            <a:pPr lvl="0">
              <a:buFont typeface="Wingdings" panose="05000000000000000000" pitchFamily="2" charset="2"/>
              <a:buChar char="Ø"/>
            </a:pPr>
            <a:endParaRPr lang="tr-TR" dirty="0">
              <a:solidFill>
                <a:prstClr val="black"/>
              </a:solidFill>
            </a:endParaRPr>
          </a:p>
          <a:p>
            <a:endParaRPr lang="tr-TR" b="1" dirty="0">
              <a:solidFill>
                <a:schemeClr val="accent1"/>
              </a:solidFill>
              <a:cs typeface="Arial TUR" panose="020B0604020202020204" pitchFamily="34" charset="0"/>
            </a:endParaRPr>
          </a:p>
          <a:p>
            <a:endParaRPr lang="tr-TR" dirty="0">
              <a:ea typeface="Arial TUR" panose="020B0604020202020204" pitchFamily="34" charset="0"/>
              <a:cs typeface="Arial TUR" panose="020B0604020202020204" pitchFamily="34" charset="0"/>
            </a:endParaRPr>
          </a:p>
          <a:p>
            <a:pPr algn="just"/>
            <a:endParaRPr lang="tr-TR" altLang="tr-TR" dirty="0" smtClean="0">
              <a:ea typeface="Arial TUR" panose="020B0604020202020204" pitchFamily="34" charset="0"/>
              <a:cs typeface="Arial TUR" panose="020B0604020202020204" pitchFamily="34" charset="0"/>
            </a:endParaRPr>
          </a:p>
          <a:p>
            <a:pPr marL="360000"/>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54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altLang="tr-TR" sz="2400" dirty="0">
                <a:solidFill>
                  <a:srgbClr val="FF0000"/>
                </a:solidFill>
                <a:effectLst>
                  <a:outerShdw blurRad="38100" dist="38100" dir="2700000" algn="tl">
                    <a:srgbClr val="000000"/>
                  </a:outerShdw>
                </a:effectLst>
              </a:rPr>
              <a:t>Kurumlar Vergisi Oranında Yapılan Değişiklik</a:t>
            </a:r>
            <a:endParaRPr lang="en-US" altLang="tr-TR" sz="2400" dirty="0">
              <a:solidFill>
                <a:srgbClr val="FF0000"/>
              </a:solidFill>
              <a:effectLst>
                <a:outerShdw blurRad="38100" dist="38100" dir="2700000" algn="tl">
                  <a:srgbClr val="000000"/>
                </a:outerShdw>
              </a:effectLst>
            </a:endParaRPr>
          </a:p>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2" y="1798076"/>
            <a:ext cx="8377270" cy="4760566"/>
          </a:xfrm>
          <a:prstGeom prst="rect">
            <a:avLst/>
          </a:prstGeom>
          <a:noFill/>
        </p:spPr>
        <p:txBody>
          <a:bodyPr wrap="square" lIns="0" rIns="0" numCol="1" rtlCol="0" anchor="t" anchorCtr="0">
            <a:noAutofit/>
          </a:bodyPr>
          <a:lstStyle/>
          <a:p>
            <a:pPr algn="just"/>
            <a:endParaRPr lang="tr-TR" altLang="tr-TR" dirty="0" smtClean="0">
              <a:ea typeface="Arial TUR" panose="020B0604020202020204" pitchFamily="34" charset="0"/>
              <a:cs typeface="Arial TUR" panose="020B0604020202020204" pitchFamily="34" charset="0"/>
            </a:endParaRPr>
          </a:p>
          <a:p>
            <a:r>
              <a:rPr lang="tr-TR" altLang="tr-TR" dirty="0" smtClean="0">
                <a:ea typeface="Arial TUR" panose="020B0604020202020204" pitchFamily="34" charset="0"/>
                <a:cs typeface="Arial TUR" panose="020B0604020202020204" pitchFamily="34" charset="0"/>
              </a:rPr>
              <a:t>7061 </a:t>
            </a:r>
            <a:r>
              <a:rPr lang="tr-TR" altLang="tr-TR" dirty="0">
                <a:ea typeface="Arial TUR" panose="020B0604020202020204" pitchFamily="34" charset="0"/>
                <a:cs typeface="Arial TUR" panose="020B0604020202020204" pitchFamily="34" charset="0"/>
              </a:rPr>
              <a:t>sayılı Kanunun 91 inci maddesi ile </a:t>
            </a:r>
            <a:r>
              <a:rPr lang="tr-TR" altLang="tr-TR" dirty="0" err="1">
                <a:ea typeface="Arial TUR" panose="020B0604020202020204" pitchFamily="34" charset="0"/>
                <a:cs typeface="Arial TUR" panose="020B0604020202020204" pitchFamily="34" charset="0"/>
              </a:rPr>
              <a:t>KVK’na</a:t>
            </a:r>
            <a:r>
              <a:rPr lang="tr-TR" altLang="tr-TR" dirty="0">
                <a:ea typeface="Arial TUR" panose="020B0604020202020204" pitchFamily="34" charset="0"/>
                <a:cs typeface="Arial TUR" panose="020B0604020202020204" pitchFamily="34" charset="0"/>
              </a:rPr>
              <a:t> eklenen geçici 10 uncu madde ile kurumların 2018, 2019 ve 2020 yılı vergilendirme dönemlerine ait kazançlarına uygulanacak kurumlar vergisi oranı %22 olacaktır.</a:t>
            </a:r>
          </a:p>
          <a:p>
            <a:endParaRPr lang="tr-TR" altLang="tr-TR" dirty="0">
              <a:ea typeface="Arial TUR" panose="020B0604020202020204" pitchFamily="34" charset="0"/>
              <a:cs typeface="Arial TUR" panose="020B0604020202020204" pitchFamily="34" charset="0"/>
            </a:endParaRPr>
          </a:p>
          <a:p>
            <a:r>
              <a:rPr lang="tr-TR" altLang="tr-TR" dirty="0">
                <a:ea typeface="Arial TUR" panose="020B0604020202020204" pitchFamily="34" charset="0"/>
                <a:cs typeface="Arial TUR" panose="020B0604020202020204" pitchFamily="34" charset="0"/>
              </a:rPr>
              <a:t>Özel hesap dönemi tayin edilen kurumlar için ilgili yıl içinde başlayan hesap dönemlerine ait kurum kazançları için kurumlar vergisi oranı %22 olarak uygulanır.</a:t>
            </a:r>
            <a:endParaRPr lang="en-US" altLang="tr-TR" dirty="0">
              <a:ea typeface="Arial TUR" panose="020B0604020202020204" pitchFamily="34" charset="0"/>
              <a:cs typeface="Arial TUR" panose="020B0604020202020204" pitchFamily="34" charset="0"/>
            </a:endParaRPr>
          </a:p>
          <a:p>
            <a:pPr marL="360000"/>
            <a:endParaRPr lang="tr-TR" altLang="tr-TR" dirty="0" smtClean="0"/>
          </a:p>
          <a:p>
            <a:pPr marL="360000"/>
            <a:endParaRPr lang="tr-TR" altLang="tr-TR" dirty="0" smtClean="0"/>
          </a:p>
          <a:p>
            <a:pPr marL="360000"/>
            <a:endParaRPr lang="tr-TR" altLang="tr-TR" dirty="0" smtClean="0"/>
          </a:p>
          <a:p>
            <a:pPr marL="360000"/>
            <a:endParaRPr lang="tr-TR" altLang="tr-TR" dirty="0"/>
          </a:p>
          <a:p>
            <a:pPr marL="360000"/>
            <a:r>
              <a:rPr lang="tr-TR" altLang="tr-TR" dirty="0" smtClean="0"/>
              <a:t>     </a:t>
            </a:r>
          </a:p>
          <a:p>
            <a:pPr marL="360000"/>
            <a:endParaRPr lang="tr-TR" altLang="tr-TR" dirty="0"/>
          </a:p>
          <a:p>
            <a:pPr marL="360000"/>
            <a:r>
              <a:rPr lang="tr-TR" altLang="tr-TR" dirty="0">
                <a:ea typeface="Arial TUR" panose="020B0604020202020204" pitchFamily="34" charset="0"/>
                <a:cs typeface="Arial TUR" panose="020B0604020202020204" pitchFamily="34" charset="0"/>
              </a:rPr>
              <a:t>Kurumlar Vergisi Genel Tebliği (Seri No: 1)’</a:t>
            </a:r>
            <a:r>
              <a:rPr lang="tr-TR" altLang="tr-TR" dirty="0" err="1">
                <a:ea typeface="Arial TUR" panose="020B0604020202020204" pitchFamily="34" charset="0"/>
                <a:cs typeface="Arial TUR" panose="020B0604020202020204" pitchFamily="34" charset="0"/>
              </a:rPr>
              <a:t>nde</a:t>
            </a:r>
            <a:r>
              <a:rPr lang="tr-TR" altLang="tr-TR" dirty="0">
                <a:ea typeface="Arial TUR" panose="020B0604020202020204" pitchFamily="34" charset="0"/>
                <a:cs typeface="Arial TUR" panose="020B0604020202020204" pitchFamily="34" charset="0"/>
              </a:rPr>
              <a:t> Değişiklik Yapılmasına Dair Tebliğ (Seri No: 14) ile söz konusu dönemlerde kurumlar vergisi mükelleflerince, anılan vergilendirme dönemlerinin kurumlar vergisine mahsup edilmek üzere </a:t>
            </a:r>
            <a:r>
              <a:rPr lang="tr-TR" altLang="tr-TR" dirty="0" err="1">
                <a:ea typeface="Arial TUR" panose="020B0604020202020204" pitchFamily="34" charset="0"/>
                <a:cs typeface="Arial TUR" panose="020B0604020202020204" pitchFamily="34" charset="0"/>
              </a:rPr>
              <a:t>GVK’da</a:t>
            </a:r>
            <a:r>
              <a:rPr lang="tr-TR" altLang="tr-TR" dirty="0">
                <a:ea typeface="Arial TUR" panose="020B0604020202020204" pitchFamily="34" charset="0"/>
                <a:cs typeface="Arial TUR" panose="020B0604020202020204" pitchFamily="34" charset="0"/>
              </a:rPr>
              <a:t> belirtilen esaslara göre </a:t>
            </a:r>
            <a:r>
              <a:rPr lang="tr-TR" altLang="tr-TR" dirty="0">
                <a:solidFill>
                  <a:srgbClr val="FF0000"/>
                </a:solidFill>
                <a:ea typeface="Arial TUR" panose="020B0604020202020204" pitchFamily="34" charset="0"/>
                <a:cs typeface="Arial TUR" panose="020B0604020202020204" pitchFamily="34" charset="0"/>
              </a:rPr>
              <a:t>%22 oranında geçici vergi ödeyeceği </a:t>
            </a:r>
            <a:r>
              <a:rPr lang="tr-TR" altLang="tr-TR" dirty="0">
                <a:ea typeface="Arial TUR" panose="020B0604020202020204" pitchFamily="34" charset="0"/>
                <a:cs typeface="Arial TUR" panose="020B0604020202020204" pitchFamily="34" charset="0"/>
              </a:rPr>
              <a:t>belirtilmiştir.</a:t>
            </a:r>
            <a:endParaRPr lang="en-US" altLang="tr-TR" dirty="0">
              <a:ea typeface="Arial TUR" panose="020B0604020202020204" pitchFamily="34" charset="0"/>
              <a:cs typeface="Arial TUR" panose="020B0604020202020204" pitchFamily="34" charset="0"/>
            </a:endParaRPr>
          </a:p>
          <a:p>
            <a:pPr marL="360000"/>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4"/>
          <a:stretch>
            <a:fillRect/>
          </a:stretch>
        </p:blipFill>
        <p:spPr>
          <a:xfrm>
            <a:off x="797847" y="3717032"/>
            <a:ext cx="7645047" cy="1353429"/>
          </a:xfrm>
          <a:prstGeom prst="rect">
            <a:avLst/>
          </a:prstGeom>
        </p:spPr>
      </p:pic>
    </p:spTree>
    <p:extLst>
      <p:ext uri="{BB962C8B-B14F-4D97-AF65-F5344CB8AC3E}">
        <p14:creationId xmlns:p14="http://schemas.microsoft.com/office/powerpoint/2010/main" val="413409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27741"/>
            <a:ext cx="8928992" cy="516258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marL="360000"/>
            <a:endParaRPr lang="tr-TR" altLang="tr-TR" dirty="0" smtClean="0"/>
          </a:p>
          <a:p>
            <a:pPr algn="ctr">
              <a:buFont typeface="Arial" panose="020B0604020202020204" pitchFamily="34" charset="0"/>
              <a:buNone/>
            </a:pPr>
            <a:endParaRPr lang="tr-TR" altLang="tr-TR" dirty="0" smtClean="0"/>
          </a:p>
          <a:p>
            <a:pPr algn="ct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lgn="ct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lgn="ctr">
              <a:buFont typeface="Arial" panose="020B0604020202020204" pitchFamily="34" charset="0"/>
              <a:buNone/>
            </a:pPr>
            <a:r>
              <a:rPr lang="tr-TR" altLang="tr-TR" dirty="0" smtClean="0"/>
              <a:t> </a:t>
            </a:r>
            <a:r>
              <a:rPr lang="tr-TR" altLang="tr-TR" sz="3600" b="1" dirty="0">
                <a:solidFill>
                  <a:srgbClr val="CC3300"/>
                </a:solidFill>
              </a:rPr>
              <a:t>ÖRTÜLÜ </a:t>
            </a:r>
            <a:r>
              <a:rPr lang="tr-TR" altLang="tr-TR" sz="3600" b="1" dirty="0" smtClean="0">
                <a:solidFill>
                  <a:srgbClr val="CC3300"/>
                </a:solidFill>
              </a:rPr>
              <a:t>SERMAYE </a:t>
            </a:r>
          </a:p>
          <a:p>
            <a:pPr algn="ctr">
              <a:buFont typeface="Arial" panose="020B0604020202020204" pitchFamily="34" charset="0"/>
              <a:buNone/>
            </a:pPr>
            <a:r>
              <a:rPr lang="tr-TR" altLang="tr-TR" sz="3600" b="1" dirty="0" smtClean="0">
                <a:solidFill>
                  <a:srgbClr val="CC3300"/>
                </a:solidFill>
              </a:rPr>
              <a:t>(KVK- Md.12)</a:t>
            </a:r>
            <a:endParaRPr lang="tr-TR" altLang="tr-TR" sz="3600" b="1" dirty="0"/>
          </a:p>
        </p:txBody>
      </p:sp>
      <p:pic>
        <p:nvPicPr>
          <p:cNvPr id="13"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66" y="81893"/>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03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1225"/>
            <a:ext cx="8928991"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SERMAYE</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611559" y="1772816"/>
            <a:ext cx="8279597" cy="4811572"/>
          </a:xfrm>
          <a:prstGeom prst="rect">
            <a:avLst/>
          </a:prstGeom>
          <a:noFill/>
        </p:spPr>
        <p:txBody>
          <a:bodyPr wrap="square" lIns="0" rIns="0" numCol="1" rtlCol="0" anchor="t" anchorCtr="0">
            <a:noAutofit/>
          </a:bodyPr>
          <a:lstStyle/>
          <a:p>
            <a:r>
              <a:rPr lang="tr-TR" altLang="tr-TR" dirty="0" smtClean="0"/>
              <a:t>   </a:t>
            </a:r>
            <a:r>
              <a:rPr lang="tr-TR" altLang="tr-TR" b="1" dirty="0" smtClean="0">
                <a:solidFill>
                  <a:srgbClr val="FF0000"/>
                </a:solidFill>
              </a:rPr>
              <a:t>       </a:t>
            </a:r>
            <a:r>
              <a:rPr lang="tr-TR" altLang="tr-TR" b="1" dirty="0" smtClean="0">
                <a:solidFill>
                  <a:srgbClr val="CC3300"/>
                </a:solidFill>
              </a:rPr>
              <a:t>TANIM:</a:t>
            </a:r>
            <a:endParaRPr lang="tr-TR" altLang="tr-TR" b="1" dirty="0">
              <a:solidFill>
                <a:srgbClr val="CC3300"/>
              </a:solidFill>
            </a:endParaRPr>
          </a:p>
          <a:p>
            <a:r>
              <a:rPr lang="tr-TR" altLang="tr-TR" dirty="0" smtClean="0"/>
              <a:t>Kurumların</a:t>
            </a:r>
            <a:r>
              <a:rPr lang="tr-TR" altLang="tr-TR" dirty="0"/>
              <a:t>, </a:t>
            </a:r>
            <a:r>
              <a:rPr lang="tr-TR" altLang="tr-TR" u="sng" dirty="0">
                <a:solidFill>
                  <a:srgbClr val="FF0000"/>
                </a:solidFill>
              </a:rPr>
              <a:t>ortaklarından veya ortaklarla ilişkili olan kişilerden</a:t>
            </a:r>
            <a:r>
              <a:rPr lang="tr-TR" altLang="tr-TR" dirty="0">
                <a:solidFill>
                  <a:srgbClr val="FF0000"/>
                </a:solidFill>
              </a:rPr>
              <a:t> </a:t>
            </a:r>
            <a:r>
              <a:rPr lang="tr-TR" altLang="tr-TR" dirty="0"/>
              <a:t>doğrudan veya dolaylı olarak temin ederek </a:t>
            </a:r>
            <a:r>
              <a:rPr lang="tr-TR" altLang="tr-TR" dirty="0">
                <a:solidFill>
                  <a:schemeClr val="accent1"/>
                </a:solidFill>
              </a:rPr>
              <a:t>işletmede kullandıkları borçların</a:t>
            </a:r>
            <a:r>
              <a:rPr lang="tr-TR" altLang="tr-TR" dirty="0"/>
              <a:t>, hesap dönemi içinde herhangi bir tarihte kurumun öz sermayesinin </a:t>
            </a:r>
            <a:r>
              <a:rPr lang="tr-TR" altLang="tr-TR" b="1" dirty="0">
                <a:solidFill>
                  <a:srgbClr val="CC3300"/>
                </a:solidFill>
              </a:rPr>
              <a:t>üç katını aşan kısmı</a:t>
            </a:r>
            <a:r>
              <a:rPr lang="tr-TR" altLang="tr-TR" dirty="0"/>
              <a:t>, ilgili hesap dönemi için örtülü sermaye sayılır.</a:t>
            </a:r>
          </a:p>
          <a:p>
            <a:pPr algn="just">
              <a:buFont typeface="Arial" panose="020B0604020202020204" pitchFamily="34" charset="0"/>
              <a:buNone/>
            </a:pPr>
            <a:endParaRPr lang="tr-TR" altLang="tr-TR" b="1"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4"/>
          <a:stretch>
            <a:fillRect/>
          </a:stretch>
        </p:blipFill>
        <p:spPr>
          <a:xfrm>
            <a:off x="1331640" y="3212976"/>
            <a:ext cx="6840760" cy="3247387"/>
          </a:xfrm>
          <a:prstGeom prst="rect">
            <a:avLst/>
          </a:prstGeom>
        </p:spPr>
      </p:pic>
    </p:spTree>
    <p:extLst>
      <p:ext uri="{BB962C8B-B14F-4D97-AF65-F5344CB8AC3E}">
        <p14:creationId xmlns:p14="http://schemas.microsoft.com/office/powerpoint/2010/main" val="14673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47144" y="1539917"/>
            <a:ext cx="8889352" cy="5044472"/>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310579" y="1717137"/>
            <a:ext cx="8542187" cy="47165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30549" y="1823068"/>
            <a:ext cx="8522217" cy="4727436"/>
          </a:xfrm>
          <a:prstGeom prst="rect">
            <a:avLst/>
          </a:prstGeom>
          <a:noFill/>
        </p:spPr>
        <p:txBody>
          <a:bodyPr wrap="square" lIns="0" rIns="0" numCol="1" rtlCol="0" anchor="t" anchorCtr="0">
            <a:noAutofit/>
          </a:bodyPr>
          <a:lstStyle/>
          <a:p>
            <a:pPr marL="360000"/>
            <a:endParaRPr lang="tr-TR" altLang="tr-TR" dirty="0" smtClean="0"/>
          </a:p>
          <a:p>
            <a:pPr algn="ctr"/>
            <a:r>
              <a:rPr lang="tr-TR" altLang="tr-TR" dirty="0" smtClean="0"/>
              <a:t>   </a:t>
            </a:r>
            <a:r>
              <a:rPr lang="tr-TR" altLang="tr-TR" b="1" dirty="0" smtClean="0">
                <a:solidFill>
                  <a:srgbClr val="FF0000"/>
                </a:solidFill>
              </a:rPr>
              <a:t>  </a:t>
            </a:r>
            <a:r>
              <a:rPr lang="tr-TR" altLang="tr-TR" b="1" dirty="0">
                <a:solidFill>
                  <a:srgbClr val="FF0000"/>
                </a:solidFill>
              </a:rPr>
              <a:t>ÖRTÜLÜ SERMAYE KAPSAMINDA DEĞERLENDİRİLECEK BORÇLARIN UNSURLARI</a:t>
            </a:r>
          </a:p>
          <a:p>
            <a:r>
              <a:rPr lang="tr-TR" altLang="tr-TR" b="1" dirty="0"/>
              <a:t>	</a:t>
            </a:r>
            <a:r>
              <a:rPr lang="tr-TR" altLang="tr-TR" dirty="0"/>
              <a:t>Yapılan bir borçlanmanın örtülü sermaye kapsamında değerlendirilebilmesi için aşağıdaki şartların tamamının gerçekleşmesi gerekir.</a:t>
            </a:r>
          </a:p>
          <a:p>
            <a:pPr algn="just">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a:t>
            </a:r>
            <a:r>
              <a:rPr lang="tr-TR" altLang="tr-TR" sz="2400" b="1" dirty="0" smtClean="0">
                <a:solidFill>
                  <a:srgbClr val="CC3300"/>
                </a:solidFill>
                <a:effectLst>
                  <a:outerShdw blurRad="38100" dist="38100" dir="2700000" algn="tl">
                    <a:srgbClr val="000000">
                      <a:alpha val="43137"/>
                    </a:srgbClr>
                  </a:outerShdw>
                </a:effectLst>
              </a:rPr>
              <a:t>SERMAYE </a:t>
            </a:r>
            <a:endParaRPr lang="tr-TR" sz="2400" dirty="0">
              <a:effectLst>
                <a:outerShdw blurRad="38100" dist="38100" dir="2700000" algn="tl">
                  <a:srgbClr val="000000">
                    <a:alpha val="43137"/>
                  </a:srgbClr>
                </a:outerShdw>
              </a:effectLst>
            </a:endParaRPr>
          </a:p>
        </p:txBody>
      </p:sp>
      <p:sp>
        <p:nvSpPr>
          <p:cNvPr id="13" name="AutoShape 4" descr="Geri dönüşümlü kağıt">
            <a:extLst>
              <a:ext uri="{FF2B5EF4-FFF2-40B4-BE49-F238E27FC236}">
                <a16:creationId xmlns:a16="http://schemas.microsoft.com/office/drawing/2014/main" xmlns="" id="{7B24CF07-B74A-4977-BDD7-5719122FEC5C}"/>
              </a:ext>
            </a:extLst>
          </p:cNvPr>
          <p:cNvSpPr>
            <a:spLocks noChangeArrowheads="1"/>
          </p:cNvSpPr>
          <p:nvPr/>
        </p:nvSpPr>
        <p:spPr bwMode="auto">
          <a:xfrm>
            <a:off x="657673" y="3140968"/>
            <a:ext cx="7730752" cy="864096"/>
          </a:xfrm>
          <a:prstGeom prst="roundRect">
            <a:avLst>
              <a:gd name="adj" fmla="val 16667"/>
            </a:avLst>
          </a:prstGeom>
          <a:blipFill dpi="0" rotWithShape="1">
            <a:blip r:embed="rId4" cstate="print"/>
            <a:srcRect/>
            <a:tile tx="0" ty="0" sx="100000" sy="100000" flip="none" algn="tl"/>
          </a:blipFill>
          <a:ln w="9525" algn="ctr">
            <a:solidFill>
              <a:srgbClr val="003399"/>
            </a:solidFill>
            <a:round/>
            <a:headEnd/>
            <a:tailEnd/>
          </a:ln>
          <a:effectLst/>
        </p:spPr>
        <p:txBody>
          <a:bodyPr anchor="ctr"/>
          <a:lstStyle/>
          <a:p>
            <a:pPr marL="342900" indent="-342900" eaLnBrk="0" fontAlgn="base" hangingPunct="0">
              <a:lnSpc>
                <a:spcPct val="80000"/>
              </a:lnSpc>
              <a:spcBef>
                <a:spcPct val="20000"/>
              </a:spcBef>
              <a:spcAft>
                <a:spcPct val="0"/>
              </a:spcAft>
              <a:buClr>
                <a:srgbClr val="D2611C"/>
              </a:buClr>
              <a:buSzPct val="65000"/>
              <a:buFont typeface="Wingdings" pitchFamily="2" charset="2"/>
              <a:buNone/>
              <a:defRPr/>
            </a:pPr>
            <a:r>
              <a:rPr lang="tr-TR" sz="2200" dirty="0">
                <a:solidFill>
                  <a:prstClr val="black"/>
                </a:solidFill>
                <a:effectLst>
                  <a:outerShdw blurRad="38100" dist="38100" dir="2700000" algn="tl">
                    <a:srgbClr val="C0C0C0"/>
                  </a:outerShdw>
                </a:effectLst>
                <a:latin typeface="Tahoma" pitchFamily="34" charset="0"/>
              </a:rPr>
              <a:t>	Borç </a:t>
            </a:r>
            <a:r>
              <a:rPr lang="tr-TR" sz="2200" b="1" dirty="0">
                <a:solidFill>
                  <a:prstClr val="black"/>
                </a:solidFill>
                <a:effectLst>
                  <a:outerShdw blurRad="38100" dist="38100" dir="2700000" algn="tl">
                    <a:srgbClr val="C0C0C0"/>
                  </a:outerShdw>
                </a:effectLst>
                <a:latin typeface="Tahoma" pitchFamily="34" charset="0"/>
              </a:rPr>
              <a:t>“ortaklarından” veya “ortaklarla ilişkili kişilerden”</a:t>
            </a:r>
            <a:r>
              <a:rPr lang="tr-TR" sz="2200" dirty="0">
                <a:solidFill>
                  <a:prstClr val="black"/>
                </a:solidFill>
                <a:effectLst>
                  <a:outerShdw blurRad="38100" dist="38100" dir="2700000" algn="tl">
                    <a:srgbClr val="C0C0C0"/>
                  </a:outerShdw>
                </a:effectLst>
                <a:latin typeface="Tahoma" pitchFamily="34" charset="0"/>
              </a:rPr>
              <a:t> doğrudan veya dolaylı olarak temin edilmelidir.</a:t>
            </a:r>
          </a:p>
        </p:txBody>
      </p:sp>
      <p:sp>
        <p:nvSpPr>
          <p:cNvPr id="14" name="AutoShape 6" descr="Geri dönüşümlü kağıt">
            <a:extLst>
              <a:ext uri="{FF2B5EF4-FFF2-40B4-BE49-F238E27FC236}">
                <a16:creationId xmlns:a16="http://schemas.microsoft.com/office/drawing/2014/main" xmlns="" id="{4B569731-016A-4DE2-8B09-76C7DDBEDFB1}"/>
              </a:ext>
            </a:extLst>
          </p:cNvPr>
          <p:cNvSpPr>
            <a:spLocks noChangeArrowheads="1"/>
          </p:cNvSpPr>
          <p:nvPr/>
        </p:nvSpPr>
        <p:spPr bwMode="auto">
          <a:xfrm>
            <a:off x="657672" y="4165955"/>
            <a:ext cx="7730753" cy="902260"/>
          </a:xfrm>
          <a:prstGeom prst="roundRect">
            <a:avLst>
              <a:gd name="adj" fmla="val 16667"/>
            </a:avLst>
          </a:prstGeom>
          <a:blipFill dpi="0" rotWithShape="1">
            <a:blip r:embed="rId4" cstate="print"/>
            <a:srcRect/>
            <a:tile tx="0" ty="0" sx="100000" sy="100000" flip="none" algn="tl"/>
          </a:blipFill>
          <a:ln w="9525" algn="ctr">
            <a:solidFill>
              <a:srgbClr val="003399"/>
            </a:solidFill>
            <a:round/>
            <a:headEnd/>
            <a:tailEnd/>
          </a:ln>
          <a:effectLst/>
        </p:spPr>
        <p:txBody>
          <a:bodyPr wrap="none" anchor="ctr"/>
          <a:lstStyle/>
          <a:p>
            <a:pPr marL="342900" indent="-342900" eaLnBrk="0" fontAlgn="base" hangingPunct="0">
              <a:lnSpc>
                <a:spcPct val="90000"/>
              </a:lnSpc>
              <a:spcBef>
                <a:spcPct val="20000"/>
              </a:spcBef>
              <a:spcAft>
                <a:spcPct val="0"/>
              </a:spcAft>
              <a:buClr>
                <a:srgbClr val="D2611C"/>
              </a:buClr>
              <a:buSzPct val="65000"/>
              <a:buFont typeface="Wingdings" pitchFamily="2" charset="2"/>
              <a:buNone/>
              <a:defRPr/>
            </a:pPr>
            <a:r>
              <a:rPr lang="tr-TR" sz="2400" dirty="0">
                <a:solidFill>
                  <a:prstClr val="black"/>
                </a:solidFill>
                <a:effectLst>
                  <a:outerShdw blurRad="38100" dist="38100" dir="2700000" algn="tl">
                    <a:srgbClr val="C0C0C0"/>
                  </a:outerShdw>
                </a:effectLst>
                <a:latin typeface="Tahoma" pitchFamily="34" charset="0"/>
              </a:rPr>
              <a:t>	</a:t>
            </a:r>
            <a:r>
              <a:rPr lang="tr-TR" sz="2200" dirty="0">
                <a:solidFill>
                  <a:prstClr val="black"/>
                </a:solidFill>
                <a:effectLst>
                  <a:outerShdw blurRad="38100" dist="38100" dir="2700000" algn="tl">
                    <a:srgbClr val="C0C0C0"/>
                  </a:outerShdw>
                </a:effectLst>
                <a:latin typeface="Tahoma" pitchFamily="34" charset="0"/>
              </a:rPr>
              <a:t>Temin edilen borç </a:t>
            </a:r>
            <a:r>
              <a:rPr lang="tr-TR" sz="2200" b="1" dirty="0">
                <a:solidFill>
                  <a:prstClr val="black"/>
                </a:solidFill>
                <a:effectLst>
                  <a:outerShdw blurRad="38100" dist="38100" dir="2700000" algn="tl">
                    <a:srgbClr val="C0C0C0"/>
                  </a:outerShdw>
                </a:effectLst>
                <a:latin typeface="Tahoma" pitchFamily="34" charset="0"/>
              </a:rPr>
              <a:t>işletmede kullanılmalıdır</a:t>
            </a:r>
            <a:r>
              <a:rPr lang="tr-TR" sz="2200" dirty="0">
                <a:solidFill>
                  <a:prstClr val="black"/>
                </a:solidFill>
                <a:effectLst>
                  <a:outerShdw blurRad="38100" dist="38100" dir="2700000" algn="tl">
                    <a:srgbClr val="C0C0C0"/>
                  </a:outerShdw>
                </a:effectLst>
                <a:latin typeface="Tahoma" pitchFamily="34" charset="0"/>
              </a:rPr>
              <a:t>.</a:t>
            </a:r>
            <a:endParaRPr lang="tr-TR" sz="2200" b="1" dirty="0">
              <a:solidFill>
                <a:prstClr val="black"/>
              </a:solidFill>
              <a:effectLst>
                <a:outerShdw blurRad="38100" dist="38100" dir="2700000" algn="tl">
                  <a:srgbClr val="C0C0C0"/>
                </a:outerShdw>
              </a:effectLst>
              <a:latin typeface="Tahoma" pitchFamily="34" charset="0"/>
            </a:endParaRPr>
          </a:p>
        </p:txBody>
      </p:sp>
      <p:sp>
        <p:nvSpPr>
          <p:cNvPr id="16" name="AutoShape 5" descr="Geri dönüşümlü kağıt">
            <a:extLst>
              <a:ext uri="{FF2B5EF4-FFF2-40B4-BE49-F238E27FC236}">
                <a16:creationId xmlns:a16="http://schemas.microsoft.com/office/drawing/2014/main" xmlns="" id="{2BD5A7E3-879E-491F-82B3-769D6C5D0C38}"/>
              </a:ext>
            </a:extLst>
          </p:cNvPr>
          <p:cNvSpPr>
            <a:spLocks noChangeArrowheads="1"/>
          </p:cNvSpPr>
          <p:nvPr/>
        </p:nvSpPr>
        <p:spPr bwMode="auto">
          <a:xfrm>
            <a:off x="657672" y="5175510"/>
            <a:ext cx="7730753" cy="1074729"/>
          </a:xfrm>
          <a:prstGeom prst="roundRect">
            <a:avLst>
              <a:gd name="adj" fmla="val 16667"/>
            </a:avLst>
          </a:prstGeom>
          <a:blipFill dpi="0" rotWithShape="1">
            <a:blip r:embed="rId4" cstate="print"/>
            <a:srcRect/>
            <a:tile tx="0" ty="0" sx="100000" sy="100000" flip="none" algn="tl"/>
          </a:blipFill>
          <a:ln w="9525" algn="ctr">
            <a:solidFill>
              <a:srgbClr val="003399"/>
            </a:solidFill>
            <a:round/>
            <a:headEnd/>
            <a:tailEnd/>
          </a:ln>
          <a:effectLst/>
        </p:spPr>
        <p:txBody>
          <a:bodyPr anchor="ct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nSpc>
                <a:spcPct val="80000"/>
              </a:lnSpc>
              <a:spcBef>
                <a:spcPct val="20000"/>
              </a:spcBef>
              <a:buClr>
                <a:schemeClr val="hlink"/>
              </a:buClr>
              <a:buSzPct val="65000"/>
              <a:buFont typeface="Wingdings" panose="05000000000000000000" pitchFamily="2" charset="2"/>
              <a:buNone/>
              <a:defRPr/>
            </a:pPr>
            <a:r>
              <a:rPr lang="tr-TR" altLang="en-US" sz="2200" b="0" dirty="0">
                <a:effectLst>
                  <a:outerShdw blurRad="38100" dist="38100" dir="2700000" algn="tl">
                    <a:srgbClr val="C0C0C0"/>
                  </a:outerShdw>
                </a:effectLst>
                <a:latin typeface="Tahoma" panose="020B0604030504040204" pitchFamily="34" charset="0"/>
              </a:rPr>
              <a:t>	İşletmede kullanılan borçların hesap dönemi içerisinde herhangi bir tarihteki tutarı, kurumun </a:t>
            </a:r>
            <a:r>
              <a:rPr lang="tr-TR" altLang="en-US" sz="2200" dirty="0">
                <a:latin typeface="Tahoma" panose="020B0604030504040204" pitchFamily="34" charset="0"/>
              </a:rPr>
              <a:t>dönem başı öz sermayesinin üç katını aşmalıdır. </a:t>
            </a:r>
          </a:p>
        </p:txBody>
      </p:sp>
    </p:spTree>
    <p:extLst>
      <p:ext uri="{BB962C8B-B14F-4D97-AF65-F5344CB8AC3E}">
        <p14:creationId xmlns:p14="http://schemas.microsoft.com/office/powerpoint/2010/main" val="142495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39916"/>
            <a:ext cx="8859746" cy="515040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00808"/>
            <a:ext cx="8683438"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2" y="1763293"/>
            <a:ext cx="8230100" cy="4610170"/>
          </a:xfrm>
          <a:prstGeom prst="rect">
            <a:avLst/>
          </a:prstGeom>
          <a:noFill/>
        </p:spPr>
        <p:txBody>
          <a:bodyPr wrap="square" lIns="0" rIns="0" numCol="1" rtlCol="0" anchor="t" anchorCtr="0">
            <a:noAutofit/>
          </a:bodyPr>
          <a:lstStyle/>
          <a:p>
            <a:pPr marL="342900" indent="-342900" algn="ctr">
              <a:buAutoNum type="arabicPeriod"/>
              <a:defRPr/>
            </a:pPr>
            <a:r>
              <a:rPr lang="tr-TR" altLang="en-US" b="1" dirty="0" smtClean="0">
                <a:solidFill>
                  <a:srgbClr val="FF0000"/>
                </a:solidFill>
              </a:rPr>
              <a:t>Unsur : </a:t>
            </a:r>
            <a:r>
              <a:rPr lang="tr-TR" altLang="en-US" b="1" dirty="0">
                <a:solidFill>
                  <a:srgbClr val="FF0000"/>
                </a:solidFill>
              </a:rPr>
              <a:t> </a:t>
            </a:r>
            <a:r>
              <a:rPr lang="tr-TR" altLang="en-US" b="1" dirty="0" smtClean="0">
                <a:solidFill>
                  <a:srgbClr val="FF0000"/>
                </a:solidFill>
              </a:rPr>
              <a:t>BORCUN </a:t>
            </a:r>
            <a:r>
              <a:rPr lang="tr-TR" altLang="en-US" b="1" dirty="0">
                <a:solidFill>
                  <a:srgbClr val="FF0000"/>
                </a:solidFill>
              </a:rPr>
              <a:t>DOĞRUDAN VEYA DOLAYLI OLARAK ORTAK VEYA ORTAKLA </a:t>
            </a:r>
            <a:endParaRPr lang="tr-TR" altLang="en-US" b="1" dirty="0" smtClean="0">
              <a:solidFill>
                <a:srgbClr val="FF0000"/>
              </a:solidFill>
            </a:endParaRPr>
          </a:p>
          <a:p>
            <a:pPr algn="ctr">
              <a:defRPr/>
            </a:pPr>
            <a:r>
              <a:rPr lang="tr-TR" altLang="en-US" b="1" dirty="0" smtClean="0">
                <a:solidFill>
                  <a:srgbClr val="FF0000"/>
                </a:solidFill>
              </a:rPr>
              <a:t>İLİŞKİLİ </a:t>
            </a:r>
            <a:r>
              <a:rPr lang="tr-TR" altLang="en-US" b="1" dirty="0">
                <a:solidFill>
                  <a:srgbClr val="FF0000"/>
                </a:solidFill>
              </a:rPr>
              <a:t>KİŞİDEN TEMİN EDİLMESİ</a:t>
            </a:r>
          </a:p>
          <a:p>
            <a:pPr algn="just">
              <a:defRPr/>
            </a:pPr>
            <a:r>
              <a:rPr lang="tr-TR" altLang="en-US" dirty="0" smtClean="0"/>
              <a:t>Örtülü </a:t>
            </a:r>
            <a:r>
              <a:rPr lang="tr-TR" altLang="en-US" dirty="0"/>
              <a:t>sermayenin asli unsuru, borcun ortak veya ortakla ilişkili kişilerden temin edilmesidir. Eğer borç veren kişi veya kurum, ortak veya ortakla ilişkili kişi tanımına girmiyorsa örtülü sermayeden bahsedilmesi mümkün değildir. </a:t>
            </a:r>
          </a:p>
          <a:p>
            <a:pPr algn="just">
              <a:lnSpc>
                <a:spcPct val="80000"/>
              </a:lnSpc>
              <a:buClr>
                <a:schemeClr val="hlink"/>
              </a:buClr>
              <a:buSzPct val="65000"/>
              <a:defRPr/>
            </a:pPr>
            <a:r>
              <a:rPr lang="tr-TR" altLang="en-US" dirty="0">
                <a:solidFill>
                  <a:srgbClr val="003399"/>
                </a:solidFill>
                <a:effectLst>
                  <a:outerShdw blurRad="38100" dist="38100" dir="2700000" algn="tl">
                    <a:srgbClr val="C0C0C0"/>
                  </a:outerShdw>
                </a:effectLst>
                <a:latin typeface="Comic Sans MS" panose="030F0702030302020204" pitchFamily="66" charset="0"/>
              </a:rPr>
              <a:t>	</a:t>
            </a:r>
            <a:r>
              <a:rPr lang="tr-TR" altLang="en-US" dirty="0">
                <a:solidFill>
                  <a:srgbClr val="191919"/>
                </a:solidFill>
                <a:effectLst>
                  <a:outerShdw blurRad="38100" dist="38100" dir="2700000" algn="tl">
                    <a:srgbClr val="C0C0C0"/>
                  </a:outerShdw>
                </a:effectLst>
              </a:rPr>
              <a:t>Ancak Kanun maddesinde, </a:t>
            </a:r>
          </a:p>
          <a:p>
            <a:pPr algn="just">
              <a:lnSpc>
                <a:spcPct val="80000"/>
              </a:lnSpc>
              <a:buClr>
                <a:schemeClr val="hlink"/>
              </a:buClr>
              <a:buSzPct val="65000"/>
              <a:defRPr/>
            </a:pPr>
            <a:r>
              <a:rPr lang="tr-TR" altLang="en-US" dirty="0">
                <a:solidFill>
                  <a:srgbClr val="C00000"/>
                </a:solidFill>
                <a:effectLst>
                  <a:outerShdw blurRad="38100" dist="38100" dir="2700000" algn="tl">
                    <a:srgbClr val="C0C0C0"/>
                  </a:outerShdw>
                </a:effectLst>
              </a:rPr>
              <a:t>	</a:t>
            </a:r>
            <a:r>
              <a:rPr lang="tr-TR" altLang="en-US" i="1" dirty="0">
                <a:solidFill>
                  <a:srgbClr val="C00000"/>
                </a:solidFill>
                <a:effectLst>
                  <a:outerShdw blurRad="38100" dist="38100" dir="2700000" algn="tl">
                    <a:srgbClr val="C0C0C0"/>
                  </a:outerShdw>
                </a:effectLst>
              </a:rPr>
              <a:t>…</a:t>
            </a:r>
            <a:r>
              <a:rPr lang="tr-TR" altLang="en-US" i="1" u="sng" dirty="0">
                <a:solidFill>
                  <a:srgbClr val="C00000"/>
                </a:solidFill>
                <a:effectLst>
                  <a:outerShdw blurRad="38100" dist="38100" dir="2700000" algn="tl">
                    <a:srgbClr val="C0C0C0"/>
                  </a:outerShdw>
                </a:effectLst>
              </a:rPr>
              <a:t>doğrudan veya dolaylı olarak …”</a:t>
            </a:r>
            <a:r>
              <a:rPr lang="tr-TR" altLang="en-US" dirty="0">
                <a:solidFill>
                  <a:srgbClr val="C00000"/>
                </a:solidFill>
                <a:effectLst>
                  <a:outerShdw blurRad="38100" dist="38100" dir="2700000" algn="tl">
                    <a:srgbClr val="C0C0C0"/>
                  </a:outerShdw>
                </a:effectLst>
              </a:rPr>
              <a:t> </a:t>
            </a:r>
          </a:p>
          <a:p>
            <a:pPr algn="just">
              <a:lnSpc>
                <a:spcPct val="80000"/>
              </a:lnSpc>
              <a:buClr>
                <a:schemeClr val="hlink"/>
              </a:buClr>
              <a:buSzPct val="65000"/>
              <a:defRPr/>
            </a:pPr>
            <a:r>
              <a:rPr lang="tr-TR" altLang="en-US" dirty="0" smtClean="0">
                <a:solidFill>
                  <a:srgbClr val="191919"/>
                </a:solidFill>
                <a:effectLst>
                  <a:outerShdw blurRad="38100" dist="38100" dir="2700000" algn="tl">
                    <a:srgbClr val="C0C0C0"/>
                  </a:outerShdw>
                </a:effectLst>
              </a:rPr>
              <a:t>ifadesine </a:t>
            </a:r>
            <a:r>
              <a:rPr lang="tr-TR" altLang="en-US" dirty="0">
                <a:solidFill>
                  <a:srgbClr val="191919"/>
                </a:solidFill>
                <a:effectLst>
                  <a:outerShdw blurRad="38100" dist="38100" dir="2700000" algn="tl">
                    <a:srgbClr val="C0C0C0"/>
                  </a:outerShdw>
                </a:effectLst>
              </a:rPr>
              <a:t>yer verildiğinden, yapılan bir borçlanmada dolaylı da olsa bu türden bir ilişki kurulabiliyorsa örtülü sermaye söz konusu olabilecektir. </a:t>
            </a:r>
            <a:endParaRPr lang="tr-TR" altLang="en-US" dirty="0" smtClean="0">
              <a:solidFill>
                <a:srgbClr val="191919"/>
              </a:solidFill>
              <a:effectLst>
                <a:outerShdw blurRad="38100" dist="38100" dir="2700000" algn="tl">
                  <a:srgbClr val="C0C0C0"/>
                </a:outerShdw>
              </a:effectLst>
            </a:endParaRPr>
          </a:p>
          <a:p>
            <a:pPr algn="ctr"/>
            <a:r>
              <a:rPr lang="tr-TR" altLang="tr-TR" b="1" dirty="0">
                <a:solidFill>
                  <a:srgbClr val="FF0000"/>
                </a:solidFill>
              </a:rPr>
              <a:t>KURUM ORTAKLARINDAN YAPILAN </a:t>
            </a:r>
            <a:r>
              <a:rPr lang="tr-TR" altLang="tr-TR" b="1" dirty="0" smtClean="0">
                <a:solidFill>
                  <a:srgbClr val="FF0000"/>
                </a:solidFill>
              </a:rPr>
              <a:t>BORÇLANMALAR</a:t>
            </a:r>
            <a:endParaRPr lang="tr-TR" altLang="tr-TR" dirty="0">
              <a:solidFill>
                <a:srgbClr val="000099"/>
              </a:solidFill>
            </a:endParaRPr>
          </a:p>
          <a:p>
            <a:pPr>
              <a:spcBef>
                <a:spcPct val="0"/>
              </a:spcBef>
              <a:buClr>
                <a:srgbClr val="FF0000"/>
              </a:buClr>
              <a:buSzPct val="125000"/>
              <a:buFont typeface="Wingdings" panose="05000000000000000000" pitchFamily="2" charset="2"/>
              <a:buChar char="Ø"/>
            </a:pPr>
            <a:r>
              <a:rPr lang="tr-TR" altLang="tr-TR" dirty="0"/>
              <a:t>Kurumların </a:t>
            </a:r>
            <a:r>
              <a:rPr lang="tr-TR" altLang="tr-TR" u="sng" dirty="0"/>
              <a:t>ortaklarından temin ettikleri borçlar</a:t>
            </a:r>
            <a:r>
              <a:rPr lang="tr-TR" altLang="tr-TR" dirty="0"/>
              <a:t>, diğer şartların da varlığı halinde örtülü sermaye sayılacaktır.</a:t>
            </a:r>
          </a:p>
          <a:p>
            <a:pPr algn="just">
              <a:spcBef>
                <a:spcPct val="0"/>
              </a:spcBef>
              <a:buClr>
                <a:srgbClr val="FF0000"/>
              </a:buClr>
              <a:buSzPct val="125000"/>
              <a:buFont typeface="Wingdings" panose="05000000000000000000" pitchFamily="2" charset="2"/>
              <a:buChar char="Ø"/>
            </a:pPr>
            <a:r>
              <a:rPr lang="tr-TR" altLang="tr-TR" dirty="0" smtClean="0"/>
              <a:t>1 </a:t>
            </a:r>
            <a:r>
              <a:rPr lang="tr-TR" altLang="tr-TR" dirty="0"/>
              <a:t>seri numaralı KVK Tebliğinde ortaklık ilişkisinin, kurumun hem ortak olduğu kurumları (iştirakleri) , hem de kuruma ortak olan gerçek kişi ve kurumları kapsadığı belirtilmektedir. </a:t>
            </a:r>
          </a:p>
          <a:p>
            <a:pPr algn="just">
              <a:spcBef>
                <a:spcPct val="0"/>
              </a:spcBef>
              <a:buClr>
                <a:srgbClr val="FF0000"/>
              </a:buClr>
              <a:buSzPct val="125000"/>
              <a:buFont typeface="Wingdings" panose="05000000000000000000" pitchFamily="2" charset="2"/>
              <a:buChar char="Ø"/>
            </a:pPr>
            <a:r>
              <a:rPr lang="tr-TR" altLang="tr-TR" dirty="0" smtClean="0"/>
              <a:t>Örneğin</a:t>
            </a:r>
            <a:r>
              <a:rPr lang="tr-TR" altLang="tr-TR" dirty="0"/>
              <a:t>, bir kurum açısından kendisine ortak olan kişi ve kurumlar ile bu kurumun sermayesine iştirak ettiği diğer bir kurum ortaklık ilişkisi kapsamındadır.</a:t>
            </a:r>
          </a:p>
          <a:p>
            <a:pPr algn="just">
              <a:lnSpc>
                <a:spcPct val="80000"/>
              </a:lnSpc>
              <a:buClr>
                <a:schemeClr val="hlink"/>
              </a:buClr>
              <a:buSzPct val="65000"/>
              <a:defRPr/>
            </a:pPr>
            <a:endParaRPr lang="tr-TR" altLang="en-US" dirty="0">
              <a:solidFill>
                <a:srgbClr val="191919"/>
              </a:solidFill>
              <a:effectLst>
                <a:outerShdw blurRad="38100" dist="38100" dir="2700000" algn="tl">
                  <a:srgbClr val="C0C0C0"/>
                </a:outerShdw>
              </a:effectLst>
            </a:endParaRPr>
          </a:p>
          <a:p>
            <a:pPr algn="just">
              <a:defRPr/>
            </a:pPr>
            <a:endParaRPr lang="tr-TR" altLang="en-US" sz="2400"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a:t>
            </a:r>
            <a:r>
              <a:rPr lang="tr-TR" altLang="tr-TR" sz="2400" b="1" dirty="0" smtClean="0">
                <a:solidFill>
                  <a:srgbClr val="CC3300"/>
                </a:solidFill>
                <a:effectLst>
                  <a:outerShdw blurRad="38100" dist="38100" dir="2700000" algn="tl">
                    <a:srgbClr val="000000">
                      <a:alpha val="43137"/>
                    </a:srgbClr>
                  </a:outerShdw>
                </a:effectLst>
              </a:rPr>
              <a:t>SERMAYE </a:t>
            </a: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04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39917"/>
            <a:ext cx="8928992" cy="5150404"/>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2" y="1916832"/>
            <a:ext cx="8064896" cy="4392488"/>
          </a:xfrm>
          <a:prstGeom prst="rect">
            <a:avLst/>
          </a:prstGeom>
          <a:noFill/>
        </p:spPr>
        <p:txBody>
          <a:bodyPr wrap="square" lIns="0" rIns="0" numCol="1" rtlCol="0" anchor="t" anchorCtr="0">
            <a:noAutofit/>
          </a:bodyPr>
          <a:lstStyle/>
          <a:p>
            <a:pPr algn="ctr">
              <a:defRPr/>
            </a:pPr>
            <a:r>
              <a:rPr lang="tr-TR" b="1" dirty="0">
                <a:solidFill>
                  <a:srgbClr val="FF0000"/>
                </a:solidFill>
              </a:rPr>
              <a:t>Kurum Ortaklarından Yapılan Borçlanmalar - II</a:t>
            </a:r>
          </a:p>
          <a:p>
            <a:pPr algn="just">
              <a:defRPr/>
            </a:pPr>
            <a:endParaRPr lang="tr-TR" b="1" dirty="0">
              <a:solidFill>
                <a:srgbClr val="000099"/>
              </a:solidFill>
            </a:endParaRPr>
          </a:p>
          <a:p>
            <a:pPr algn="just">
              <a:defRPr/>
            </a:pPr>
            <a:r>
              <a:rPr lang="tr-TR" dirty="0"/>
              <a:t>Ortaklardan temin edilen borçların örtülü sermaye kapsamında Değerlendirilmesinde </a:t>
            </a:r>
            <a:r>
              <a:rPr lang="tr-TR" u="sng" dirty="0"/>
              <a:t>ortaklık payı oranının bir önemi yoktur. </a:t>
            </a:r>
          </a:p>
          <a:p>
            <a:pPr algn="just">
              <a:defRPr/>
            </a:pPr>
            <a:r>
              <a:rPr lang="tr-TR" dirty="0">
                <a:solidFill>
                  <a:schemeClr val="accent1"/>
                </a:solidFill>
                <a:effectLst>
                  <a:outerShdw blurRad="38100" dist="38100" dir="2700000" algn="tl">
                    <a:srgbClr val="000000"/>
                  </a:outerShdw>
                </a:effectLst>
                <a:latin typeface="Tahoma" pitchFamily="34" charset="0"/>
              </a:rPr>
              <a:t>	</a:t>
            </a:r>
            <a:r>
              <a:rPr lang="tr-TR" dirty="0"/>
              <a:t>Ancak, kurumların </a:t>
            </a:r>
            <a:r>
              <a:rPr lang="tr-TR" dirty="0" err="1"/>
              <a:t>BİST’te</a:t>
            </a:r>
            <a:r>
              <a:rPr lang="tr-TR" dirty="0"/>
              <a:t> işlem gören hisselerinin edinilmesi durumunda, söz konusu hisse nedeniyle ortak veya ortakla ilişkili kişi sayılanlardan temin edilen borçlanmalarda en az % 10 ortaklık payı aranır.</a:t>
            </a:r>
          </a:p>
          <a:p>
            <a:pPr algn="just">
              <a:lnSpc>
                <a:spcPct val="90000"/>
              </a:lnSpc>
            </a:pPr>
            <a:r>
              <a:rPr lang="tr-TR" altLang="tr-TR" dirty="0" smtClean="0">
                <a:solidFill>
                  <a:srgbClr val="000099"/>
                </a:solidFill>
              </a:rPr>
              <a:t>	</a:t>
            </a:r>
          </a:p>
          <a:p>
            <a:pPr algn="just">
              <a:lnSpc>
                <a:spcPct val="90000"/>
              </a:lnSpc>
            </a:pPr>
            <a:r>
              <a:rPr lang="tr-TR" altLang="tr-TR" dirty="0" smtClean="0">
                <a:solidFill>
                  <a:srgbClr val="FF0000"/>
                </a:solidFill>
              </a:rPr>
              <a:t>“</a:t>
            </a:r>
            <a:r>
              <a:rPr lang="tr-TR" altLang="tr-TR" b="1" u="sng" dirty="0">
                <a:solidFill>
                  <a:srgbClr val="FF0000"/>
                </a:solidFill>
              </a:rPr>
              <a:t>Ortaklarla İlişkili Kişilerden</a:t>
            </a:r>
            <a:r>
              <a:rPr lang="tr-TR" altLang="tr-TR" b="1" dirty="0">
                <a:solidFill>
                  <a:srgbClr val="FF0000"/>
                </a:solidFill>
              </a:rPr>
              <a:t>” Yapılan Borçlanmalar</a:t>
            </a:r>
          </a:p>
          <a:p>
            <a:pPr algn="just">
              <a:lnSpc>
                <a:spcPct val="90000"/>
              </a:lnSpc>
            </a:pPr>
            <a:endParaRPr lang="tr-TR" altLang="tr-TR" dirty="0">
              <a:solidFill>
                <a:srgbClr val="000099"/>
              </a:solidFill>
            </a:endParaRPr>
          </a:p>
          <a:p>
            <a:pPr algn="just">
              <a:lnSpc>
                <a:spcPct val="90000"/>
              </a:lnSpc>
              <a:buClr>
                <a:srgbClr val="FF0000"/>
              </a:buClr>
              <a:buSzPct val="125000"/>
              <a:buFont typeface="Wingdings" panose="05000000000000000000" pitchFamily="2" charset="2"/>
              <a:buChar char="Ø"/>
            </a:pPr>
            <a:r>
              <a:rPr lang="tr-TR" altLang="tr-TR" dirty="0"/>
              <a:t>Örtülü sermaye uygulamasında, borcun temin edildiği kişi yönünden ikinci grubu </a:t>
            </a:r>
            <a:r>
              <a:rPr lang="tr-TR" altLang="tr-TR" dirty="0">
                <a:solidFill>
                  <a:srgbClr val="FF0000"/>
                </a:solidFill>
              </a:rPr>
              <a:t>ortaklarla ilişkili kişilerden</a:t>
            </a:r>
            <a:r>
              <a:rPr lang="tr-TR" altLang="tr-TR" dirty="0"/>
              <a:t> temin edilen borçlar oluşturmaktadır. </a:t>
            </a:r>
          </a:p>
          <a:p>
            <a:pPr algn="just">
              <a:lnSpc>
                <a:spcPct val="90000"/>
              </a:lnSpc>
              <a:buClr>
                <a:srgbClr val="FF0000"/>
              </a:buClr>
              <a:buSzPct val="125000"/>
              <a:buFont typeface="Wingdings" panose="05000000000000000000" pitchFamily="2" charset="2"/>
              <a:buChar char="Ø"/>
            </a:pPr>
            <a:endParaRPr lang="tr-TR" altLang="tr-TR" dirty="0"/>
          </a:p>
          <a:p>
            <a:pPr algn="just">
              <a:lnSpc>
                <a:spcPct val="90000"/>
              </a:lnSpc>
              <a:buClr>
                <a:srgbClr val="FF0000"/>
              </a:buClr>
              <a:buSzPct val="125000"/>
              <a:buFont typeface="Wingdings" panose="05000000000000000000" pitchFamily="2" charset="2"/>
              <a:buChar char="Ø"/>
            </a:pPr>
            <a:r>
              <a:rPr lang="tr-TR" altLang="tr-TR" dirty="0"/>
              <a:t>Kurumların ortaklarla ilişkili olan kişilerden doğrudan veya dolaylı olarak temin ettikleri borçlar da diğer şartların varlığı halinde örtülü sermaye sayılacaktır</a:t>
            </a:r>
            <a:endParaRPr lang="tr-TR" u="sng"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a:t>
            </a:r>
            <a:r>
              <a:rPr lang="tr-TR" altLang="tr-TR" sz="2400" b="1" dirty="0" smtClean="0">
                <a:solidFill>
                  <a:srgbClr val="CC3300"/>
                </a:solidFill>
                <a:effectLst>
                  <a:outerShdw blurRad="38100" dist="38100" dir="2700000" algn="tl">
                    <a:srgbClr val="000000">
                      <a:alpha val="43137"/>
                    </a:srgbClr>
                  </a:outerShdw>
                </a:effectLst>
              </a:rPr>
              <a:t>SERMAYE </a:t>
            </a: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339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64746" y="1514681"/>
            <a:ext cx="8871750" cy="5084329"/>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323528" y="1700808"/>
            <a:ext cx="8611429" cy="4752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lgn="ctr">
              <a:buFont typeface="Arial" panose="020B0604020202020204" pitchFamily="34" charset="0"/>
              <a:buNone/>
            </a:pPr>
            <a:r>
              <a:rPr lang="tr-TR" altLang="tr-TR" sz="2400" b="1" dirty="0" smtClean="0">
                <a:solidFill>
                  <a:srgbClr val="FF0000"/>
                </a:solidFill>
              </a:rPr>
              <a:t>ORTAKLA İLİŞKİLİ KİŞİ” KAVRAMININ TANIMI</a:t>
            </a:r>
            <a:endParaRPr lang="tr-TR" altLang="tr-TR" sz="2400" dirty="0" smtClean="0">
              <a:solidFill>
                <a:srgbClr val="FF0000"/>
              </a:solidFill>
            </a:endParaRPr>
          </a:p>
          <a:p>
            <a:pPr algn="ct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a:t>
            </a:r>
            <a:r>
              <a:rPr lang="tr-TR" altLang="tr-TR" sz="2400" b="1" dirty="0" smtClean="0">
                <a:solidFill>
                  <a:srgbClr val="CC3300"/>
                </a:solidFill>
                <a:effectLst>
                  <a:outerShdw blurRad="38100" dist="38100" dir="2700000" algn="tl">
                    <a:srgbClr val="000000">
                      <a:alpha val="43137"/>
                    </a:srgbClr>
                  </a:outerShdw>
                </a:effectLst>
              </a:rPr>
              <a:t>SERMAYE </a:t>
            </a:r>
            <a:endParaRPr lang="tr-TR" sz="2400" dirty="0">
              <a:effectLst>
                <a:outerShdw blurRad="38100" dist="38100" dir="2700000" algn="tl">
                  <a:srgbClr val="000000">
                    <a:alpha val="43137"/>
                  </a:srgbClr>
                </a:outerShdw>
              </a:effectLst>
            </a:endParaRPr>
          </a:p>
        </p:txBody>
      </p:sp>
      <p:sp>
        <p:nvSpPr>
          <p:cNvPr id="13" name="AutoShape 4"/>
          <p:cNvSpPr>
            <a:spLocks noChangeArrowheads="1"/>
          </p:cNvSpPr>
          <p:nvPr/>
        </p:nvSpPr>
        <p:spPr bwMode="auto">
          <a:xfrm>
            <a:off x="688718" y="2276872"/>
            <a:ext cx="3582702" cy="3887961"/>
          </a:xfrm>
          <a:prstGeom prst="roundRect">
            <a:avLst>
              <a:gd name="adj" fmla="val 16667"/>
            </a:avLst>
          </a:prstGeom>
          <a:solidFill>
            <a:srgbClr val="CCFF99"/>
          </a:solidFill>
          <a:ln w="28575" algn="ctr">
            <a:solidFill>
              <a:sysClr val="windowText" lastClr="000000"/>
            </a:solidFill>
            <a:round/>
            <a:headEnd/>
            <a:tailEnd/>
          </a:ln>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
                <a:srgbClr val="D2611C"/>
              </a:buClr>
              <a:buSzPct val="65000"/>
              <a:buFont typeface="Wingdings" panose="05000000000000000000" pitchFamily="2" charset="2"/>
              <a:buNone/>
              <a:tabLst/>
              <a:defRPr/>
            </a:pPr>
            <a:r>
              <a:rPr kumimoji="0" lang="tr-TR" altLang="tr-TR" sz="2400" b="0" i="0" u="none" strike="noStrike" kern="0" cap="none" spc="0" normalizeH="0" baseline="0" noProof="0" dirty="0" smtClean="0">
                <a:ln>
                  <a:noFill/>
                </a:ln>
                <a:solidFill>
                  <a:prstClr val="black"/>
                </a:solidFill>
                <a:effectLst/>
                <a:uLnTx/>
                <a:uFillTx/>
                <a:latin typeface="Tahoma" panose="020B0604030504040204" pitchFamily="34" charset="0"/>
              </a:rPr>
              <a:t>Ortağın doğrudan veya dolaylı olarak </a:t>
            </a:r>
            <a:r>
              <a:rPr kumimoji="0" lang="tr-TR" altLang="tr-TR" sz="2400" b="1" i="0" u="none" strike="noStrike" kern="0" cap="none" spc="0" normalizeH="0" baseline="0" noProof="0" dirty="0" smtClean="0">
                <a:ln>
                  <a:noFill/>
                </a:ln>
                <a:solidFill>
                  <a:prstClr val="black"/>
                </a:solidFill>
                <a:effectLst/>
                <a:uLnTx/>
                <a:uFillTx/>
                <a:latin typeface="Tahoma" panose="020B0604030504040204" pitchFamily="34" charset="0"/>
              </a:rPr>
              <a:t>en az %10 oranında</a:t>
            </a:r>
            <a:r>
              <a:rPr kumimoji="0" lang="tr-TR" altLang="tr-TR" sz="2400" b="0" i="0" u="none" strike="noStrike" kern="0" cap="none" spc="0" normalizeH="0" baseline="0" noProof="0" dirty="0" smtClean="0">
                <a:ln>
                  <a:noFill/>
                </a:ln>
                <a:solidFill>
                  <a:prstClr val="black"/>
                </a:solidFill>
                <a:effectLst/>
                <a:uLnTx/>
                <a:uFillTx/>
                <a:latin typeface="Tahoma" panose="020B0604030504040204" pitchFamily="34" charset="0"/>
              </a:rPr>
              <a:t> ortağı olduğu bir kurum, veya en az bu oranda oy veya kâr payı hakkına ya da hisselerine sahip olduğu bir kurum,</a:t>
            </a:r>
          </a:p>
        </p:txBody>
      </p:sp>
      <p:sp>
        <p:nvSpPr>
          <p:cNvPr id="14" name="AutoShape 5"/>
          <p:cNvSpPr>
            <a:spLocks noChangeArrowheads="1"/>
          </p:cNvSpPr>
          <p:nvPr/>
        </p:nvSpPr>
        <p:spPr bwMode="auto">
          <a:xfrm>
            <a:off x="4729208" y="2276872"/>
            <a:ext cx="3886200" cy="3887961"/>
          </a:xfrm>
          <a:prstGeom prst="roundRect">
            <a:avLst>
              <a:gd name="adj" fmla="val 16667"/>
            </a:avLst>
          </a:prstGeom>
          <a:solidFill>
            <a:srgbClr val="FFFF99"/>
          </a:solidFill>
          <a:ln w="28575" algn="ctr">
            <a:solidFill>
              <a:sysClr val="windowText" lastClr="000000"/>
            </a:solidFill>
            <a:round/>
            <a:headEnd/>
            <a:tailEnd/>
          </a:ln>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
                <a:srgbClr val="D2611C"/>
              </a:buClr>
              <a:buSzPct val="65000"/>
              <a:buFont typeface="Wingdings" panose="05000000000000000000" pitchFamily="2" charset="2"/>
              <a:buNone/>
              <a:tabLst/>
              <a:defRPr/>
            </a:pPr>
            <a:r>
              <a:rPr kumimoji="0" lang="tr-TR" altLang="tr-TR" sz="2400" b="0" i="0" u="none" strike="noStrike" kern="0" cap="none" spc="0" normalizeH="0" baseline="0" noProof="0" dirty="0" smtClean="0">
                <a:ln>
                  <a:noFill/>
                </a:ln>
                <a:solidFill>
                  <a:prstClr val="black"/>
                </a:solidFill>
                <a:effectLst/>
                <a:uLnTx/>
                <a:uFillTx/>
                <a:latin typeface="Tahoma" panose="020B0604030504040204" pitchFamily="34" charset="0"/>
              </a:rPr>
              <a:t>Doğrudan veya dolaylı olarak, ortağın veya ortakla ilişkili </a:t>
            </a:r>
            <a:r>
              <a:rPr kumimoji="0" lang="tr-TR" altLang="tr-TR" sz="2400" b="1" i="0" u="sng" strike="noStrike" kern="0" cap="none" spc="0" normalizeH="0" baseline="0" noProof="0" dirty="0" smtClean="0">
                <a:ln>
                  <a:noFill/>
                </a:ln>
                <a:solidFill>
                  <a:prstClr val="black"/>
                </a:solidFill>
                <a:effectLst/>
                <a:uLnTx/>
                <a:uFillTx/>
                <a:latin typeface="Tahoma" panose="020B0604030504040204" pitchFamily="34" charset="0"/>
              </a:rPr>
              <a:t>bu kurumun</a:t>
            </a:r>
            <a:r>
              <a:rPr kumimoji="0" lang="tr-TR" altLang="tr-TR" sz="2400" b="0" i="0" u="none" strike="noStrike" kern="0" cap="none" spc="0" normalizeH="0" baseline="0" noProof="0" dirty="0" smtClean="0">
                <a:ln>
                  <a:noFill/>
                </a:ln>
                <a:solidFill>
                  <a:prstClr val="black"/>
                </a:solidFill>
                <a:effectLst/>
                <a:uLnTx/>
                <a:uFillTx/>
                <a:latin typeface="Tahoma" panose="020B0604030504040204" pitchFamily="34" charset="0"/>
              </a:rPr>
              <a:t> sermayesinin, oy veya kâr payı hakkına sahip hisselerinin </a:t>
            </a:r>
            <a:r>
              <a:rPr kumimoji="0" lang="tr-TR" altLang="tr-TR" sz="2400" b="1" i="0" u="none" strike="noStrike" kern="0" cap="none" spc="0" normalizeH="0" baseline="0" noProof="0" dirty="0" smtClean="0">
                <a:ln>
                  <a:noFill/>
                </a:ln>
                <a:solidFill>
                  <a:prstClr val="black"/>
                </a:solidFill>
                <a:effectLst/>
                <a:uLnTx/>
                <a:uFillTx/>
                <a:latin typeface="Tahoma" panose="020B0604030504040204" pitchFamily="34" charset="0"/>
              </a:rPr>
              <a:t>en az %10'unu elinde bulunduran</a:t>
            </a:r>
            <a:r>
              <a:rPr kumimoji="0" lang="tr-TR" altLang="tr-TR" sz="2400" b="0" i="0" u="none" strike="noStrike" kern="0" cap="none" spc="0" normalizeH="0" baseline="0" noProof="0" dirty="0" smtClean="0">
                <a:ln>
                  <a:noFill/>
                </a:ln>
                <a:solidFill>
                  <a:prstClr val="black"/>
                </a:solidFill>
                <a:effectLst/>
                <a:uLnTx/>
                <a:uFillTx/>
                <a:latin typeface="Tahoma" panose="020B0604030504040204" pitchFamily="34" charset="0"/>
              </a:rPr>
              <a:t> bir gerçek kişi veya kurum.</a:t>
            </a:r>
          </a:p>
        </p:txBody>
      </p:sp>
    </p:spTree>
    <p:extLst>
      <p:ext uri="{BB962C8B-B14F-4D97-AF65-F5344CB8AC3E}">
        <p14:creationId xmlns:p14="http://schemas.microsoft.com/office/powerpoint/2010/main" val="380557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3"/>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2" y="1739698"/>
            <a:ext cx="8208912" cy="4458697"/>
          </a:xfrm>
          <a:prstGeom prst="rect">
            <a:avLst/>
          </a:prstGeom>
          <a:noFill/>
        </p:spPr>
        <p:txBody>
          <a:bodyPr wrap="square" lIns="0" rIns="0" numCol="1" rtlCol="0" anchor="t" anchorCtr="0">
            <a:noAutofit/>
          </a:bodyPr>
          <a:lstStyle/>
          <a:p>
            <a:pPr indent="-358775" defTabSz="628650">
              <a:buNone/>
            </a:pPr>
            <a:r>
              <a:rPr lang="tr-TR" sz="2200" b="1" u="sng" kern="0" dirty="0" smtClean="0">
                <a:solidFill>
                  <a:srgbClr val="FF0000"/>
                </a:solidFill>
                <a:latin typeface="Calibri" panose="020F0502020204030204" pitchFamily="34" charset="0"/>
                <a:cs typeface="Calibri" panose="020F0502020204030204" pitchFamily="34" charset="0"/>
              </a:rPr>
              <a:t>2 Kooperatifler</a:t>
            </a:r>
            <a:r>
              <a:rPr lang="tr-TR" sz="2200" b="1" u="sng" kern="0" dirty="0">
                <a:solidFill>
                  <a:srgbClr val="FF0000"/>
                </a:solidFill>
                <a:latin typeface="Calibri" panose="020F0502020204030204" pitchFamily="34" charset="0"/>
                <a:cs typeface="Calibri" panose="020F0502020204030204" pitchFamily="34" charset="0"/>
              </a:rPr>
              <a:t>	</a:t>
            </a:r>
            <a:r>
              <a:rPr lang="tr-TR" sz="2200" u="sng" kern="0" dirty="0">
                <a:solidFill>
                  <a:srgbClr val="FF0000"/>
                </a:solidFill>
                <a:latin typeface="Calibri" panose="020F0502020204030204" pitchFamily="34" charset="0"/>
                <a:cs typeface="Calibri" panose="020F0502020204030204" pitchFamily="34" charset="0"/>
              </a:rPr>
              <a:t>						</a:t>
            </a:r>
            <a:r>
              <a:rPr lang="tr-TR" sz="2200" u="sng" kern="0" dirty="0" smtClean="0">
                <a:solidFill>
                  <a:srgbClr val="FF0000"/>
                </a:solidFill>
                <a:latin typeface="Calibri" panose="020F0502020204030204" pitchFamily="34" charset="0"/>
                <a:cs typeface="Calibri" panose="020F0502020204030204" pitchFamily="34" charset="0"/>
              </a:rPr>
              <a:t>:</a:t>
            </a:r>
          </a:p>
          <a:p>
            <a:pPr indent="-358775" defTabSz="628650">
              <a:buNone/>
            </a:pPr>
            <a:endParaRPr lang="tr-TR" sz="2200" u="sng" kern="0" dirty="0" smtClean="0">
              <a:solidFill>
                <a:srgbClr val="000000"/>
              </a:solidFill>
              <a:latin typeface="Calibri" panose="020F0502020204030204" pitchFamily="34" charset="0"/>
              <a:cs typeface="Calibri" panose="020F0502020204030204" pitchFamily="34" charset="0"/>
            </a:endParaRPr>
          </a:p>
          <a:p>
            <a:pPr indent="-342900">
              <a:lnSpc>
                <a:spcPct val="150000"/>
              </a:lnSpc>
              <a:buFont typeface="Wingdings" panose="05000000000000000000" pitchFamily="2" charset="2"/>
              <a:buChar char="Ø"/>
            </a:pPr>
            <a:r>
              <a:rPr lang="tr-TR" sz="2200" kern="0" dirty="0" smtClean="0">
                <a:solidFill>
                  <a:srgbClr val="000000"/>
                </a:solidFill>
                <a:latin typeface="Calibri" panose="020F0502020204030204" pitchFamily="34" charset="0"/>
                <a:cs typeface="Calibri" panose="020F0502020204030204" pitchFamily="34" charset="0"/>
              </a:rPr>
              <a:t>1163 </a:t>
            </a:r>
            <a:r>
              <a:rPr lang="tr-TR" sz="2200" kern="0" dirty="0">
                <a:solidFill>
                  <a:srgbClr val="000000"/>
                </a:solidFill>
                <a:latin typeface="Calibri" panose="020F0502020204030204" pitchFamily="34" charset="0"/>
                <a:cs typeface="Calibri" panose="020F0502020204030204" pitchFamily="34" charset="0"/>
              </a:rPr>
              <a:t>sayılı Kooperatifler Kanununa göre kurulan kooperatifler</a:t>
            </a:r>
            <a:r>
              <a:rPr lang="tr-TR" sz="2200" kern="0" dirty="0" smtClean="0">
                <a:solidFill>
                  <a:srgbClr val="000000"/>
                </a:solidFill>
                <a:latin typeface="Calibri" panose="020F0502020204030204" pitchFamily="34" charset="0"/>
                <a:cs typeface="Calibri" panose="020F0502020204030204" pitchFamily="34" charset="0"/>
              </a:rPr>
              <a:t>,</a:t>
            </a:r>
          </a:p>
          <a:p>
            <a:pPr indent="-342900">
              <a:lnSpc>
                <a:spcPct val="150000"/>
              </a:lnSpc>
              <a:buFont typeface="Wingdings" panose="05000000000000000000" pitchFamily="2" charset="2"/>
              <a:buChar char="Ø"/>
            </a:pPr>
            <a:r>
              <a:rPr lang="tr-TR" sz="2200" kern="0" dirty="0" smtClean="0">
                <a:solidFill>
                  <a:srgbClr val="000000"/>
                </a:solidFill>
                <a:latin typeface="Calibri" panose="020F0502020204030204" pitchFamily="34" charset="0"/>
                <a:cs typeface="Calibri" panose="020F0502020204030204" pitchFamily="34" charset="0"/>
              </a:rPr>
              <a:t>Özel </a:t>
            </a:r>
            <a:r>
              <a:rPr lang="tr-TR" sz="2200" kern="0" dirty="0">
                <a:solidFill>
                  <a:srgbClr val="000000"/>
                </a:solidFill>
                <a:latin typeface="Calibri" panose="020F0502020204030204" pitchFamily="34" charset="0"/>
                <a:cs typeface="Calibri" panose="020F0502020204030204" pitchFamily="34" charset="0"/>
              </a:rPr>
              <a:t>kanunlara göre kurulan kooperatifler,</a:t>
            </a:r>
          </a:p>
          <a:p>
            <a:pPr indent="-342900">
              <a:lnSpc>
                <a:spcPct val="150000"/>
              </a:lnSpc>
              <a:buFont typeface="Wingdings" panose="05000000000000000000" pitchFamily="2" charset="2"/>
              <a:buChar char="Ø"/>
            </a:pPr>
            <a:r>
              <a:rPr lang="tr-TR" sz="2200" kern="0" dirty="0">
                <a:solidFill>
                  <a:srgbClr val="000000"/>
                </a:solidFill>
                <a:latin typeface="Calibri" panose="020F0502020204030204" pitchFamily="34" charset="0"/>
                <a:cs typeface="Calibri" panose="020F0502020204030204" pitchFamily="34" charset="0"/>
              </a:rPr>
              <a:t>Benzer nitelikteki yabancı kooperatifler,</a:t>
            </a:r>
          </a:p>
          <a:p>
            <a:pPr indent="-342900">
              <a:lnSpc>
                <a:spcPct val="150000"/>
              </a:lnSpc>
              <a:buFont typeface="Wingdings" panose="05000000000000000000" pitchFamily="2" charset="2"/>
              <a:buChar char="Ø"/>
            </a:pPr>
            <a:r>
              <a:rPr lang="tr-TR" sz="2200" kern="0" dirty="0">
                <a:solidFill>
                  <a:srgbClr val="000000"/>
                </a:solidFill>
                <a:latin typeface="Calibri" panose="020F0502020204030204" pitchFamily="34" charset="0"/>
                <a:cs typeface="Calibri" panose="020F0502020204030204" pitchFamily="34" charset="0"/>
              </a:rPr>
              <a:t>Hangi türde olursa olsun kooperatifler kurumlar vergisi mükellefi olarak değerlendirilir</a:t>
            </a:r>
            <a:r>
              <a:rPr lang="tr-TR" sz="2200" kern="0" dirty="0" smtClean="0">
                <a:solidFill>
                  <a:srgbClr val="000000"/>
                </a:solidFill>
                <a:latin typeface="Calibri" panose="020F0502020204030204" pitchFamily="34" charset="0"/>
                <a:cs typeface="Calibri" panose="020F0502020204030204" pitchFamily="34" charset="0"/>
              </a:rPr>
              <a:t>.</a:t>
            </a:r>
          </a:p>
          <a:p>
            <a:pPr indent="-342900">
              <a:buFont typeface="Wingdings" panose="05000000000000000000" pitchFamily="2" charset="2"/>
              <a:buChar char="Ø"/>
            </a:pPr>
            <a:endParaRPr lang="tr-TR" sz="2400" kern="0" dirty="0">
              <a:solidFill>
                <a:srgbClr val="000000"/>
              </a:solidFill>
              <a:latin typeface="Times New Roman" pitchFamily="18" charset="0"/>
              <a:cs typeface="Times New Roman" pitchFamily="18" charset="0"/>
            </a:endParaRPr>
          </a:p>
          <a:p>
            <a:pPr marL="1185862" indent="-285750">
              <a:buFont typeface="Wingdings" panose="05000000000000000000" pitchFamily="2" charset="2"/>
              <a:buChar char="Ø"/>
            </a:pPr>
            <a:endParaRPr lang="tr-TR" kern="0" dirty="0">
              <a:solidFill>
                <a:srgbClr val="000000"/>
              </a:solidFill>
              <a:latin typeface="Times New Roman" pitchFamily="18" charset="0"/>
              <a:cs typeface="Times New Roman" pitchFamily="18" charset="0"/>
            </a:endParaRPr>
          </a:p>
          <a:p>
            <a:pPr marL="2152650" indent="-354013">
              <a:buFont typeface="Wingdings" panose="05000000000000000000" pitchFamily="2" charset="2"/>
              <a:buChar char="Ø"/>
            </a:pPr>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4" y="379105"/>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spTree>
    <p:extLst>
      <p:ext uri="{BB962C8B-B14F-4D97-AF65-F5344CB8AC3E}">
        <p14:creationId xmlns:p14="http://schemas.microsoft.com/office/powerpoint/2010/main" val="1524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2" y="1844824"/>
            <a:ext cx="8427698" cy="4754186"/>
          </a:xfrm>
          <a:prstGeom prst="rect">
            <a:avLst/>
          </a:prstGeom>
          <a:noFill/>
        </p:spPr>
        <p:txBody>
          <a:bodyPr wrap="square" lIns="0" rIns="0" numCol="1" rtlCol="0" anchor="t" anchorCtr="0">
            <a:noAutofit/>
          </a:bodyPr>
          <a:lstStyle/>
          <a:p>
            <a:r>
              <a:rPr lang="tr-TR" altLang="tr-TR" b="1" dirty="0" smtClean="0">
                <a:solidFill>
                  <a:srgbClr val="FF0000"/>
                </a:solidFill>
              </a:rPr>
              <a:t>Ortakla </a:t>
            </a:r>
            <a:r>
              <a:rPr lang="tr-TR" altLang="tr-TR" b="1" dirty="0">
                <a:solidFill>
                  <a:srgbClr val="FF0000"/>
                </a:solidFill>
              </a:rPr>
              <a:t>İlişkili Kişiler (2. Grup)</a:t>
            </a:r>
          </a:p>
          <a:p>
            <a:r>
              <a:rPr lang="tr-TR" altLang="tr-TR" dirty="0"/>
              <a:t>Doğrudan veya dolaylı olarak, ortağın veya ortakla ilişkili </a:t>
            </a:r>
            <a:r>
              <a:rPr lang="tr-TR" altLang="tr-TR" u="sng" dirty="0"/>
              <a:t>bu kurumun</a:t>
            </a:r>
            <a:r>
              <a:rPr lang="tr-TR" altLang="tr-TR" dirty="0"/>
              <a:t> sermayesinin, oy veya kâr payı hakkına sahip hisselerinin en az %10'unu elinde bulunduran bir gerçek kişi veya kurum.</a:t>
            </a:r>
          </a:p>
          <a:p>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a:t>
            </a:r>
            <a:r>
              <a:rPr lang="tr-TR" altLang="tr-TR" sz="2400" b="1" dirty="0" smtClean="0">
                <a:solidFill>
                  <a:srgbClr val="CC3300"/>
                </a:solidFill>
                <a:effectLst>
                  <a:outerShdw blurRad="38100" dist="38100" dir="2700000" algn="tl">
                    <a:srgbClr val="000000">
                      <a:alpha val="43137"/>
                    </a:srgbClr>
                  </a:outerShdw>
                </a:effectLst>
              </a:rPr>
              <a:t>SERMAYE </a:t>
            </a:r>
            <a:endParaRPr lang="tr-TR" sz="2400" dirty="0">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4"/>
          <a:stretch>
            <a:fillRect/>
          </a:stretch>
        </p:blipFill>
        <p:spPr>
          <a:xfrm>
            <a:off x="467544" y="2996952"/>
            <a:ext cx="8064896" cy="3254256"/>
          </a:xfrm>
          <a:prstGeom prst="rect">
            <a:avLst/>
          </a:prstGeom>
        </p:spPr>
      </p:pic>
    </p:spTree>
    <p:extLst>
      <p:ext uri="{BB962C8B-B14F-4D97-AF65-F5344CB8AC3E}">
        <p14:creationId xmlns:p14="http://schemas.microsoft.com/office/powerpoint/2010/main" val="96643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4"/>
            <a:ext cx="8928992" cy="5223149"/>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97814" y="1738732"/>
            <a:ext cx="8400564" cy="4610170"/>
          </a:xfrm>
          <a:prstGeom prst="rect">
            <a:avLst/>
          </a:prstGeom>
          <a:noFill/>
        </p:spPr>
        <p:txBody>
          <a:bodyPr wrap="square" lIns="0" rIns="0" numCol="1" rtlCol="0" anchor="t" anchorCtr="0">
            <a:noAutofit/>
          </a:bodyPr>
          <a:lstStyle/>
          <a:p>
            <a:pPr algn="just">
              <a:lnSpc>
                <a:spcPct val="90000"/>
              </a:lnSpc>
            </a:pPr>
            <a:r>
              <a:rPr lang="tr-TR" altLang="tr-TR" dirty="0" smtClean="0"/>
              <a:t>       </a:t>
            </a:r>
            <a:r>
              <a:rPr lang="tr-TR" altLang="tr-TR" b="1" dirty="0" smtClean="0">
                <a:solidFill>
                  <a:srgbClr val="CC3300"/>
                </a:solidFill>
              </a:rPr>
              <a:t>BORCUN </a:t>
            </a:r>
            <a:r>
              <a:rPr lang="tr-TR" altLang="tr-TR" b="1" dirty="0">
                <a:solidFill>
                  <a:srgbClr val="CC3300"/>
                </a:solidFill>
              </a:rPr>
              <a:t>İŞLETMEDE KULLANILMASI</a:t>
            </a:r>
          </a:p>
          <a:p>
            <a:pPr algn="just">
              <a:lnSpc>
                <a:spcPct val="90000"/>
              </a:lnSpc>
            </a:pPr>
            <a:endParaRPr lang="tr-TR" altLang="tr-TR" b="1" dirty="0">
              <a:solidFill>
                <a:srgbClr val="000099"/>
              </a:solidFill>
            </a:endParaRPr>
          </a:p>
          <a:p>
            <a:pPr algn="just">
              <a:lnSpc>
                <a:spcPct val="90000"/>
              </a:lnSpc>
              <a:buClr>
                <a:srgbClr val="FF0000"/>
              </a:buClr>
              <a:buSzPct val="125000"/>
              <a:buFont typeface="Wingdings" panose="05000000000000000000" pitchFamily="2" charset="2"/>
              <a:buChar char="Ø"/>
            </a:pPr>
            <a:r>
              <a:rPr lang="tr-TR" altLang="tr-TR" dirty="0"/>
              <a:t>Ortaklardan veya ortaklarla ilişkili kişilerden temin edilen borçların örtülü sermaye olarak değerlendirilmesi için gerekli şartlardan biri de temin edilen borcun işletmede kullanılmasıdır. </a:t>
            </a:r>
          </a:p>
          <a:p>
            <a:pPr algn="just">
              <a:lnSpc>
                <a:spcPct val="90000"/>
              </a:lnSpc>
              <a:buClr>
                <a:srgbClr val="FF0000"/>
              </a:buClr>
              <a:buSzPct val="125000"/>
              <a:buFont typeface="Wingdings" panose="05000000000000000000" pitchFamily="2" charset="2"/>
              <a:buChar char="Ø"/>
            </a:pPr>
            <a:r>
              <a:rPr lang="tr-TR" altLang="tr-TR" dirty="0" smtClean="0"/>
              <a:t>Temin </a:t>
            </a:r>
            <a:r>
              <a:rPr lang="tr-TR" altLang="tr-TR" dirty="0"/>
              <a:t>edilen borcun aynı şartlarla diğer bir kişi veya kuruma aktarılması halinde, borcun işletmede kullanılması şartı gerçekleşmediği için örtülü sermaye söz konusu olmayacaktır</a:t>
            </a:r>
          </a:p>
          <a:p>
            <a:r>
              <a:rPr lang="tr-TR" altLang="tr-TR" dirty="0" smtClean="0"/>
              <a:t> </a:t>
            </a:r>
            <a:r>
              <a:rPr lang="tr-TR" altLang="tr-TR" sz="1600" b="1" dirty="0">
                <a:solidFill>
                  <a:srgbClr val="CC3300"/>
                </a:solidFill>
              </a:rPr>
              <a:t>BORCUN ÖZ SERMAYENİN ÜÇ KATINI AŞMASI</a:t>
            </a:r>
          </a:p>
          <a:p>
            <a:r>
              <a:rPr lang="tr-TR" altLang="tr-TR" sz="1600" dirty="0">
                <a:solidFill>
                  <a:srgbClr val="CC3300"/>
                </a:solidFill>
              </a:rPr>
              <a:t>  </a:t>
            </a:r>
            <a:r>
              <a:rPr lang="tr-TR" altLang="tr-TR" dirty="0"/>
              <a:t> kullanılan borçların, örtülü sermaye olarak kabul edilmesi için, bu borçların hesap dönemi içinde </a:t>
            </a:r>
            <a:r>
              <a:rPr lang="tr-TR" altLang="tr-TR" b="1" dirty="0"/>
              <a:t>herhangi bir tarihte</a:t>
            </a:r>
            <a:r>
              <a:rPr lang="tr-TR" altLang="tr-TR" dirty="0"/>
              <a:t>, </a:t>
            </a:r>
            <a:r>
              <a:rPr lang="tr-TR" altLang="tr-TR" b="1" dirty="0"/>
              <a:t>hesap dönemi başındaki öz sermayenin</a:t>
            </a:r>
            <a:r>
              <a:rPr lang="tr-TR" altLang="tr-TR" dirty="0"/>
              <a:t> </a:t>
            </a:r>
            <a:r>
              <a:rPr lang="tr-TR" altLang="tr-TR" b="1" dirty="0"/>
              <a:t>üç katını aşması</a:t>
            </a:r>
            <a:r>
              <a:rPr lang="tr-TR" altLang="tr-TR" dirty="0"/>
              <a:t> gerekmektedir. </a:t>
            </a:r>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a:t>
            </a:r>
            <a:r>
              <a:rPr lang="tr-TR" altLang="tr-TR" sz="2400" b="1" dirty="0" smtClean="0">
                <a:solidFill>
                  <a:srgbClr val="CC3300"/>
                </a:solidFill>
                <a:effectLst>
                  <a:outerShdw blurRad="38100" dist="38100" dir="2700000" algn="tl">
                    <a:srgbClr val="000000">
                      <a:alpha val="43137"/>
                    </a:srgbClr>
                  </a:outerShdw>
                </a:effectLst>
              </a:rPr>
              <a:t>SERMAYE </a:t>
            </a:r>
            <a:endParaRPr lang="tr-TR" sz="2400" dirty="0">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4"/>
          <a:stretch>
            <a:fillRect/>
          </a:stretch>
        </p:blipFill>
        <p:spPr>
          <a:xfrm>
            <a:off x="539552" y="4523603"/>
            <a:ext cx="3172958" cy="2082718"/>
          </a:xfrm>
          <a:prstGeom prst="rect">
            <a:avLst/>
          </a:prstGeom>
        </p:spPr>
      </p:pic>
      <p:sp>
        <p:nvSpPr>
          <p:cNvPr id="14" name="AutoShape 5"/>
          <p:cNvSpPr>
            <a:spLocks noChangeArrowheads="1"/>
          </p:cNvSpPr>
          <p:nvPr/>
        </p:nvSpPr>
        <p:spPr bwMode="auto">
          <a:xfrm rot="21203314">
            <a:off x="5318278" y="4485564"/>
            <a:ext cx="3361169" cy="1852445"/>
          </a:xfrm>
          <a:prstGeom prst="foldedCorner">
            <a:avLst>
              <a:gd name="adj" fmla="val 12500"/>
            </a:avLst>
          </a:prstGeom>
          <a:solidFill>
            <a:srgbClr val="FFFF99"/>
          </a:solidFill>
          <a:ln w="12700">
            <a:solidFill>
              <a:schemeClr val="tx1"/>
            </a:solidFill>
            <a:round/>
            <a:headEnd/>
            <a:tailEnd/>
          </a:ln>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buClr>
                <a:schemeClr val="hlink"/>
              </a:buClr>
              <a:buSzPct val="65000"/>
              <a:buFont typeface="Wingdings" panose="05000000000000000000" pitchFamily="2" charset="2"/>
              <a:buNone/>
            </a:pPr>
            <a:endParaRPr lang="tr-TR" altLang="tr-TR" sz="1200" b="0" dirty="0">
              <a:latin typeface="Tahoma" panose="020B0604030504040204" pitchFamily="34" charset="0"/>
            </a:endParaRPr>
          </a:p>
          <a:p>
            <a:pPr algn="ctr">
              <a:buClr>
                <a:schemeClr val="hlink"/>
              </a:buClr>
              <a:buSzPct val="65000"/>
              <a:buFont typeface="Wingdings" panose="05000000000000000000" pitchFamily="2" charset="2"/>
              <a:buNone/>
            </a:pPr>
            <a:r>
              <a:rPr lang="tr-TR" altLang="tr-TR" sz="2200" b="0" dirty="0">
                <a:latin typeface="Tahoma" panose="020B0604030504040204" pitchFamily="34" charset="0"/>
              </a:rPr>
              <a:t>Ancak, bu sınır borç veren ortaklar ve ortakların ilişkide bulunduğu kişiler için </a:t>
            </a:r>
            <a:r>
              <a:rPr lang="tr-TR" altLang="tr-TR" sz="2200" dirty="0">
                <a:latin typeface="Tahoma" panose="020B0604030504040204" pitchFamily="34" charset="0"/>
              </a:rPr>
              <a:t>topluca dikkate alınır</a:t>
            </a:r>
            <a:r>
              <a:rPr lang="tr-TR" altLang="tr-TR" sz="2200" b="0" dirty="0">
                <a:latin typeface="Tahoma" panose="020B0604030504040204" pitchFamily="34" charset="0"/>
              </a:rPr>
              <a:t>.</a:t>
            </a:r>
          </a:p>
        </p:txBody>
      </p:sp>
    </p:spTree>
    <p:extLst>
      <p:ext uri="{BB962C8B-B14F-4D97-AF65-F5344CB8AC3E}">
        <p14:creationId xmlns:p14="http://schemas.microsoft.com/office/powerpoint/2010/main" val="425323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lide(fromBottom)">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3991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700808"/>
            <a:ext cx="8446124" cy="4898202"/>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pPr>
              <a:defRPr/>
            </a:pPr>
            <a:r>
              <a:rPr lang="tr-TR" altLang="tr-TR" dirty="0" smtClean="0"/>
              <a:t> </a:t>
            </a:r>
            <a:r>
              <a:rPr lang="tr-TR" altLang="en-US" sz="2400" dirty="0">
                <a:solidFill>
                  <a:srgbClr val="FF0000"/>
                </a:solidFill>
              </a:rPr>
              <a:t>Aşağıda sayılan borçlanmalar örtülü sermaye sayılmaz</a:t>
            </a:r>
            <a:endParaRPr lang="tr-TR" altLang="en-US" dirty="0"/>
          </a:p>
          <a:p>
            <a:pPr>
              <a:buFont typeface="+mj-lt"/>
              <a:buAutoNum type="alphaLcPeriod"/>
              <a:defRPr/>
            </a:pPr>
            <a:endParaRPr lang="tr-TR" altLang="en-US" dirty="0"/>
          </a:p>
          <a:p>
            <a:pPr marL="457200" indent="-457200" algn="just">
              <a:buClr>
                <a:srgbClr val="FF0000"/>
              </a:buClr>
              <a:buFont typeface="+mj-lt"/>
              <a:buAutoNum type="alphaLcPeriod"/>
              <a:defRPr/>
            </a:pPr>
            <a:r>
              <a:rPr lang="tr-TR" altLang="en-US" dirty="0"/>
              <a:t>Kurumların ortaklarının veya ortaklarla ilişkili kişilerin sağladığı </a:t>
            </a:r>
            <a:r>
              <a:rPr lang="tr-TR" altLang="en-US" dirty="0" smtClean="0"/>
              <a:t>gayri nakdî </a:t>
            </a:r>
            <a:r>
              <a:rPr lang="tr-TR" altLang="en-US" dirty="0"/>
              <a:t>teminatlar karşılığında üçüncü kişilerden yapılan borçlanmalar. </a:t>
            </a:r>
          </a:p>
          <a:p>
            <a:pPr marL="457200" indent="-457200" algn="just">
              <a:buClr>
                <a:srgbClr val="FF0000"/>
              </a:buClr>
              <a:buFont typeface="+mj-lt"/>
              <a:buAutoNum type="alphaLcPeriod"/>
              <a:defRPr/>
            </a:pPr>
            <a:r>
              <a:rPr lang="tr-TR" altLang="en-US" dirty="0"/>
              <a:t>Kurumların iştiraklerinin, ortaklarının veya ortaklarla ilişkili kişilerin, banka ve finans kurumlarından ya da sermaye piyasalarından temin ederek aynı şartlarla kısmen veya tamamen kullandırdığı borçlanmalar.</a:t>
            </a:r>
          </a:p>
          <a:p>
            <a:pPr marL="457200" indent="-457200" algn="just">
              <a:buClr>
                <a:srgbClr val="FF0000"/>
              </a:buClr>
              <a:buFont typeface="+mj-lt"/>
              <a:buAutoNum type="alphaLcPeriod"/>
              <a:defRPr/>
            </a:pPr>
            <a:r>
              <a:rPr lang="tr-TR" altLang="en-US" dirty="0"/>
              <a:t>5411 sayılı Bankacılık Kanununa göre faaliyette bulunan bankalar tarafından yapılan borçlanmalar. </a:t>
            </a:r>
          </a:p>
          <a:p>
            <a:pPr marL="457200" indent="-457200" algn="just">
              <a:buClr>
                <a:srgbClr val="FF0000"/>
              </a:buClr>
              <a:buFont typeface="+mj-lt"/>
              <a:buAutoNum type="alphaLcPeriod"/>
              <a:defRPr/>
            </a:pPr>
            <a:r>
              <a:rPr lang="tr-TR" altLang="en-US" dirty="0"/>
              <a:t>3226 sayılı Finansal Kiralama Kanunu kapsamında faaliyet gösteren finansal kiralama şirketleri, 90 sayılı Ödünç Para Verme İşleri Hakkında Kanun Hükmünde Kararname kapsamında faaliyet gösteren finansman ve </a:t>
            </a:r>
            <a:r>
              <a:rPr lang="tr-TR" altLang="en-US" dirty="0" err="1"/>
              <a:t>faktoring</a:t>
            </a:r>
            <a:r>
              <a:rPr lang="tr-TR" altLang="en-US" dirty="0"/>
              <a:t> şirketleri ile ipotek finansman kuruluşlarının bu faaliyetleriyle ilgili olarak ortak veya ortakla ilişkili kişi sayılan bankalardan yaptıkları borçlanmalar.</a:t>
            </a: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a:t>
            </a:r>
            <a:r>
              <a:rPr lang="tr-TR" altLang="tr-TR" sz="2400" b="1" dirty="0" smtClean="0">
                <a:solidFill>
                  <a:srgbClr val="CC3300"/>
                </a:solidFill>
                <a:effectLst>
                  <a:outerShdw blurRad="38100" dist="38100" dir="2700000" algn="tl">
                    <a:srgbClr val="000000">
                      <a:alpha val="43137"/>
                    </a:srgbClr>
                  </a:outerShdw>
                </a:effectLst>
              </a:rPr>
              <a:t>SERMAYE </a:t>
            </a: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803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60139"/>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614847"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700808"/>
            <a:ext cx="8449541" cy="4898202"/>
          </a:xfrm>
          <a:prstGeom prst="rect">
            <a:avLst/>
          </a:prstGeom>
          <a:noFill/>
        </p:spPr>
        <p:txBody>
          <a:bodyPr wrap="square" lIns="0" rIns="0" numCol="1" rtlCol="0" anchor="t" anchorCtr="0">
            <a:noAutofit/>
          </a:bodyPr>
          <a:lstStyle/>
          <a:p>
            <a:pPr algn="just"/>
            <a:r>
              <a:rPr lang="tr-TR" altLang="tr-TR" dirty="0" smtClean="0"/>
              <a:t> 	</a:t>
            </a:r>
            <a:r>
              <a:rPr lang="tr-TR" altLang="tr-TR" b="1" dirty="0" smtClean="0">
                <a:solidFill>
                  <a:srgbClr val="CC3300"/>
                </a:solidFill>
              </a:rPr>
              <a:t>ÖRTÜLÜ </a:t>
            </a:r>
            <a:r>
              <a:rPr lang="tr-TR" altLang="tr-TR" b="1" dirty="0">
                <a:solidFill>
                  <a:srgbClr val="CC3300"/>
                </a:solidFill>
              </a:rPr>
              <a:t>SERMAYE TUTARI</a:t>
            </a:r>
            <a:r>
              <a:rPr lang="tr-TR" altLang="tr-TR" dirty="0">
                <a:solidFill>
                  <a:srgbClr val="CC3300"/>
                </a:solidFill>
              </a:rPr>
              <a:t> </a:t>
            </a:r>
          </a:p>
          <a:p>
            <a:pPr algn="just"/>
            <a:endParaRPr lang="tr-TR" altLang="tr-TR" dirty="0">
              <a:solidFill>
                <a:srgbClr val="CC3300"/>
              </a:solidFill>
            </a:endParaRPr>
          </a:p>
          <a:p>
            <a:pPr>
              <a:buClr>
                <a:srgbClr val="FF0000"/>
              </a:buClr>
              <a:buSzPct val="125000"/>
              <a:buFont typeface="Wingdings" panose="05000000000000000000" pitchFamily="2" charset="2"/>
              <a:buChar char="Ø"/>
            </a:pPr>
            <a:r>
              <a:rPr lang="tr-TR" altLang="tr-TR" dirty="0"/>
              <a:t>Kapsama dahil olan borçların tamamı değil, </a:t>
            </a:r>
            <a:r>
              <a:rPr lang="tr-TR" altLang="tr-TR" b="1" dirty="0"/>
              <a:t>öz sermayenin üç katını aşan kısmı</a:t>
            </a:r>
            <a:r>
              <a:rPr lang="tr-TR" altLang="tr-TR" dirty="0"/>
              <a:t>, ilgili hesap dönemi için örtülü sermaye sayılacaktır. </a:t>
            </a:r>
          </a:p>
          <a:p>
            <a:pPr>
              <a:buClr>
                <a:srgbClr val="FF0000"/>
              </a:buClr>
              <a:buSzPct val="125000"/>
              <a:buFont typeface="Wingdings" panose="05000000000000000000" pitchFamily="2" charset="2"/>
              <a:buChar char="Ø"/>
            </a:pPr>
            <a:r>
              <a:rPr lang="tr-TR" altLang="tr-TR" b="1" dirty="0" smtClean="0"/>
              <a:t>Aşan </a:t>
            </a:r>
            <a:r>
              <a:rPr lang="tr-TR" altLang="tr-TR" b="1" dirty="0"/>
              <a:t>kısma isabet eden</a:t>
            </a:r>
            <a:r>
              <a:rPr lang="tr-TR" altLang="tr-TR" dirty="0"/>
              <a:t> faiz, kur farkı ve benzeri giderlerin geçici vergi dönemleri de dahil olmak üzere vergi matrahından indirilmesi mümkün olmayacaktır</a:t>
            </a:r>
            <a:r>
              <a:rPr lang="tr-TR" altLang="tr-TR" dirty="0" smtClean="0"/>
              <a:t>.</a:t>
            </a:r>
          </a:p>
          <a:p>
            <a:pPr>
              <a:buClr>
                <a:srgbClr val="FF0000"/>
              </a:buClr>
              <a:buSzPct val="125000"/>
            </a:pPr>
            <a:r>
              <a:rPr lang="tr-TR" altLang="tr-TR" dirty="0"/>
              <a:t> </a:t>
            </a:r>
            <a:endParaRPr lang="tr-TR" altLang="tr-TR" dirty="0" smtClean="0"/>
          </a:p>
          <a:p>
            <a:pPr>
              <a:buClr>
                <a:srgbClr val="FF0000"/>
              </a:buClr>
              <a:buSzPct val="125000"/>
            </a:pPr>
            <a:r>
              <a:rPr lang="tr-TR" altLang="tr-TR" b="1" dirty="0" smtClean="0">
                <a:solidFill>
                  <a:srgbClr val="000099"/>
                </a:solidFill>
              </a:rPr>
              <a:t>Örnek </a:t>
            </a:r>
            <a:r>
              <a:rPr lang="tr-TR" altLang="tr-TR" dirty="0">
                <a:solidFill>
                  <a:srgbClr val="000099"/>
                </a:solidFill>
              </a:rPr>
              <a:t>:</a:t>
            </a:r>
            <a:r>
              <a:rPr lang="tr-TR" altLang="tr-TR" sz="800" dirty="0">
                <a:solidFill>
                  <a:srgbClr val="000099"/>
                </a:solidFill>
              </a:rPr>
              <a:t> </a:t>
            </a:r>
            <a:r>
              <a:rPr lang="tr-TR" altLang="tr-TR" dirty="0">
                <a:solidFill>
                  <a:srgbClr val="000000"/>
                </a:solidFill>
                <a:cs typeface="Times New Roman" panose="02020603050405020304" pitchFamily="18" charset="0"/>
              </a:rPr>
              <a:t>(A) Kurumunun 2017 hesap dönemi ba</a:t>
            </a:r>
            <a:r>
              <a:rPr lang="tr-TR" altLang="tr-TR" dirty="0">
                <a:solidFill>
                  <a:srgbClr val="000000"/>
                </a:solidFill>
              </a:rPr>
              <a:t>şı</a:t>
            </a:r>
            <a:r>
              <a:rPr lang="tr-TR" altLang="tr-TR" dirty="0">
                <a:solidFill>
                  <a:srgbClr val="000000"/>
                </a:solidFill>
                <a:cs typeface="Times New Roman" panose="02020603050405020304" pitchFamily="18" charset="0"/>
              </a:rPr>
              <a:t> itibariyle öz sermayesi 100.000 TL olup, kurumun orta</a:t>
            </a:r>
            <a:r>
              <a:rPr lang="tr-TR" altLang="tr-TR" dirty="0">
                <a:solidFill>
                  <a:srgbClr val="000000"/>
                </a:solidFill>
              </a:rPr>
              <a:t>ğı</a:t>
            </a:r>
            <a:r>
              <a:rPr lang="tr-TR" altLang="tr-TR" dirty="0">
                <a:solidFill>
                  <a:srgbClr val="000000"/>
                </a:solidFill>
                <a:cs typeface="Times New Roman" panose="02020603050405020304" pitchFamily="18" charset="0"/>
              </a:rPr>
              <a:t> Bay (B)’den yapm</a:t>
            </a:r>
            <a:r>
              <a:rPr lang="tr-TR" altLang="tr-TR" dirty="0">
                <a:solidFill>
                  <a:srgbClr val="000000"/>
                </a:solidFill>
              </a:rPr>
              <a:t>ış</a:t>
            </a:r>
            <a:r>
              <a:rPr lang="tr-TR" altLang="tr-TR" dirty="0">
                <a:solidFill>
                  <a:srgbClr val="000000"/>
                </a:solidFill>
                <a:cs typeface="Times New Roman" panose="02020603050405020304" pitchFamily="18" charset="0"/>
              </a:rPr>
              <a:t> oldu</a:t>
            </a:r>
            <a:r>
              <a:rPr lang="tr-TR" altLang="tr-TR" dirty="0">
                <a:solidFill>
                  <a:srgbClr val="000000"/>
                </a:solidFill>
              </a:rPr>
              <a:t>ğu</a:t>
            </a:r>
            <a:r>
              <a:rPr lang="tr-TR" altLang="tr-TR" dirty="0">
                <a:solidFill>
                  <a:srgbClr val="000000"/>
                </a:solidFill>
                <a:cs typeface="Times New Roman" panose="02020603050405020304" pitchFamily="18" charset="0"/>
              </a:rPr>
              <a:t> borçlanmalar ve borç ödemeleri a</a:t>
            </a:r>
            <a:r>
              <a:rPr lang="tr-TR" altLang="tr-TR" dirty="0">
                <a:solidFill>
                  <a:srgbClr val="000000"/>
                </a:solidFill>
              </a:rPr>
              <a:t>şağı</a:t>
            </a:r>
            <a:r>
              <a:rPr lang="tr-TR" altLang="tr-TR" dirty="0">
                <a:solidFill>
                  <a:srgbClr val="000000"/>
                </a:solidFill>
                <a:cs typeface="Times New Roman" panose="02020603050405020304" pitchFamily="18" charset="0"/>
              </a:rPr>
              <a:t>daki gibidir.</a:t>
            </a:r>
          </a:p>
          <a:p>
            <a:pPr algn="just">
              <a:buClr>
                <a:srgbClr val="FF0000"/>
              </a:buClr>
              <a:buSzPct val="125000"/>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a:t>
            </a:r>
            <a:r>
              <a:rPr lang="tr-TR" altLang="tr-TR" sz="2400" b="1" dirty="0" smtClean="0">
                <a:solidFill>
                  <a:srgbClr val="CC3300"/>
                </a:solidFill>
                <a:effectLst>
                  <a:outerShdw blurRad="38100" dist="38100" dir="2700000" algn="tl">
                    <a:srgbClr val="000000">
                      <a:alpha val="43137"/>
                    </a:srgbClr>
                  </a:outerShdw>
                </a:effectLst>
              </a:rPr>
              <a:t>SERMAYE </a:t>
            </a:r>
            <a:endParaRPr lang="tr-TR" sz="2400" dirty="0">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4"/>
          <a:stretch>
            <a:fillRect/>
          </a:stretch>
        </p:blipFill>
        <p:spPr>
          <a:xfrm>
            <a:off x="1026300" y="4293096"/>
            <a:ext cx="7636265" cy="2122725"/>
          </a:xfrm>
          <a:prstGeom prst="rect">
            <a:avLst/>
          </a:prstGeom>
        </p:spPr>
      </p:pic>
    </p:spTree>
    <p:extLst>
      <p:ext uri="{BB962C8B-B14F-4D97-AF65-F5344CB8AC3E}">
        <p14:creationId xmlns:p14="http://schemas.microsoft.com/office/powerpoint/2010/main" val="102413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71604" y="1484957"/>
            <a:ext cx="8821488"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772816"/>
            <a:ext cx="8446124" cy="4826194"/>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pPr>
              <a:buFont typeface="Arial" panose="020B0604020202020204" pitchFamily="34" charset="0"/>
              <a:buNone/>
            </a:pPr>
            <a:r>
              <a:rPr lang="tr-TR" altLang="tr-TR" dirty="0" smtClean="0"/>
              <a:t>Bu </a:t>
            </a:r>
            <a:r>
              <a:rPr lang="tr-TR" altLang="tr-TR" dirty="0"/>
              <a:t>verilere göre, tarih aralıkları itibariyle, örtülü sermaye tutarları şu şekilde gerçekleşmiştir.</a:t>
            </a:r>
            <a:endParaRPr lang="tr-TR" altLang="tr-TR" dirty="0" smtClean="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r>
              <a:rPr lang="tr-TR" altLang="tr-TR" dirty="0" smtClean="0"/>
              <a:t> </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a:t>Buna göre, 17/07 – 21/09 tarihleri arasında 50.000 TL; 04/12 – 31/12 tarihleri arasında da 200.000 TL örtülü sermaye sayılacak ve bu tutarlar için bu dönemlere isabet eden faiz, kur farkı vb. giderler KKEG olarak dikkate alınacaktır.</a:t>
            </a:r>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a:t>
            </a:r>
            <a:r>
              <a:rPr lang="tr-TR" altLang="tr-TR" sz="2400" b="1" dirty="0" smtClean="0">
                <a:solidFill>
                  <a:srgbClr val="CC3300"/>
                </a:solidFill>
                <a:effectLst>
                  <a:outerShdw blurRad="38100" dist="38100" dir="2700000" algn="tl">
                    <a:srgbClr val="000000">
                      <a:alpha val="43137"/>
                    </a:srgbClr>
                  </a:outerShdw>
                </a:effectLst>
              </a:rPr>
              <a:t>SERMAYE </a:t>
            </a:r>
            <a:endParaRPr lang="tr-TR" sz="2400" dirty="0">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4"/>
          <a:stretch>
            <a:fillRect/>
          </a:stretch>
        </p:blipFill>
        <p:spPr>
          <a:xfrm>
            <a:off x="238572" y="2708920"/>
            <a:ext cx="8687553" cy="1615580"/>
          </a:xfrm>
          <a:prstGeom prst="rect">
            <a:avLst/>
          </a:prstGeom>
        </p:spPr>
      </p:pic>
    </p:spTree>
    <p:extLst>
      <p:ext uri="{BB962C8B-B14F-4D97-AF65-F5344CB8AC3E}">
        <p14:creationId xmlns:p14="http://schemas.microsoft.com/office/powerpoint/2010/main" val="31958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27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a:t>
            </a:r>
            <a:r>
              <a:rPr lang="tr-TR" altLang="tr-TR" sz="2400" b="1" dirty="0" smtClean="0">
                <a:solidFill>
                  <a:srgbClr val="CC3300"/>
                </a:solidFill>
                <a:effectLst>
                  <a:outerShdw blurRad="38100" dist="38100" dir="2700000" algn="tl">
                    <a:srgbClr val="000000">
                      <a:alpha val="43137"/>
                    </a:srgbClr>
                  </a:outerShdw>
                </a:effectLst>
              </a:rPr>
              <a:t>SERMAYE </a:t>
            </a:r>
            <a:endParaRPr lang="tr-TR" sz="2400" dirty="0">
              <a:effectLst>
                <a:outerShdw blurRad="38100" dist="38100" dir="2700000" algn="tl">
                  <a:srgbClr val="000000">
                    <a:alpha val="43137"/>
                  </a:srgbClr>
                </a:outerShdw>
              </a:effectLst>
            </a:endParaRPr>
          </a:p>
        </p:txBody>
      </p:sp>
      <p:sp>
        <p:nvSpPr>
          <p:cNvPr id="13" name="AutoShape 3"/>
          <p:cNvSpPr>
            <a:spLocks noChangeArrowheads="1"/>
          </p:cNvSpPr>
          <p:nvPr/>
        </p:nvSpPr>
        <p:spPr bwMode="auto">
          <a:xfrm>
            <a:off x="420050" y="3339071"/>
            <a:ext cx="4554037" cy="1607054"/>
          </a:xfrm>
          <a:prstGeom prst="homePlate">
            <a:avLst>
              <a:gd name="adj" fmla="val 64000"/>
            </a:avLst>
          </a:prstGeom>
          <a:solidFill>
            <a:srgbClr val="FFFF66"/>
          </a:solidFill>
          <a:ln w="28575" algn="ctr">
            <a:solidFill>
              <a:sysClr val="windowText" lastClr="000000"/>
            </a:solidFill>
            <a:miter lim="800000"/>
            <a:headEnd/>
            <a:tailEnd/>
          </a:ln>
        </p:spPr>
        <p:txBody>
          <a:bodyPr anchor="ct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marR="0" lvl="0" indent="-342900" defTabSz="914400" eaLnBrk="0" fontAlgn="base" latinLnBrk="0" hangingPunct="0">
              <a:lnSpc>
                <a:spcPct val="80000"/>
              </a:lnSpc>
              <a:spcBef>
                <a:spcPct val="20000"/>
              </a:spcBef>
              <a:spcAft>
                <a:spcPct val="0"/>
              </a:spcAft>
              <a:buClr>
                <a:srgbClr val="D2611C"/>
              </a:buClr>
              <a:buSzPct val="65000"/>
              <a:buFont typeface="Wingdings" panose="05000000000000000000" pitchFamily="2" charset="2"/>
              <a:buNone/>
              <a:tabLst/>
              <a:defRPr/>
            </a:pPr>
            <a:r>
              <a:rPr kumimoji="0" lang="tr-TR" altLang="tr-TR" sz="2800" b="1" i="0" u="none" strike="noStrike" kern="0" cap="none" spc="0" normalizeH="0" baseline="0" noProof="0" dirty="0" smtClean="0">
                <a:ln>
                  <a:noFill/>
                </a:ln>
                <a:solidFill>
                  <a:srgbClr val="FF0000"/>
                </a:solidFill>
                <a:effectLst/>
                <a:uLnTx/>
                <a:uFillTx/>
                <a:latin typeface="Tahoma" panose="020B0604030504040204" pitchFamily="34" charset="0"/>
              </a:rPr>
              <a:t>	</a:t>
            </a:r>
            <a:r>
              <a:rPr kumimoji="0" lang="tr-TR" altLang="tr-TR" sz="2000" b="1" i="0" u="none" strike="noStrike" kern="0" cap="none" spc="0" normalizeH="0" baseline="0" noProof="0" dirty="0" smtClean="0">
                <a:ln>
                  <a:noFill/>
                </a:ln>
                <a:solidFill>
                  <a:srgbClr val="003399"/>
                </a:solidFill>
                <a:effectLst/>
                <a:uLnTx/>
                <a:uFillTx/>
                <a:latin typeface="Tahoma" panose="020B0604030504040204" pitchFamily="34" charset="0"/>
              </a:rPr>
              <a:t>Vadeli mal ve hizmet alımlarından kaynaklanan borçlanmaların örtülü sermaye karşısındaki durumu</a:t>
            </a:r>
          </a:p>
        </p:txBody>
      </p:sp>
      <p:pic>
        <p:nvPicPr>
          <p:cNvPr id="2" name="Resim 1"/>
          <p:cNvPicPr>
            <a:picLocks noChangeAspect="1"/>
          </p:cNvPicPr>
          <p:nvPr/>
        </p:nvPicPr>
        <p:blipFill>
          <a:blip r:embed="rId4"/>
          <a:stretch>
            <a:fillRect/>
          </a:stretch>
        </p:blipFill>
        <p:spPr>
          <a:xfrm>
            <a:off x="4974087" y="1951290"/>
            <a:ext cx="3774378" cy="4548530"/>
          </a:xfrm>
          <a:prstGeom prst="rect">
            <a:avLst/>
          </a:prstGeom>
        </p:spPr>
      </p:pic>
    </p:spTree>
    <p:extLst>
      <p:ext uri="{BB962C8B-B14F-4D97-AF65-F5344CB8AC3E}">
        <p14:creationId xmlns:p14="http://schemas.microsoft.com/office/powerpoint/2010/main" val="9949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1" nodeType="clickEffect">
                                  <p:stCondLst>
                                    <p:cond delay="0"/>
                                  </p:stCondLst>
                                  <p:childTnLst>
                                    <p:animMotion origin="layout" path="M 0 0  L 0.25 0  E" pathEditMode="relative" ptsTypes="">
                                      <p:cBhvr>
                                        <p:cTn id="12" dur="2000" fill="hold"/>
                                        <p:tgtEl>
                                          <p:spTgt spid="13"/>
                                        </p:tgtEl>
                                        <p:attrNameLst>
                                          <p:attrName>ppt_x</p:attrName>
                                          <p:attrName>ppt_y</p:attrName>
                                        </p:attrNameLst>
                                      </p:cBhvr>
                                    </p:animMotion>
                                  </p:childTnLst>
                                </p:cTn>
                              </p:par>
                              <p:par>
                                <p:cTn id="13" presetID="3" presetClass="exit" presetSubtype="10" fill="hold" grpId="0" nodeType="withEffect">
                                  <p:stCondLst>
                                    <p:cond delay="0"/>
                                  </p:stCondLst>
                                  <p:childTnLst>
                                    <p:animEffect transition="out" filter="blinds(horizontal)">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9722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a:t>
            </a:r>
            <a:r>
              <a:rPr lang="tr-TR" altLang="tr-TR" sz="2400" b="1" dirty="0" smtClean="0">
                <a:solidFill>
                  <a:srgbClr val="CC3300"/>
                </a:solidFill>
                <a:effectLst>
                  <a:outerShdw blurRad="38100" dist="38100" dir="2700000" algn="tl">
                    <a:srgbClr val="000000">
                      <a:alpha val="43137"/>
                    </a:srgbClr>
                  </a:outerShdw>
                </a:effectLst>
              </a:rPr>
              <a:t>SERMAYE </a:t>
            </a:r>
            <a:endParaRPr lang="tr-TR" sz="2400" dirty="0">
              <a:effectLst>
                <a:outerShdw blurRad="38100" dist="38100" dir="2700000" algn="tl">
                  <a:srgbClr val="000000">
                    <a:alpha val="43137"/>
                  </a:srgbClr>
                </a:outerShdw>
              </a:effectLst>
            </a:endParaRPr>
          </a:p>
        </p:txBody>
      </p:sp>
      <p:sp>
        <p:nvSpPr>
          <p:cNvPr id="13" name="AutoShape 5">
            <a:extLst>
              <a:ext uri="{FF2B5EF4-FFF2-40B4-BE49-F238E27FC236}">
                <a16:creationId xmlns:a16="http://schemas.microsoft.com/office/drawing/2014/main" xmlns="" id="{1DC42C0E-4A36-400B-8636-AB275ADF31DC}"/>
              </a:ext>
            </a:extLst>
          </p:cNvPr>
          <p:cNvSpPr>
            <a:spLocks noChangeArrowheads="1"/>
          </p:cNvSpPr>
          <p:nvPr/>
        </p:nvSpPr>
        <p:spPr bwMode="auto">
          <a:xfrm>
            <a:off x="406660" y="3135264"/>
            <a:ext cx="4876800" cy="1739601"/>
          </a:xfrm>
          <a:prstGeom prst="homePlate">
            <a:avLst>
              <a:gd name="adj" fmla="val 66667"/>
            </a:avLst>
          </a:prstGeom>
          <a:solidFill>
            <a:srgbClr val="CCFF99"/>
          </a:solidFill>
          <a:ln w="28575" algn="ctr">
            <a:solidFill>
              <a:sysClr val="windowText" lastClr="000000"/>
            </a:solidFill>
            <a:miter lim="800000"/>
            <a:headEnd/>
            <a:tailEnd/>
          </a:ln>
          <a:effectLst/>
        </p:spPr>
        <p:txBody>
          <a:bodyPr anchor="ct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marR="0" lvl="0" indent="-342900" defTabSz="914400" eaLnBrk="0" fontAlgn="base" latinLnBrk="0" hangingPunct="0">
              <a:lnSpc>
                <a:spcPct val="80000"/>
              </a:lnSpc>
              <a:spcBef>
                <a:spcPct val="20000"/>
              </a:spcBef>
              <a:spcAft>
                <a:spcPct val="0"/>
              </a:spcAft>
              <a:buClr>
                <a:srgbClr val="D2611C"/>
              </a:buClr>
              <a:buSzPct val="65000"/>
              <a:buFont typeface="Wingdings" panose="05000000000000000000" pitchFamily="2" charset="2"/>
              <a:buNone/>
              <a:tabLst/>
              <a:defRPr/>
            </a:pPr>
            <a:r>
              <a:rPr kumimoji="0" lang="tr-TR" altLang="en-US" sz="2400" b="0" i="0" u="none" strike="noStrike" kern="0" cap="none" spc="0" normalizeH="0" baseline="0" noProof="0" dirty="0">
                <a:ln>
                  <a:noFill/>
                </a:ln>
                <a:solidFill>
                  <a:srgbClr val="003399"/>
                </a:solidFill>
                <a:effectLst>
                  <a:outerShdw blurRad="38100" dist="38100" dir="2700000" algn="tl">
                    <a:srgbClr val="000000"/>
                  </a:outerShdw>
                </a:effectLst>
                <a:uLnTx/>
                <a:uFillTx/>
                <a:latin typeface="Tahoma" panose="020B0604030504040204" pitchFamily="34" charset="0"/>
              </a:rPr>
              <a:t>	</a:t>
            </a:r>
            <a:r>
              <a:rPr kumimoji="0" lang="tr-TR" altLang="en-US" sz="2400" b="1" i="0" u="none" strike="noStrike" kern="0" cap="none" spc="0" normalizeH="0" baseline="0" noProof="0" dirty="0">
                <a:ln>
                  <a:noFill/>
                </a:ln>
                <a:solidFill>
                  <a:srgbClr val="003399"/>
                </a:solidFill>
                <a:effectLst>
                  <a:outerShdw blurRad="38100" dist="38100" dir="2700000" algn="tl">
                    <a:srgbClr val="000000"/>
                  </a:outerShdw>
                </a:effectLst>
                <a:uLnTx/>
                <a:uFillTx/>
                <a:latin typeface="Tahoma" panose="020B0604030504040204" pitchFamily="34" charset="0"/>
              </a:rPr>
              <a:t>Alınan avansların örtülü sermaye karşısındaki durumu</a:t>
            </a:r>
            <a:r>
              <a:rPr kumimoji="0" lang="tr-TR" altLang="en-US" sz="2400" b="0" i="0" u="none" strike="noStrike" kern="0" cap="none" spc="0" normalizeH="0" baseline="0" noProof="0" dirty="0">
                <a:ln>
                  <a:noFill/>
                </a:ln>
                <a:solidFill>
                  <a:srgbClr val="003399"/>
                </a:solidFill>
                <a:effectLst>
                  <a:outerShdw blurRad="38100" dist="38100" dir="2700000" algn="tl">
                    <a:srgbClr val="000000"/>
                  </a:outerShdw>
                </a:effectLst>
                <a:uLnTx/>
                <a:uFillTx/>
                <a:latin typeface="Tahoma" panose="020B0604030504040204" pitchFamily="34" charset="0"/>
              </a:rPr>
              <a:t> </a:t>
            </a:r>
          </a:p>
        </p:txBody>
      </p:sp>
      <p:pic>
        <p:nvPicPr>
          <p:cNvPr id="2" name="Resim 1"/>
          <p:cNvPicPr>
            <a:picLocks noChangeAspect="1"/>
          </p:cNvPicPr>
          <p:nvPr/>
        </p:nvPicPr>
        <p:blipFill>
          <a:blip r:embed="rId4"/>
          <a:stretch>
            <a:fillRect/>
          </a:stretch>
        </p:blipFill>
        <p:spPr>
          <a:xfrm>
            <a:off x="5283460" y="1844824"/>
            <a:ext cx="3267597" cy="4698403"/>
          </a:xfrm>
          <a:prstGeom prst="rect">
            <a:avLst/>
          </a:prstGeom>
        </p:spPr>
      </p:pic>
    </p:spTree>
    <p:extLst>
      <p:ext uri="{BB962C8B-B14F-4D97-AF65-F5344CB8AC3E}">
        <p14:creationId xmlns:p14="http://schemas.microsoft.com/office/powerpoint/2010/main" val="5565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1" nodeType="clickEffect">
                                  <p:stCondLst>
                                    <p:cond delay="0"/>
                                  </p:stCondLst>
                                  <p:childTnLst>
                                    <p:animMotion origin="layout" path="M 0 0  L 0.25 0  E" pathEditMode="relative" ptsTypes="">
                                      <p:cBhvr>
                                        <p:cTn id="12" dur="2000" fill="hold"/>
                                        <p:tgtEl>
                                          <p:spTgt spid="13"/>
                                        </p:tgtEl>
                                        <p:attrNameLst>
                                          <p:attrName>ppt_x</p:attrName>
                                          <p:attrName>ppt_y</p:attrName>
                                        </p:attrNameLst>
                                      </p:cBhvr>
                                    </p:animMotion>
                                  </p:childTnLst>
                                </p:cTn>
                              </p:par>
                              <p:par>
                                <p:cTn id="13" presetID="2" presetClass="exit" presetSubtype="4" fill="hold" grpId="0" nodeType="withEffect">
                                  <p:stCondLst>
                                    <p:cond delay="0"/>
                                  </p:stCondLst>
                                  <p:childTnLst>
                                    <p:anim calcmode="lin" valueType="num">
                                      <p:cBhvr additive="base">
                                        <p:cTn id="14" dur="500"/>
                                        <p:tgtEl>
                                          <p:spTgt spid="13"/>
                                        </p:tgtEl>
                                        <p:attrNameLst>
                                          <p:attrName>ppt_x</p:attrName>
                                        </p:attrNameLst>
                                      </p:cBhvr>
                                      <p:tavLst>
                                        <p:tav tm="0">
                                          <p:val>
                                            <p:strVal val="ppt_x"/>
                                          </p:val>
                                        </p:tav>
                                        <p:tav tm="100000">
                                          <p:val>
                                            <p:strVal val="ppt_x"/>
                                          </p:val>
                                        </p:tav>
                                      </p:tavLst>
                                    </p:anim>
                                    <p:anim calcmode="lin" valueType="num">
                                      <p:cBhvr additive="base">
                                        <p:cTn id="15" dur="500"/>
                                        <p:tgtEl>
                                          <p:spTgt spid="13"/>
                                        </p:tgtEl>
                                        <p:attrNameLst>
                                          <p:attrName>ppt_y</p:attrName>
                                        </p:attrNameLst>
                                      </p:cBhvr>
                                      <p:tavLst>
                                        <p:tav tm="0">
                                          <p:val>
                                            <p:strVal val="ppt_y"/>
                                          </p:val>
                                        </p:tav>
                                        <p:tav tm="100000">
                                          <p:val>
                                            <p:strVal val="1+ppt_h/2"/>
                                          </p:val>
                                        </p:tav>
                                      </p:tavLst>
                                    </p:anim>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27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44053"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ÖRTÜLÜ </a:t>
            </a:r>
            <a:r>
              <a:rPr lang="tr-TR" altLang="tr-TR" sz="2400" b="1" dirty="0" smtClean="0">
                <a:solidFill>
                  <a:srgbClr val="CC3300"/>
                </a:solidFill>
                <a:effectLst>
                  <a:outerShdw blurRad="38100" dist="38100" dir="2700000" algn="tl">
                    <a:srgbClr val="000000">
                      <a:alpha val="43137"/>
                    </a:srgbClr>
                  </a:outerShdw>
                </a:effectLst>
              </a:rPr>
              <a:t>SERMAYE </a:t>
            </a:r>
            <a:endParaRPr lang="tr-TR" sz="2400" dirty="0">
              <a:effectLst>
                <a:outerShdw blurRad="38100" dist="38100" dir="2700000" algn="tl">
                  <a:srgbClr val="000000">
                    <a:alpha val="43137"/>
                  </a:srgbClr>
                </a:outerShdw>
              </a:effectLst>
            </a:endParaRPr>
          </a:p>
        </p:txBody>
      </p:sp>
      <p:sp>
        <p:nvSpPr>
          <p:cNvPr id="13" name="AutoShape 4">
            <a:extLst>
              <a:ext uri="{FF2B5EF4-FFF2-40B4-BE49-F238E27FC236}">
                <a16:creationId xmlns:a16="http://schemas.microsoft.com/office/drawing/2014/main" xmlns="" id="{E2E506FA-47C5-4CC9-9B56-2B6DC244AB5A}"/>
              </a:ext>
            </a:extLst>
          </p:cNvPr>
          <p:cNvSpPr>
            <a:spLocks noChangeArrowheads="1"/>
          </p:cNvSpPr>
          <p:nvPr/>
        </p:nvSpPr>
        <p:spPr bwMode="auto">
          <a:xfrm>
            <a:off x="614245" y="3068960"/>
            <a:ext cx="4876800" cy="1828800"/>
          </a:xfrm>
          <a:prstGeom prst="homePlate">
            <a:avLst>
              <a:gd name="adj" fmla="val 66667"/>
            </a:avLst>
          </a:prstGeom>
          <a:solidFill>
            <a:srgbClr val="FFCCFF"/>
          </a:solidFill>
          <a:ln w="28575" algn="ctr">
            <a:solidFill>
              <a:sysClr val="windowText" lastClr="000000"/>
            </a:solidFill>
            <a:miter lim="800000"/>
            <a:headEnd/>
            <a:tailEnd/>
          </a:ln>
          <a:effectLst/>
        </p:spPr>
        <p:txBody>
          <a:bodyPr anchor="ctr"/>
          <a:lstStyle/>
          <a:p>
            <a:pPr marL="342900" marR="0" lvl="0" indent="-342900" defTabSz="914400" eaLnBrk="0" fontAlgn="base" latinLnBrk="0" hangingPunct="0">
              <a:lnSpc>
                <a:spcPct val="80000"/>
              </a:lnSpc>
              <a:spcBef>
                <a:spcPct val="20000"/>
              </a:spcBef>
              <a:spcAft>
                <a:spcPct val="0"/>
              </a:spcAft>
              <a:buClr>
                <a:srgbClr val="D2611C"/>
              </a:buClr>
              <a:buSzPct val="65000"/>
              <a:buFont typeface="Wingdings" pitchFamily="2" charset="2"/>
              <a:buNone/>
              <a:tabLst/>
              <a:defRPr/>
            </a:pPr>
            <a:r>
              <a:rPr kumimoji="0" lang="tr-TR" sz="2400" b="0" i="0" u="none" strike="noStrike" kern="0" cap="none" spc="0" normalizeH="0" baseline="0" noProof="0" dirty="0">
                <a:ln>
                  <a:noFill/>
                </a:ln>
                <a:solidFill>
                  <a:srgbClr val="003399"/>
                </a:solidFill>
                <a:effectLst>
                  <a:outerShdw blurRad="38100" dist="38100" dir="2700000" algn="tl">
                    <a:srgbClr val="000000"/>
                  </a:outerShdw>
                </a:effectLst>
                <a:uLnTx/>
                <a:uFillTx/>
                <a:latin typeface="Tahoma" pitchFamily="34" charset="0"/>
              </a:rPr>
              <a:t>	</a:t>
            </a:r>
            <a:r>
              <a:rPr kumimoji="0" lang="tr-TR" sz="2400" b="1" i="0" u="none" strike="noStrike" kern="0" cap="none" spc="0" normalizeH="0" baseline="0" noProof="0" dirty="0">
                <a:ln>
                  <a:noFill/>
                </a:ln>
                <a:solidFill>
                  <a:srgbClr val="003399"/>
                </a:solidFill>
                <a:effectLst>
                  <a:outerShdw blurRad="38100" dist="38100" dir="2700000" algn="tl">
                    <a:srgbClr val="000000"/>
                  </a:outerShdw>
                </a:effectLst>
                <a:uLnTx/>
                <a:uFillTx/>
                <a:latin typeface="Tahoma" pitchFamily="34" charset="0"/>
              </a:rPr>
              <a:t>Örtülü sermaye sayılan borçlardan kaynaklanan kur farkı gelirlerinin durumu</a:t>
            </a:r>
            <a:r>
              <a:rPr kumimoji="0" lang="tr-TR" sz="2400" b="0" i="0" u="none" strike="noStrike" kern="0" cap="none" spc="0" normalizeH="0" baseline="0" noProof="0" dirty="0">
                <a:ln>
                  <a:noFill/>
                </a:ln>
                <a:solidFill>
                  <a:srgbClr val="003399"/>
                </a:solidFill>
                <a:effectLst>
                  <a:outerShdw blurRad="38100" dist="38100" dir="2700000" algn="tl">
                    <a:srgbClr val="000000"/>
                  </a:outerShdw>
                </a:effectLst>
                <a:uLnTx/>
                <a:uFillTx/>
                <a:latin typeface="Tahoma" pitchFamily="34" charset="0"/>
              </a:rPr>
              <a:t> </a:t>
            </a:r>
          </a:p>
        </p:txBody>
      </p:sp>
      <p:sp>
        <p:nvSpPr>
          <p:cNvPr id="14" name="AutoShape 8"/>
          <p:cNvSpPr>
            <a:spLocks noChangeArrowheads="1"/>
          </p:cNvSpPr>
          <p:nvPr/>
        </p:nvSpPr>
        <p:spPr bwMode="auto">
          <a:xfrm>
            <a:off x="5560290" y="1916832"/>
            <a:ext cx="3039320" cy="4587582"/>
          </a:xfrm>
          <a:prstGeom prst="foldedCorner">
            <a:avLst>
              <a:gd name="adj" fmla="val 12500"/>
            </a:avLst>
          </a:prstGeom>
          <a:solidFill>
            <a:srgbClr val="FFCCFF"/>
          </a:solidFill>
          <a:ln w="31750">
            <a:solidFill>
              <a:sysClr val="windowText" lastClr="000000"/>
            </a:solidFill>
            <a:round/>
            <a:headEnd/>
            <a:tailEnd/>
          </a:ln>
        </p:spPr>
        <p:txBody>
          <a:bodyPr anchor="ct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marR="0" lvl="0" indent="-342900" defTabSz="914400" eaLnBrk="0" fontAlgn="base" latinLnBrk="0" hangingPunct="0">
              <a:lnSpc>
                <a:spcPct val="80000"/>
              </a:lnSpc>
              <a:spcBef>
                <a:spcPct val="20000"/>
              </a:spcBef>
              <a:spcAft>
                <a:spcPct val="0"/>
              </a:spcAft>
              <a:buClr>
                <a:srgbClr val="D2611C"/>
              </a:buClr>
              <a:buSzPct val="65000"/>
              <a:buFont typeface="Wingdings" panose="05000000000000000000" pitchFamily="2" charset="2"/>
              <a:buNone/>
              <a:tabLst/>
              <a:defRPr/>
            </a:pPr>
            <a:r>
              <a:rPr kumimoji="0" lang="tr-TR" altLang="tr-TR" sz="2000" b="0" i="0" u="none" strike="noStrike" kern="0" cap="none" spc="0" normalizeH="0" baseline="0" noProof="0" dirty="0" smtClean="0">
                <a:ln>
                  <a:noFill/>
                </a:ln>
                <a:solidFill>
                  <a:prstClr val="black"/>
                </a:solidFill>
                <a:effectLst/>
                <a:uLnTx/>
                <a:uFillTx/>
                <a:latin typeface="Comic Sans MS" panose="030F0702030302020204" pitchFamily="66" charset="0"/>
              </a:rPr>
              <a:t>	</a:t>
            </a:r>
            <a:r>
              <a:rPr kumimoji="0" lang="tr-TR" altLang="tr-TR" sz="1950" b="0" i="0" u="none" strike="noStrike" kern="0" cap="none" spc="0" normalizeH="0" baseline="0" noProof="0" dirty="0" smtClean="0">
                <a:ln>
                  <a:noFill/>
                </a:ln>
                <a:solidFill>
                  <a:prstClr val="black"/>
                </a:solidFill>
                <a:effectLst/>
                <a:uLnTx/>
                <a:uFillTx/>
                <a:latin typeface="Comic Sans MS" panose="030F0702030302020204" pitchFamily="66" charset="0"/>
              </a:rPr>
              <a:t>Örtülü sermaye üzerinden ödenen veya hesaplanan faiz, kur farkları ve benzeri giderler, gider olarak dikkate alınamayacağından; örtülü sermaye kabul edilen borçlanmalarda TL’nin değer kazanması sonucu oluşacak kur farkı gelirleri de vergiye tabi </a:t>
            </a:r>
            <a:r>
              <a:rPr kumimoji="0" lang="tr-TR" altLang="tr-TR" sz="1950" b="1" i="0" u="none" strike="noStrike" kern="0" cap="none" spc="0" normalizeH="0" baseline="0" noProof="0" dirty="0" smtClean="0">
                <a:ln>
                  <a:noFill/>
                </a:ln>
                <a:solidFill>
                  <a:prstClr val="black"/>
                </a:solidFill>
                <a:effectLst/>
                <a:uLnTx/>
                <a:uFillTx/>
                <a:latin typeface="Comic Sans MS" panose="030F0702030302020204" pitchFamily="66" charset="0"/>
              </a:rPr>
              <a:t>kurum kazancının tespitinde gelir olarak dikkate alınmayacaktır.</a:t>
            </a:r>
            <a:endParaRPr kumimoji="0" lang="tr-TR" altLang="tr-TR" sz="1950" b="0" i="0" u="none" strike="noStrike" kern="0" cap="none" spc="0" normalizeH="0" baseline="0" noProof="0" dirty="0" smtClean="0">
              <a:ln>
                <a:noFill/>
              </a:ln>
              <a:solidFill>
                <a:prstClr val="black"/>
              </a:solidFill>
              <a:effectLst/>
              <a:uLnTx/>
              <a:uFillTx/>
              <a:latin typeface="Comic Sans MS" panose="030F0702030302020204" pitchFamily="66" charset="0"/>
            </a:endParaRPr>
          </a:p>
        </p:txBody>
      </p:sp>
    </p:spTree>
    <p:extLst>
      <p:ext uri="{BB962C8B-B14F-4D97-AF65-F5344CB8AC3E}">
        <p14:creationId xmlns:p14="http://schemas.microsoft.com/office/powerpoint/2010/main" val="38924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1" nodeType="clickEffect">
                                  <p:stCondLst>
                                    <p:cond delay="0"/>
                                  </p:stCondLst>
                                  <p:childTnLst>
                                    <p:animMotion origin="layout" path="M 0 0  L 0.25 0  E" pathEditMode="relative" ptsTypes="">
                                      <p:cBhvr>
                                        <p:cTn id="12" dur="2000" fill="hold"/>
                                        <p:tgtEl>
                                          <p:spTgt spid="13"/>
                                        </p:tgtEl>
                                        <p:attrNameLst>
                                          <p:attrName>ppt_x</p:attrName>
                                          <p:attrName>ppt_y</p:attrName>
                                        </p:attrNameLst>
                                      </p:cBhvr>
                                    </p:animMotion>
                                  </p:childTnLst>
                                </p:cTn>
                              </p:par>
                              <p:par>
                                <p:cTn id="13" presetID="2" presetClass="exit" presetSubtype="4" fill="hold" grpId="0" nodeType="withEffect">
                                  <p:stCondLst>
                                    <p:cond delay="0"/>
                                  </p:stCondLst>
                                  <p:childTnLst>
                                    <p:anim calcmode="lin" valueType="num">
                                      <p:cBhvr additive="base">
                                        <p:cTn id="14" dur="500"/>
                                        <p:tgtEl>
                                          <p:spTgt spid="13"/>
                                        </p:tgtEl>
                                        <p:attrNameLst>
                                          <p:attrName>ppt_x</p:attrName>
                                        </p:attrNameLst>
                                      </p:cBhvr>
                                      <p:tavLst>
                                        <p:tav tm="0">
                                          <p:val>
                                            <p:strVal val="ppt_x"/>
                                          </p:val>
                                        </p:tav>
                                        <p:tav tm="100000">
                                          <p:val>
                                            <p:strVal val="ppt_x"/>
                                          </p:val>
                                        </p:tav>
                                      </p:tavLst>
                                    </p:anim>
                                    <p:anim calcmode="lin" valueType="num">
                                      <p:cBhvr additive="base">
                                        <p:cTn id="15" dur="500"/>
                                        <p:tgtEl>
                                          <p:spTgt spid="13"/>
                                        </p:tgtEl>
                                        <p:attrNameLst>
                                          <p:attrName>ppt_y</p:attrName>
                                        </p:attrNameLst>
                                      </p:cBhvr>
                                      <p:tavLst>
                                        <p:tav tm="0">
                                          <p:val>
                                            <p:strVal val="ppt_y"/>
                                          </p:val>
                                        </p:tav>
                                        <p:tav tm="100000">
                                          <p:val>
                                            <p:strVal val="1+ppt_h/2"/>
                                          </p:val>
                                        </p:tav>
                                      </p:tavLst>
                                    </p:anim>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14"/>
                                        </p:tgtEl>
                                        <p:attrNameLst>
                                          <p:attrName>ppt_x</p:attrName>
                                        </p:attrNameLst>
                                      </p:cBhvr>
                                      <p:tavLst>
                                        <p:tav tm="0">
                                          <p:val>
                                            <p:strVal val="ppt_x"/>
                                          </p:val>
                                        </p:tav>
                                        <p:tav tm="100000">
                                          <p:val>
                                            <p:strVal val="ppt_x"/>
                                          </p:val>
                                        </p:tav>
                                      </p:tavLst>
                                    </p:anim>
                                    <p:anim calcmode="lin" valueType="num">
                                      <p:cBhvr additive="base">
                                        <p:cTn id="28" dur="500"/>
                                        <p:tgtEl>
                                          <p:spTgt spid="14"/>
                                        </p:tgtEl>
                                        <p:attrNameLst>
                                          <p:attrName>ppt_y</p:attrName>
                                        </p:attrNameLst>
                                      </p:cBhvr>
                                      <p:tavLst>
                                        <p:tav tm="0">
                                          <p:val>
                                            <p:strVal val="ppt_y"/>
                                          </p:val>
                                        </p:tav>
                                        <p:tav tm="100000">
                                          <p:val>
                                            <p:strVal val="1+ppt_h/2"/>
                                          </p:val>
                                        </p:tav>
                                      </p:tavLst>
                                    </p:anim>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88048" y="1525022"/>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lgn="ctr">
              <a:buFont typeface="Arial" panose="020B0604020202020204" pitchFamily="34" charset="0"/>
              <a:buNone/>
            </a:pPr>
            <a:r>
              <a:rPr lang="tr-TR" altLang="tr-TR" dirty="0" smtClean="0"/>
              <a:t> </a:t>
            </a:r>
            <a:r>
              <a:rPr lang="tr-TR" sz="3600" b="1" dirty="0">
                <a:solidFill>
                  <a:srgbClr val="CC3300"/>
                </a:solidFill>
                <a:effectLst>
                  <a:outerShdw blurRad="38100" dist="38100" dir="2700000" algn="tl">
                    <a:srgbClr val="000000">
                      <a:alpha val="43137"/>
                    </a:srgbClr>
                  </a:outerShdw>
                </a:effectLst>
              </a:rPr>
              <a:t>TRANSFER FİYATLANDIRMASI YOLUYLA ÖRTÜLÜ KAZANÇ DAĞITIMI </a:t>
            </a:r>
            <a:endParaRPr lang="tr-TR" sz="3600" b="1" dirty="0" smtClean="0">
              <a:solidFill>
                <a:srgbClr val="CC3300"/>
              </a:solidFill>
              <a:effectLst>
                <a:outerShdw blurRad="38100" dist="38100" dir="2700000" algn="tl">
                  <a:srgbClr val="000000">
                    <a:alpha val="43137"/>
                  </a:srgbClr>
                </a:outerShdw>
              </a:effectLst>
            </a:endParaRPr>
          </a:p>
          <a:p>
            <a:pPr algn="ctr">
              <a:buFont typeface="Arial" panose="020B0604020202020204" pitchFamily="34" charset="0"/>
              <a:buNone/>
            </a:pPr>
            <a:r>
              <a:rPr lang="tr-TR" sz="3600" dirty="0" smtClean="0">
                <a:solidFill>
                  <a:srgbClr val="CC3300"/>
                </a:solidFill>
                <a:effectLst>
                  <a:outerShdw blurRad="38100" dist="38100" dir="2700000" algn="tl">
                    <a:srgbClr val="000000">
                      <a:alpha val="43137"/>
                    </a:srgbClr>
                  </a:outerShdw>
                </a:effectLst>
              </a:rPr>
              <a:t>(KVK.Md.13</a:t>
            </a:r>
            <a:r>
              <a:rPr lang="tr-TR" sz="3600" dirty="0">
                <a:solidFill>
                  <a:srgbClr val="CC3300"/>
                </a:solidFill>
                <a:effectLst>
                  <a:outerShdw blurRad="38100" dist="38100" dir="2700000" algn="tl">
                    <a:srgbClr val="000000">
                      <a:alpha val="43137"/>
                    </a:srgbClr>
                  </a:outerShdw>
                </a:effectLst>
              </a:rPr>
              <a:t>)</a:t>
            </a:r>
            <a:endParaRPr lang="tr-TR" altLang="tr-TR" sz="3600"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3"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66" y="81893"/>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7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76994"/>
            <a:ext cx="8860915"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892970"/>
            <a:ext cx="8611430" cy="46914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892970"/>
            <a:ext cx="8302108" cy="4706039"/>
          </a:xfrm>
          <a:prstGeom prst="rect">
            <a:avLst/>
          </a:prstGeom>
          <a:noFill/>
        </p:spPr>
        <p:txBody>
          <a:bodyPr wrap="square" lIns="0" rIns="0" numCol="1" rtlCol="0" anchor="t" anchorCtr="0">
            <a:noAutofit/>
          </a:bodyPr>
          <a:lstStyle/>
          <a:p>
            <a:r>
              <a:rPr lang="tr-TR" altLang="tr-TR" dirty="0" smtClean="0"/>
              <a:t>        </a:t>
            </a:r>
            <a:r>
              <a:rPr lang="tr-TR" altLang="tr-TR" b="1" dirty="0" smtClean="0">
                <a:solidFill>
                  <a:schemeClr val="folHlink"/>
                </a:solidFill>
              </a:rPr>
              <a:t>“</a:t>
            </a:r>
            <a:r>
              <a:rPr lang="tr-TR" altLang="tr-TR" sz="2000" b="1" dirty="0">
                <a:solidFill>
                  <a:srgbClr val="CC3300"/>
                </a:solidFill>
              </a:rPr>
              <a:t>TRANSFER FİYATLANDIRMASI” KAVRAMI</a:t>
            </a:r>
          </a:p>
          <a:p>
            <a:pPr algn="just"/>
            <a:r>
              <a:rPr lang="tr-TR" altLang="tr-TR" sz="1600" dirty="0"/>
              <a:t>	</a:t>
            </a:r>
            <a:r>
              <a:rPr lang="tr-TR" altLang="tr-TR" dirty="0">
                <a:cs typeface="Arial" panose="020B0604020202020204" pitchFamily="34" charset="0"/>
              </a:rPr>
              <a:t>Kurumların, ilişkili kişileri ile gerçekleştirmiş olduğu mal veya hizmet alım-satım işlemlerinde,</a:t>
            </a:r>
            <a:r>
              <a:rPr lang="tr-TR" altLang="tr-TR" b="1" dirty="0">
                <a:cs typeface="Arial" panose="020B0604020202020204" pitchFamily="34" charset="0"/>
              </a:rPr>
              <a:t> </a:t>
            </a:r>
            <a:r>
              <a:rPr lang="tr-TR" altLang="tr-TR" b="1" u="sng" dirty="0">
                <a:cs typeface="Arial" panose="020B0604020202020204" pitchFamily="34" charset="0"/>
              </a:rPr>
              <a:t>fiyat farklılaştırması yoluyla</a:t>
            </a:r>
            <a:r>
              <a:rPr lang="tr-TR" altLang="tr-TR" b="1" dirty="0">
                <a:cs typeface="Arial" panose="020B0604020202020204" pitchFamily="34" charset="0"/>
              </a:rPr>
              <a:t> kârın istenilen yere transferi.</a:t>
            </a:r>
            <a:endParaRPr lang="tr-TR" altLang="tr-TR" b="1" dirty="0">
              <a:solidFill>
                <a:schemeClr val="folHlink"/>
              </a:solidFill>
              <a:cs typeface="Arial" panose="020B0604020202020204" pitchFamily="34" charset="0"/>
            </a:endParaRPr>
          </a:p>
          <a:p>
            <a:r>
              <a:rPr lang="tr-TR" altLang="tr-TR" b="1" dirty="0"/>
              <a:t>	</a:t>
            </a:r>
          </a:p>
          <a:p>
            <a:r>
              <a:rPr lang="tr-TR" altLang="tr-TR" dirty="0" smtClean="0"/>
              <a:t> </a:t>
            </a:r>
            <a:r>
              <a:rPr lang="tr-TR" altLang="tr-TR" dirty="0"/>
              <a:t>Transfer fiyatlandırması yoluyla örtülü kazanç dağıtımından bahsedilebilmesi için aşağıdaki unsurların varlığı gerekmektedir.</a:t>
            </a:r>
            <a:endParaRPr lang="tr-TR" altLang="tr-TR" sz="1600" dirty="0"/>
          </a:p>
          <a:p>
            <a:pPr>
              <a:buFont typeface="Arial" panose="020B0604020202020204" pitchFamily="34" charset="0"/>
              <a:buNone/>
            </a:pPr>
            <a:endParaRPr lang="tr-TR" altLang="tr-TR" dirty="0" smtClean="0"/>
          </a:p>
          <a:p>
            <a:pPr>
              <a:buFont typeface="Arial" panose="020B0604020202020204" pitchFamily="34" charset="0"/>
              <a:buNone/>
            </a:pPr>
            <a:r>
              <a:rPr lang="tr-TR" altLang="tr-TR" dirty="0" smtClean="0"/>
              <a:t> </a:t>
            </a: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AutoShape 4" descr="Geri dönüşümlü kağıt">
            <a:extLst>
              <a:ext uri="{FF2B5EF4-FFF2-40B4-BE49-F238E27FC236}">
                <a16:creationId xmlns:a16="http://schemas.microsoft.com/office/drawing/2014/main" xmlns="" id="{D3356089-4CB6-4DEF-8B34-BE98BD8AEA05}"/>
              </a:ext>
            </a:extLst>
          </p:cNvPr>
          <p:cNvSpPr>
            <a:spLocks noChangeArrowheads="1"/>
          </p:cNvSpPr>
          <p:nvPr/>
        </p:nvSpPr>
        <p:spPr bwMode="auto">
          <a:xfrm>
            <a:off x="647699" y="3921925"/>
            <a:ext cx="7380685" cy="758297"/>
          </a:xfrm>
          <a:prstGeom prst="roundRect">
            <a:avLst>
              <a:gd name="adj" fmla="val 16667"/>
            </a:avLst>
          </a:prstGeom>
          <a:blipFill dpi="0" rotWithShape="1">
            <a:blip r:embed="rId4" cstate="print"/>
            <a:srcRect/>
            <a:tile tx="0" ty="0" sx="100000" sy="100000" flip="none" algn="tl"/>
          </a:blipFill>
          <a:ln w="9525" algn="ctr">
            <a:solidFill>
              <a:srgbClr val="003399"/>
            </a:solidFill>
            <a:round/>
            <a:headEnd/>
            <a:tailEnd/>
          </a:ln>
          <a:effectLst/>
        </p:spPr>
        <p:txBody>
          <a:bodyPr anchor="ct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lnSpc>
                <a:spcPct val="80000"/>
              </a:lnSpc>
              <a:spcBef>
                <a:spcPct val="20000"/>
              </a:spcBef>
              <a:spcAft>
                <a:spcPct val="0"/>
              </a:spcAft>
              <a:buClr>
                <a:srgbClr val="D2611C"/>
              </a:buClr>
              <a:buSzPct val="65000"/>
              <a:buFont typeface="Wingdings" panose="05000000000000000000" pitchFamily="2" charset="2"/>
              <a:buNone/>
              <a:defRPr/>
            </a:pPr>
            <a:r>
              <a:rPr lang="tr-TR" altLang="en-US" sz="2400" b="0" dirty="0">
                <a:solidFill>
                  <a:prstClr val="black"/>
                </a:solidFill>
                <a:effectLst>
                  <a:outerShdw blurRad="38100" dist="38100" dir="2700000" algn="tl">
                    <a:srgbClr val="C0C0C0"/>
                  </a:outerShdw>
                </a:effectLst>
                <a:latin typeface="Tahoma" panose="020B0604030504040204" pitchFamily="34" charset="0"/>
              </a:rPr>
              <a:t>	</a:t>
            </a:r>
            <a:r>
              <a:rPr lang="tr-TR" altLang="en-US" sz="2000" b="0" dirty="0">
                <a:solidFill>
                  <a:prstClr val="black"/>
                </a:solidFill>
                <a:effectLst>
                  <a:outerShdw blurRad="38100" dist="38100" dir="2700000" algn="tl">
                    <a:srgbClr val="C0C0C0"/>
                  </a:outerShdw>
                </a:effectLst>
                <a:latin typeface="Tahoma" panose="020B0604030504040204" pitchFamily="34" charset="0"/>
              </a:rPr>
              <a:t>Bir kurum tarafından bir </a:t>
            </a:r>
            <a:r>
              <a:rPr lang="tr-TR" altLang="en-US" sz="2000" u="sng" dirty="0">
                <a:solidFill>
                  <a:prstClr val="black"/>
                </a:solidFill>
                <a:effectLst>
                  <a:outerShdw blurRad="38100" dist="38100" dir="2700000" algn="tl">
                    <a:srgbClr val="C0C0C0"/>
                  </a:outerShdw>
                </a:effectLst>
                <a:latin typeface="Tahoma" panose="020B0604030504040204" pitchFamily="34" charset="0"/>
              </a:rPr>
              <a:t>mal veya hizmet alım ya da satımının</a:t>
            </a:r>
            <a:r>
              <a:rPr lang="tr-TR" altLang="en-US" sz="2000" b="0" dirty="0">
                <a:solidFill>
                  <a:prstClr val="black"/>
                </a:solidFill>
                <a:effectLst>
                  <a:outerShdw blurRad="38100" dist="38100" dir="2700000" algn="tl">
                    <a:srgbClr val="C0C0C0"/>
                  </a:outerShdw>
                </a:effectLst>
                <a:latin typeface="Tahoma" panose="020B0604030504040204" pitchFamily="34" charset="0"/>
              </a:rPr>
              <a:t> yapılmış olması,</a:t>
            </a:r>
          </a:p>
        </p:txBody>
      </p:sp>
      <p:sp>
        <p:nvSpPr>
          <p:cNvPr id="16" name="AutoShape 6" descr="Geri dönüşümlü kağıt">
            <a:extLst>
              <a:ext uri="{FF2B5EF4-FFF2-40B4-BE49-F238E27FC236}">
                <a16:creationId xmlns:a16="http://schemas.microsoft.com/office/drawing/2014/main" xmlns="" id="{12FE623A-259C-4EC2-8F5A-5CD3F6725DC7}"/>
              </a:ext>
            </a:extLst>
          </p:cNvPr>
          <p:cNvSpPr>
            <a:spLocks noChangeArrowheads="1"/>
          </p:cNvSpPr>
          <p:nvPr/>
        </p:nvSpPr>
        <p:spPr bwMode="auto">
          <a:xfrm>
            <a:off x="655390" y="4729719"/>
            <a:ext cx="7372994" cy="679323"/>
          </a:xfrm>
          <a:prstGeom prst="roundRect">
            <a:avLst>
              <a:gd name="adj" fmla="val 16667"/>
            </a:avLst>
          </a:prstGeom>
          <a:blipFill dpi="0" rotWithShape="1">
            <a:blip r:embed="rId4" cstate="print"/>
            <a:srcRect/>
            <a:tile tx="0" ty="0" sx="100000" sy="100000" flip="none" algn="tl"/>
          </a:blipFill>
          <a:ln w="9525" algn="ctr">
            <a:solidFill>
              <a:srgbClr val="003399"/>
            </a:solidFill>
            <a:round/>
            <a:headEnd/>
            <a:tailEnd/>
          </a:ln>
          <a:effectLst/>
        </p:spPr>
        <p:txBody>
          <a:bodyPr anchor="ct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lnSpc>
                <a:spcPct val="90000"/>
              </a:lnSpc>
              <a:spcBef>
                <a:spcPct val="20000"/>
              </a:spcBef>
              <a:spcAft>
                <a:spcPct val="0"/>
              </a:spcAft>
              <a:buClr>
                <a:srgbClr val="D2611C"/>
              </a:buClr>
              <a:buSzPct val="65000"/>
              <a:buFont typeface="Wingdings" panose="05000000000000000000" pitchFamily="2" charset="2"/>
              <a:buNone/>
              <a:defRPr/>
            </a:pPr>
            <a:r>
              <a:rPr lang="tr-TR" altLang="en-US" sz="2400" b="0" dirty="0">
                <a:solidFill>
                  <a:prstClr val="black"/>
                </a:solidFill>
                <a:effectLst>
                  <a:outerShdw blurRad="38100" dist="38100" dir="2700000" algn="tl">
                    <a:srgbClr val="C0C0C0"/>
                  </a:outerShdw>
                </a:effectLst>
                <a:latin typeface="Tahoma" panose="020B0604030504040204" pitchFamily="34" charset="0"/>
              </a:rPr>
              <a:t>	</a:t>
            </a:r>
            <a:r>
              <a:rPr lang="tr-TR" altLang="en-US" sz="2000" b="0" dirty="0">
                <a:solidFill>
                  <a:prstClr val="black"/>
                </a:solidFill>
                <a:effectLst>
                  <a:outerShdw blurRad="38100" dist="38100" dir="2700000" algn="tl">
                    <a:srgbClr val="C0C0C0"/>
                  </a:outerShdw>
                </a:effectLst>
                <a:latin typeface="Tahoma" panose="020B0604030504040204" pitchFamily="34" charset="0"/>
              </a:rPr>
              <a:t>Söz konusu kurumun bu mal veya hizmet alım ya da satımını </a:t>
            </a:r>
            <a:r>
              <a:rPr lang="tr-TR" altLang="en-US" sz="2000" u="sng" dirty="0">
                <a:solidFill>
                  <a:prstClr val="black"/>
                </a:solidFill>
                <a:effectLst>
                  <a:outerShdw blurRad="38100" dist="38100" dir="2700000" algn="tl">
                    <a:srgbClr val="C0C0C0"/>
                  </a:outerShdw>
                </a:effectLst>
                <a:latin typeface="Tahoma" panose="020B0604030504040204" pitchFamily="34" charset="0"/>
              </a:rPr>
              <a:t>ilişkili kişilerle</a:t>
            </a:r>
            <a:r>
              <a:rPr lang="tr-TR" altLang="en-US" sz="2000" b="0" dirty="0">
                <a:solidFill>
                  <a:prstClr val="black"/>
                </a:solidFill>
                <a:effectLst>
                  <a:outerShdw blurRad="38100" dist="38100" dir="2700000" algn="tl">
                    <a:srgbClr val="C0C0C0"/>
                  </a:outerShdw>
                </a:effectLst>
                <a:latin typeface="Tahoma" panose="020B0604030504040204" pitchFamily="34" charset="0"/>
              </a:rPr>
              <a:t> yapmış olması,</a:t>
            </a:r>
          </a:p>
        </p:txBody>
      </p:sp>
      <p:sp>
        <p:nvSpPr>
          <p:cNvPr id="17" name="AutoShape 5" descr="Geri dönüşümlü kağıt">
            <a:extLst>
              <a:ext uri="{FF2B5EF4-FFF2-40B4-BE49-F238E27FC236}">
                <a16:creationId xmlns:a16="http://schemas.microsoft.com/office/drawing/2014/main" xmlns="" id="{9C54D963-816E-462A-A77F-915A00C344CF}"/>
              </a:ext>
            </a:extLst>
          </p:cNvPr>
          <p:cNvSpPr>
            <a:spLocks noChangeArrowheads="1"/>
          </p:cNvSpPr>
          <p:nvPr/>
        </p:nvSpPr>
        <p:spPr bwMode="auto">
          <a:xfrm>
            <a:off x="647698" y="5507011"/>
            <a:ext cx="7380685" cy="841891"/>
          </a:xfrm>
          <a:prstGeom prst="roundRect">
            <a:avLst>
              <a:gd name="adj" fmla="val 16667"/>
            </a:avLst>
          </a:prstGeom>
          <a:blipFill dpi="0" rotWithShape="1">
            <a:blip r:embed="rId4" cstate="print"/>
            <a:srcRect/>
            <a:tile tx="0" ty="0" sx="100000" sy="100000" flip="none" algn="tl"/>
          </a:blipFill>
          <a:ln w="9525" algn="ctr">
            <a:solidFill>
              <a:srgbClr val="003399"/>
            </a:solidFill>
            <a:round/>
            <a:headEnd/>
            <a:tailEnd/>
          </a:ln>
          <a:effectLst/>
        </p:spPr>
        <p:txBody>
          <a:bodyPr anchor="ct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lnSpc>
                <a:spcPct val="90000"/>
              </a:lnSpc>
              <a:spcBef>
                <a:spcPct val="20000"/>
              </a:spcBef>
              <a:spcAft>
                <a:spcPct val="0"/>
              </a:spcAft>
              <a:buClr>
                <a:srgbClr val="D2611C"/>
              </a:buClr>
              <a:buSzPct val="65000"/>
              <a:buFont typeface="Wingdings" panose="05000000000000000000" pitchFamily="2" charset="2"/>
              <a:buNone/>
              <a:defRPr/>
            </a:pPr>
            <a:r>
              <a:rPr lang="tr-TR" altLang="en-US" sz="2400" b="0" dirty="0">
                <a:solidFill>
                  <a:prstClr val="black"/>
                </a:solidFill>
                <a:effectLst>
                  <a:outerShdw blurRad="38100" dist="38100" dir="2700000" algn="tl">
                    <a:srgbClr val="C0C0C0"/>
                  </a:outerShdw>
                </a:effectLst>
                <a:latin typeface="Tahoma" panose="020B0604030504040204" pitchFamily="34" charset="0"/>
              </a:rPr>
              <a:t>	</a:t>
            </a:r>
            <a:r>
              <a:rPr lang="tr-TR" altLang="en-US" sz="1950" b="0" dirty="0">
                <a:solidFill>
                  <a:prstClr val="black"/>
                </a:solidFill>
                <a:effectLst>
                  <a:outerShdw blurRad="38100" dist="38100" dir="2700000" algn="tl">
                    <a:srgbClr val="C0C0C0"/>
                  </a:outerShdw>
                </a:effectLst>
                <a:latin typeface="Tahoma" panose="020B0604030504040204" pitchFamily="34" charset="0"/>
              </a:rPr>
              <a:t>Bu mal veya hizmet alım ya da satımında </a:t>
            </a:r>
            <a:r>
              <a:rPr lang="tr-TR" altLang="en-US" sz="1950" u="sng" dirty="0">
                <a:solidFill>
                  <a:prstClr val="black"/>
                </a:solidFill>
                <a:effectLst>
                  <a:outerShdw blurRad="38100" dist="38100" dir="2700000" algn="tl">
                    <a:srgbClr val="C0C0C0"/>
                  </a:outerShdw>
                </a:effectLst>
                <a:latin typeface="Tahoma" panose="020B0604030504040204" pitchFamily="34" charset="0"/>
              </a:rPr>
              <a:t>e</a:t>
            </a:r>
            <a:r>
              <a:rPr lang="tr-TR" altLang="en-US" sz="1950" u="sng" dirty="0" smtClean="0">
                <a:solidFill>
                  <a:prstClr val="black"/>
                </a:solidFill>
                <a:effectLst>
                  <a:outerShdw blurRad="38100" dist="38100" dir="2700000" algn="tl">
                    <a:srgbClr val="C0C0C0"/>
                  </a:outerShdw>
                </a:effectLst>
                <a:latin typeface="Tahoma" panose="020B0604030504040204" pitchFamily="34" charset="0"/>
              </a:rPr>
              <a:t>msallere </a:t>
            </a:r>
            <a:r>
              <a:rPr lang="tr-TR" altLang="en-US" sz="1950" u="sng" dirty="0">
                <a:solidFill>
                  <a:prstClr val="black"/>
                </a:solidFill>
                <a:effectLst>
                  <a:outerShdw blurRad="38100" dist="38100" dir="2700000" algn="tl">
                    <a:srgbClr val="C0C0C0"/>
                  </a:outerShdw>
                </a:effectLst>
                <a:latin typeface="Tahoma" panose="020B0604030504040204" pitchFamily="34" charset="0"/>
              </a:rPr>
              <a:t>uygunluk ilkesine aykırı olarak</a:t>
            </a:r>
            <a:r>
              <a:rPr lang="tr-TR" altLang="en-US" sz="1950" dirty="0">
                <a:solidFill>
                  <a:prstClr val="black"/>
                </a:solidFill>
                <a:effectLst>
                  <a:outerShdw blurRad="38100" dist="38100" dir="2700000" algn="tl">
                    <a:srgbClr val="C0C0C0"/>
                  </a:outerShdw>
                </a:effectLst>
                <a:latin typeface="Tahoma" panose="020B0604030504040204" pitchFamily="34" charset="0"/>
              </a:rPr>
              <a:t> </a:t>
            </a:r>
            <a:r>
              <a:rPr lang="tr-TR" altLang="en-US" sz="1950" b="0" dirty="0">
                <a:solidFill>
                  <a:prstClr val="black"/>
                </a:solidFill>
                <a:effectLst>
                  <a:outerShdw blurRad="38100" dist="38100" dir="2700000" algn="tl">
                    <a:srgbClr val="C0C0C0"/>
                  </a:outerShdw>
                </a:effectLst>
                <a:latin typeface="Tahoma" panose="020B0604030504040204" pitchFamily="34" charset="0"/>
              </a:rPr>
              <a:t>fiyat veya bedel tespiti yapılmış olması.</a:t>
            </a:r>
          </a:p>
        </p:txBody>
      </p:sp>
    </p:spTree>
    <p:extLst>
      <p:ext uri="{BB962C8B-B14F-4D97-AF65-F5344CB8AC3E}">
        <p14:creationId xmlns:p14="http://schemas.microsoft.com/office/powerpoint/2010/main" val="100686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3"/>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2" y="1739698"/>
            <a:ext cx="8208912" cy="4458697"/>
          </a:xfrm>
          <a:prstGeom prst="rect">
            <a:avLst/>
          </a:prstGeom>
          <a:noFill/>
        </p:spPr>
        <p:txBody>
          <a:bodyPr wrap="square" lIns="0" rIns="0" numCol="1" rtlCol="0" anchor="t" anchorCtr="0">
            <a:noAutofit/>
          </a:bodyPr>
          <a:lstStyle/>
          <a:p>
            <a:pPr>
              <a:lnSpc>
                <a:spcPct val="150000"/>
              </a:lnSpc>
            </a:pPr>
            <a:r>
              <a:rPr lang="tr-TR" sz="2200" b="1" u="sng" kern="0" dirty="0">
                <a:solidFill>
                  <a:srgbClr val="FF0000"/>
                </a:solidFill>
                <a:latin typeface="Calibri" panose="020F0502020204030204" pitchFamily="34" charset="0"/>
                <a:cs typeface="Calibri" panose="020F0502020204030204" pitchFamily="34" charset="0"/>
              </a:rPr>
              <a:t>3 İktisadi kamu kuruluşları:</a:t>
            </a:r>
          </a:p>
          <a:p>
            <a:pPr indent="-342900">
              <a:lnSpc>
                <a:spcPct val="150000"/>
              </a:lnSpc>
              <a:buFont typeface="Wingdings" panose="05000000000000000000" pitchFamily="2" charset="2"/>
              <a:buChar char="Ø"/>
            </a:pPr>
            <a:r>
              <a:rPr lang="tr-TR" sz="2200" kern="0" dirty="0">
                <a:solidFill>
                  <a:srgbClr val="000000"/>
                </a:solidFill>
                <a:latin typeface="Calibri" panose="020F0502020204030204" pitchFamily="34" charset="0"/>
                <a:cs typeface="Calibri" panose="020F0502020204030204" pitchFamily="34" charset="0"/>
              </a:rPr>
              <a:t>Devlete, İl özel İdarelerine, Belediyelere, Diğer kamu idarelerine ve kuruluşlarına, yabancı devletlere, yabancı kamu idare ve kuruluşlara ait veya bağlı faaliyetleri devamlı olan, ve sermaye şirketi veya kooperatif olmayan ve ticari, sınai ve zirai işletmelerdir.</a:t>
            </a:r>
          </a:p>
          <a:p>
            <a:pPr marL="1185862" indent="-285750">
              <a:buFont typeface="Wingdings" panose="05000000000000000000" pitchFamily="2" charset="2"/>
              <a:buChar char="Ø"/>
            </a:pPr>
            <a:endParaRPr lang="tr-TR" kern="0" dirty="0">
              <a:solidFill>
                <a:srgbClr val="000000"/>
              </a:solidFill>
              <a:latin typeface="Times New Roman" pitchFamily="18" charset="0"/>
              <a:cs typeface="Times New Roman" pitchFamily="18" charset="0"/>
            </a:endParaRPr>
          </a:p>
          <a:p>
            <a:pPr marL="2152650" indent="-354013">
              <a:buFont typeface="Wingdings" panose="05000000000000000000" pitchFamily="2" charset="2"/>
              <a:buChar char="Ø"/>
            </a:pPr>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4" y="379105"/>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spTree>
    <p:extLst>
      <p:ext uri="{BB962C8B-B14F-4D97-AF65-F5344CB8AC3E}">
        <p14:creationId xmlns:p14="http://schemas.microsoft.com/office/powerpoint/2010/main" val="23899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8291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806740"/>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48937" y="1823477"/>
            <a:ext cx="8446124" cy="4937176"/>
          </a:xfrm>
          <a:prstGeom prst="rect">
            <a:avLst/>
          </a:prstGeom>
          <a:noFill/>
        </p:spPr>
        <p:txBody>
          <a:bodyPr wrap="square" lIns="0" rIns="0" numCol="1" rtlCol="0" anchor="t" anchorCtr="0">
            <a:noAutofit/>
          </a:bodyPr>
          <a:lstStyle/>
          <a:p>
            <a:pPr algn="ctr">
              <a:buFont typeface="Arial" panose="020B0604020202020204" pitchFamily="34" charset="0"/>
              <a:buNone/>
            </a:pPr>
            <a:endParaRPr lang="tr-TR" altLang="tr-TR" dirty="0"/>
          </a:p>
          <a:p>
            <a:pPr algn="ctr">
              <a:lnSpc>
                <a:spcPct val="90000"/>
              </a:lnSpc>
            </a:pPr>
            <a:r>
              <a:rPr lang="tr-TR" altLang="tr-TR" dirty="0" smtClean="0"/>
              <a:t> </a:t>
            </a:r>
            <a:r>
              <a:rPr lang="tr-TR" altLang="tr-TR" b="1" dirty="0">
                <a:solidFill>
                  <a:srgbClr val="CC3300"/>
                </a:solidFill>
              </a:rPr>
              <a:t>TRANSFER FİYATLANDIRMASI YOLUYLA ÖRTÜLÜ KAZANÇ DAĞITIMINA KONU OLABİLECEK İŞLEMLER</a:t>
            </a:r>
          </a:p>
          <a:p>
            <a:pPr>
              <a:lnSpc>
                <a:spcPct val="90000"/>
              </a:lnSpc>
            </a:pPr>
            <a:r>
              <a:rPr lang="tr-TR" altLang="tr-TR" sz="1600" b="1" dirty="0">
                <a:solidFill>
                  <a:schemeClr val="folHlink"/>
                </a:solidFill>
              </a:rPr>
              <a:t>	</a:t>
            </a:r>
          </a:p>
          <a:p>
            <a:pPr>
              <a:lnSpc>
                <a:spcPct val="90000"/>
              </a:lnSpc>
            </a:pPr>
            <a:r>
              <a:rPr lang="tr-TR" altLang="tr-TR" b="1" dirty="0"/>
              <a:t>	</a:t>
            </a:r>
            <a:r>
              <a:rPr lang="tr-TR" altLang="tr-TR" dirty="0"/>
              <a:t>İlişkili kişilerle emsallere uygunluk ilkesine aykırı olarak tespit edilen bedel veya fiyatlar üzerinden yapılan şu işlemler TFYÖKD kapsamında değerlendirilecektir.</a:t>
            </a:r>
          </a:p>
          <a:p>
            <a:pPr>
              <a:lnSpc>
                <a:spcPct val="90000"/>
              </a:lnSpc>
            </a:pPr>
            <a:endParaRPr lang="tr-TR" altLang="tr-TR" dirty="0"/>
          </a:p>
          <a:p>
            <a:pPr marL="1200150" lvl="2" indent="-285750">
              <a:lnSpc>
                <a:spcPct val="150000"/>
              </a:lnSpc>
              <a:buFont typeface="Wingdings" panose="05000000000000000000" pitchFamily="2" charset="2"/>
              <a:buChar char="Ø"/>
            </a:pPr>
            <a:r>
              <a:rPr lang="tr-TR" altLang="tr-TR" dirty="0"/>
              <a:t>Alım-Satım işlemleri</a:t>
            </a:r>
            <a:r>
              <a:rPr lang="tr-TR" altLang="tr-TR" dirty="0" smtClean="0"/>
              <a:t>,</a:t>
            </a:r>
            <a:endParaRPr lang="tr-TR" altLang="tr-TR" dirty="0"/>
          </a:p>
          <a:p>
            <a:pPr marL="1200150" lvl="2" indent="-285750">
              <a:lnSpc>
                <a:spcPct val="150000"/>
              </a:lnSpc>
              <a:buFont typeface="Wingdings" panose="05000000000000000000" pitchFamily="2" charset="2"/>
              <a:buChar char="Ø"/>
            </a:pPr>
            <a:r>
              <a:rPr lang="tr-TR" altLang="tr-TR" dirty="0"/>
              <a:t>İmalat ve inşaat işlemleri,</a:t>
            </a:r>
          </a:p>
          <a:p>
            <a:pPr marL="1200150" lvl="2" indent="-285750">
              <a:lnSpc>
                <a:spcPct val="150000"/>
              </a:lnSpc>
              <a:buFont typeface="Wingdings" panose="05000000000000000000" pitchFamily="2" charset="2"/>
              <a:buChar char="Ø"/>
            </a:pPr>
            <a:r>
              <a:rPr lang="tr-TR" altLang="tr-TR" dirty="0"/>
              <a:t>Kiralama ve kiraya verme işlemleri,</a:t>
            </a:r>
          </a:p>
          <a:p>
            <a:pPr marL="1200150" lvl="2" indent="-285750">
              <a:lnSpc>
                <a:spcPct val="150000"/>
              </a:lnSpc>
              <a:buFont typeface="Wingdings" panose="05000000000000000000" pitchFamily="2" charset="2"/>
              <a:buChar char="Ø"/>
            </a:pPr>
            <a:r>
              <a:rPr lang="tr-TR" altLang="tr-TR" dirty="0"/>
              <a:t>Ödünç para alınması ve verilmesi işlemleri,</a:t>
            </a:r>
          </a:p>
          <a:p>
            <a:pPr marL="1200150" lvl="2" indent="-285750">
              <a:lnSpc>
                <a:spcPct val="150000"/>
              </a:lnSpc>
              <a:buFont typeface="Wingdings" panose="05000000000000000000" pitchFamily="2" charset="2"/>
              <a:buChar char="Ø"/>
            </a:pPr>
            <a:r>
              <a:rPr lang="tr-TR" altLang="tr-TR" dirty="0"/>
              <a:t>İkramiye, ücret ve benzeri ödemeleri gerektiren işlemler. </a:t>
            </a:r>
          </a:p>
          <a:p>
            <a:pPr>
              <a:lnSpc>
                <a:spcPct val="150000"/>
              </a:lnSpc>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077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2" y="1539917"/>
            <a:ext cx="8928993" cy="5150404"/>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lnSpc>
                <a:spcPct val="80000"/>
              </a:lnSpc>
              <a:defRPr/>
            </a:pPr>
            <a:r>
              <a:rPr lang="tr-TR" altLang="tr-TR" sz="2400" b="1" dirty="0" smtClean="0">
                <a:solidFill>
                  <a:srgbClr val="CC3300"/>
                </a:solidFill>
              </a:rPr>
              <a:t>	</a:t>
            </a:r>
          </a:p>
          <a:p>
            <a:pPr>
              <a:lnSpc>
                <a:spcPct val="80000"/>
              </a:lnSpc>
              <a:defRPr/>
            </a:pPr>
            <a:r>
              <a:rPr lang="tr-TR" altLang="tr-TR" sz="2400" b="1" dirty="0">
                <a:solidFill>
                  <a:srgbClr val="CC3300"/>
                </a:solidFill>
              </a:rPr>
              <a:t>	</a:t>
            </a:r>
            <a:r>
              <a:rPr lang="tr-TR" altLang="tr-TR" sz="2000" b="1" dirty="0" smtClean="0">
                <a:solidFill>
                  <a:srgbClr val="CC3300"/>
                </a:solidFill>
              </a:rPr>
              <a:t>İLİŞKİLİ </a:t>
            </a:r>
            <a:r>
              <a:rPr lang="tr-TR" altLang="tr-TR" sz="2000" b="1" dirty="0">
                <a:solidFill>
                  <a:srgbClr val="CC3300"/>
                </a:solidFill>
              </a:rPr>
              <a:t>KİŞİ</a:t>
            </a:r>
          </a:p>
          <a:p>
            <a:pPr>
              <a:lnSpc>
                <a:spcPct val="150000"/>
              </a:lnSpc>
              <a:buClr>
                <a:srgbClr val="FF0000"/>
              </a:buClr>
              <a:buSzPct val="125000"/>
              <a:buFont typeface="Wingdings" panose="05000000000000000000" pitchFamily="2" charset="2"/>
              <a:buChar char="Ø"/>
              <a:defRPr/>
            </a:pPr>
            <a:r>
              <a:rPr lang="tr-TR" altLang="tr-TR" dirty="0" smtClean="0"/>
              <a:t>Kurumların </a:t>
            </a:r>
            <a:r>
              <a:rPr lang="tr-TR" altLang="tr-TR" dirty="0"/>
              <a:t>kendi ortakları</a:t>
            </a:r>
            <a:r>
              <a:rPr lang="tr-TR" altLang="tr-TR" dirty="0" smtClean="0"/>
              <a:t>,</a:t>
            </a:r>
            <a:endParaRPr lang="tr-TR" altLang="tr-TR" dirty="0"/>
          </a:p>
          <a:p>
            <a:pPr>
              <a:lnSpc>
                <a:spcPct val="150000"/>
              </a:lnSpc>
              <a:buClr>
                <a:srgbClr val="FF0000"/>
              </a:buClr>
              <a:buSzPct val="125000"/>
              <a:buFont typeface="Wingdings" panose="05000000000000000000" pitchFamily="2" charset="2"/>
              <a:buChar char="Ø"/>
              <a:defRPr/>
            </a:pPr>
            <a:r>
              <a:rPr lang="tr-TR" altLang="tr-TR" dirty="0" smtClean="0"/>
              <a:t>Kurumların </a:t>
            </a:r>
            <a:r>
              <a:rPr lang="tr-TR" altLang="tr-TR" dirty="0"/>
              <a:t>veya ortaklarının </a:t>
            </a:r>
            <a:r>
              <a:rPr lang="tr-TR" altLang="tr-TR" sz="2400" u="sng" dirty="0"/>
              <a:t>ilgili bulunduğu</a:t>
            </a:r>
            <a:r>
              <a:rPr lang="tr-TR" altLang="tr-TR" dirty="0"/>
              <a:t> gerçek kişi veya kurumlar</a:t>
            </a:r>
            <a:r>
              <a:rPr lang="tr-TR" altLang="tr-TR" dirty="0" smtClean="0"/>
              <a:t>,</a:t>
            </a:r>
            <a:endParaRPr lang="tr-TR" altLang="tr-TR" dirty="0"/>
          </a:p>
          <a:p>
            <a:pPr>
              <a:lnSpc>
                <a:spcPct val="150000"/>
              </a:lnSpc>
              <a:buClr>
                <a:srgbClr val="FF0000"/>
              </a:buClr>
              <a:buSzPct val="125000"/>
              <a:buFont typeface="Wingdings" panose="05000000000000000000" pitchFamily="2" charset="2"/>
              <a:buChar char="Ø"/>
              <a:defRPr/>
            </a:pPr>
            <a:r>
              <a:rPr lang="tr-TR" altLang="tr-TR" dirty="0" smtClean="0"/>
              <a:t>Kurumların </a:t>
            </a:r>
            <a:r>
              <a:rPr lang="tr-TR" altLang="tr-TR" dirty="0"/>
              <a:t>veya ortaklarının idaresi, denetimi veya sermayesi bakımından doğrudan veya dolaylı olarak bağlı bulunduğu gerçek kişi veya kurumlar,</a:t>
            </a:r>
          </a:p>
          <a:p>
            <a:pPr>
              <a:lnSpc>
                <a:spcPct val="150000"/>
              </a:lnSpc>
              <a:buClr>
                <a:srgbClr val="FF0000"/>
              </a:buClr>
              <a:buSzPct val="125000"/>
              <a:buFont typeface="Wingdings" panose="05000000000000000000" pitchFamily="2" charset="2"/>
              <a:buChar char="Ø"/>
              <a:defRPr/>
            </a:pPr>
            <a:r>
              <a:rPr lang="tr-TR" altLang="tr-TR" dirty="0" smtClean="0"/>
              <a:t>Kurumların </a:t>
            </a:r>
            <a:r>
              <a:rPr lang="tr-TR" altLang="tr-TR" dirty="0"/>
              <a:t>veya ortaklarının idaresi, denetimi veya sermayesi bakımından nüfuzu altında bulundurduğu gerçek kişi veya kurumlar,</a:t>
            </a:r>
          </a:p>
          <a:p>
            <a:pPr>
              <a:lnSpc>
                <a:spcPct val="150000"/>
              </a:lnSpc>
              <a:buClr>
                <a:srgbClr val="FF0000"/>
              </a:buClr>
              <a:buSzPct val="125000"/>
              <a:buFont typeface="Wingdings" panose="05000000000000000000" pitchFamily="2" charset="2"/>
              <a:buChar char="Ø"/>
              <a:defRPr/>
            </a:pPr>
            <a:r>
              <a:rPr lang="tr-TR" altLang="tr-TR" dirty="0" smtClean="0"/>
              <a:t>Ortakların </a:t>
            </a:r>
            <a:r>
              <a:rPr lang="tr-TR" altLang="tr-TR" dirty="0"/>
              <a:t>eşleri, ortakların veya eşlerinin üstsoy ve altsoyu, üçüncü derece dahil yansoy hısımları ve kayın hısımları</a:t>
            </a:r>
            <a:r>
              <a:rPr lang="tr-TR" altLang="tr-TR" dirty="0" smtClean="0"/>
              <a:t>.</a:t>
            </a:r>
          </a:p>
          <a:p>
            <a:r>
              <a:rPr lang="tr-TR" altLang="tr-TR" dirty="0"/>
              <a:t> </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396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2" y="1539917"/>
            <a:ext cx="8928993" cy="5150404"/>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lnSpc>
                <a:spcPct val="80000"/>
              </a:lnSpc>
              <a:defRPr/>
            </a:pPr>
            <a:r>
              <a:rPr lang="tr-TR" altLang="tr-TR" sz="2400" b="1" dirty="0" smtClean="0">
                <a:solidFill>
                  <a:srgbClr val="CC3300"/>
                </a:solidFill>
              </a:rPr>
              <a:t>	</a:t>
            </a:r>
          </a:p>
          <a:p>
            <a:pPr>
              <a:lnSpc>
                <a:spcPct val="80000"/>
              </a:lnSpc>
              <a:defRPr/>
            </a:pPr>
            <a:r>
              <a:rPr lang="tr-TR" altLang="tr-TR" sz="2400" b="1" dirty="0">
                <a:solidFill>
                  <a:srgbClr val="CC3300"/>
                </a:solidFill>
              </a:rPr>
              <a:t>	</a:t>
            </a:r>
            <a:r>
              <a:rPr lang="tr-TR" altLang="tr-TR" sz="2000" b="1" dirty="0" smtClean="0">
                <a:solidFill>
                  <a:srgbClr val="CC3300"/>
                </a:solidFill>
              </a:rPr>
              <a:t>İLİŞKİLİ KİŞİ</a:t>
            </a:r>
          </a:p>
          <a:p>
            <a:pPr>
              <a:lnSpc>
                <a:spcPct val="80000"/>
              </a:lnSpc>
              <a:defRPr/>
            </a:pPr>
            <a:endParaRPr lang="tr-TR" altLang="tr-TR" sz="2000" b="1" dirty="0">
              <a:solidFill>
                <a:srgbClr val="CC3300"/>
              </a:solidFill>
            </a:endParaRPr>
          </a:p>
          <a:p>
            <a:pPr>
              <a:buClr>
                <a:srgbClr val="FF0000"/>
              </a:buClr>
              <a:buSzPct val="125000"/>
              <a:defRPr/>
            </a:pPr>
            <a:r>
              <a:rPr lang="tr-TR" altLang="tr-TR" b="1" dirty="0" smtClean="0">
                <a:solidFill>
                  <a:srgbClr val="FF0000"/>
                </a:solidFill>
              </a:rPr>
              <a:t>6728 </a:t>
            </a:r>
            <a:r>
              <a:rPr lang="tr-TR" altLang="tr-TR" b="1" dirty="0">
                <a:solidFill>
                  <a:srgbClr val="FF0000"/>
                </a:solidFill>
              </a:rPr>
              <a:t>sayılı kanunun 59 uncu maddesiyle eklenen cümleler; Yürürlük 09.08.2016</a:t>
            </a:r>
            <a:r>
              <a:rPr lang="tr-TR" altLang="tr-TR" b="1" dirty="0" smtClean="0">
                <a:solidFill>
                  <a:srgbClr val="FF0000"/>
                </a:solidFill>
              </a:rPr>
              <a:t>)</a:t>
            </a:r>
          </a:p>
          <a:p>
            <a:pPr>
              <a:buClr>
                <a:srgbClr val="FF0000"/>
              </a:buClr>
              <a:buSzPct val="125000"/>
              <a:defRPr/>
            </a:pPr>
            <a:endParaRPr lang="tr-TR" altLang="tr-TR" dirty="0">
              <a:solidFill>
                <a:srgbClr val="FF0000"/>
              </a:solidFill>
            </a:endParaRPr>
          </a:p>
          <a:p>
            <a:pPr marL="742950" lvl="1" indent="-285750">
              <a:buFont typeface="Wingdings" panose="05000000000000000000" pitchFamily="2" charset="2"/>
              <a:buChar char="Ø"/>
            </a:pPr>
            <a:r>
              <a:rPr lang="tr-TR" altLang="tr-TR" dirty="0" smtClean="0"/>
              <a:t>İlişkinin </a:t>
            </a:r>
            <a:r>
              <a:rPr lang="tr-TR" altLang="tr-TR" dirty="0"/>
              <a:t>doğrudan veya dolaylı olarak ortaklık kanalıyla oluştuğu durumların örtülü kazanç dağıtımı kapsamında sayılması için </a:t>
            </a:r>
            <a:r>
              <a:rPr lang="tr-TR" altLang="tr-TR" dirty="0">
                <a:solidFill>
                  <a:srgbClr val="FF0000"/>
                </a:solidFill>
              </a:rPr>
              <a:t>en az %10 oranında </a:t>
            </a:r>
            <a:r>
              <a:rPr lang="tr-TR" altLang="tr-TR" dirty="0"/>
              <a:t>ortaklık, oy veya kâr payı hakkının olması şartı aranır. </a:t>
            </a:r>
            <a:endParaRPr lang="tr-TR" altLang="tr-TR" dirty="0" smtClean="0"/>
          </a:p>
          <a:p>
            <a:pPr lvl="1"/>
            <a:endParaRPr lang="tr-TR" altLang="tr-TR" dirty="0"/>
          </a:p>
          <a:p>
            <a:pPr marL="742950" lvl="1" indent="-285750">
              <a:buFont typeface="Wingdings" panose="05000000000000000000" pitchFamily="2" charset="2"/>
              <a:buChar char="Ø"/>
            </a:pPr>
            <a:r>
              <a:rPr lang="tr-TR" altLang="tr-TR" dirty="0" smtClean="0"/>
              <a:t>Ortaklık </a:t>
            </a:r>
            <a:r>
              <a:rPr lang="tr-TR" altLang="tr-TR" dirty="0"/>
              <a:t>ilişkisi olmadan doğrudan veya dolaylı olarak </a:t>
            </a:r>
            <a:r>
              <a:rPr lang="tr-TR" altLang="tr-TR" dirty="0">
                <a:solidFill>
                  <a:srgbClr val="FF0000"/>
                </a:solidFill>
              </a:rPr>
              <a:t>en az %10 oranında</a:t>
            </a:r>
            <a:r>
              <a:rPr lang="tr-TR" altLang="tr-TR" dirty="0"/>
              <a:t> oy veya kâr payı hakkının olduğu durumlarda da taraflar ilişkili kişi sayılır. </a:t>
            </a:r>
            <a:endParaRPr lang="tr-TR" altLang="tr-TR" dirty="0" smtClean="0"/>
          </a:p>
          <a:p>
            <a:pPr lvl="1"/>
            <a:endParaRPr lang="tr-TR" altLang="tr-TR" dirty="0"/>
          </a:p>
          <a:p>
            <a:pPr marL="742950" lvl="1" indent="-285750">
              <a:buFont typeface="Wingdings" panose="05000000000000000000" pitchFamily="2" charset="2"/>
              <a:buChar char="Ø"/>
            </a:pPr>
            <a:r>
              <a:rPr lang="tr-TR" altLang="tr-TR" dirty="0" smtClean="0"/>
              <a:t>İlişkili </a:t>
            </a:r>
            <a:r>
              <a:rPr lang="tr-TR" altLang="tr-TR" dirty="0"/>
              <a:t>kişiler açısından bu oranlar topluca dikkate alınır.</a:t>
            </a:r>
          </a:p>
          <a:p>
            <a:pPr marL="742950" lvl="1" indent="-285750">
              <a:buClr>
                <a:srgbClr val="FF0000"/>
              </a:buClr>
              <a:buSzPct val="125000"/>
              <a:buFont typeface="Wingdings" panose="05000000000000000000" pitchFamily="2" charset="2"/>
              <a:buChar char="Ø"/>
              <a:defRPr/>
            </a:pPr>
            <a:endParaRPr lang="tr-TR" altLang="tr-TR" dirty="0"/>
          </a:p>
          <a:p>
            <a:pPr marL="742950" lvl="1" indent="-285750">
              <a:buFont typeface="Wingdings" panose="05000000000000000000" pitchFamily="2" charset="2"/>
              <a:buChar char="Ø"/>
            </a:pPr>
            <a:endParaRPr lang="tr-TR" altLang="tr-TR" dirty="0" smtClean="0"/>
          </a:p>
          <a:p>
            <a:pPr marL="285750" indent="-285750">
              <a:buFont typeface="Wingdings" panose="05000000000000000000" pitchFamily="2" charset="2"/>
              <a:buChar char="Ø"/>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435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39916"/>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30280" y="1736811"/>
            <a:ext cx="8611430" cy="4811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55710" y="1761781"/>
            <a:ext cx="8386000" cy="4828446"/>
          </a:xfrm>
          <a:prstGeom prst="rect">
            <a:avLst/>
          </a:prstGeom>
          <a:noFill/>
        </p:spPr>
        <p:txBody>
          <a:bodyPr wrap="square" lIns="0" rIns="0" numCol="1" rtlCol="0" anchor="t" anchorCtr="0">
            <a:noAutofit/>
          </a:bodyPr>
          <a:lstStyle/>
          <a:p>
            <a:pPr algn="ctr">
              <a:buFont typeface="Arial" panose="020B0604020202020204" pitchFamily="34" charset="0"/>
              <a:buNone/>
            </a:pPr>
            <a:r>
              <a:rPr lang="tr-TR" altLang="tr-TR" dirty="0" smtClean="0"/>
              <a:t> 	</a:t>
            </a:r>
            <a:r>
              <a:rPr lang="tr-TR" altLang="tr-TR" b="1" dirty="0">
                <a:solidFill>
                  <a:srgbClr val="FF0000"/>
                </a:solidFill>
              </a:rPr>
              <a:t>TRANSFER FİYATLANDIRMASINDA HAZİNE ZARARI</a:t>
            </a:r>
            <a:endParaRPr lang="tr-TR" altLang="tr-TR" dirty="0">
              <a:solidFill>
                <a:srgbClr val="FF0000"/>
              </a:solidFill>
            </a:endParaRPr>
          </a:p>
          <a:p>
            <a:r>
              <a:rPr lang="tr-TR" altLang="tr-TR" dirty="0" smtClean="0"/>
              <a:t> </a:t>
            </a:r>
            <a:r>
              <a:rPr lang="tr-TR" altLang="tr-TR" dirty="0"/>
              <a:t>5766 sayılı Kanun ile </a:t>
            </a:r>
            <a:r>
              <a:rPr lang="tr-TR" altLang="tr-TR" dirty="0" err="1"/>
              <a:t>KVK’nın</a:t>
            </a:r>
            <a:r>
              <a:rPr lang="tr-TR" altLang="tr-TR" dirty="0"/>
              <a:t> 13. maddesine (7) numaralı fıkra olarak eklenen hükme göre; </a:t>
            </a:r>
            <a:r>
              <a:rPr lang="tr-TR" altLang="tr-TR" dirty="0">
                <a:solidFill>
                  <a:srgbClr val="FF0000"/>
                </a:solidFill>
              </a:rPr>
              <a:t>tam mükellef kurumlar ile yabancı kurumların </a:t>
            </a:r>
            <a:r>
              <a:rPr lang="tr-TR" altLang="tr-TR" dirty="0"/>
              <a:t>Türkiye'deki işyeri veya daimi temsilcilerinin aralarında ilişkili kişi kapsamında gerçekleştirdikleri </a:t>
            </a:r>
            <a:r>
              <a:rPr lang="tr-TR" altLang="tr-TR" dirty="0">
                <a:solidFill>
                  <a:srgbClr val="FF0000"/>
                </a:solidFill>
              </a:rPr>
              <a:t>yurt içindeki işlemler </a:t>
            </a:r>
            <a:r>
              <a:rPr lang="tr-TR" altLang="tr-TR" dirty="0"/>
              <a:t>nedeniyle kazancın örtülü olarak dağıtıldığının kabulü </a:t>
            </a:r>
            <a:r>
              <a:rPr lang="tr-TR" altLang="tr-TR" b="1" dirty="0">
                <a:solidFill>
                  <a:srgbClr val="FF0000"/>
                </a:solidFill>
              </a:rPr>
              <a:t>hazine zararının doğması </a:t>
            </a:r>
            <a:r>
              <a:rPr lang="tr-TR" altLang="tr-TR" b="1" dirty="0" smtClean="0">
                <a:solidFill>
                  <a:srgbClr val="FF0000"/>
                </a:solidFill>
              </a:rPr>
              <a:t>şartına </a:t>
            </a:r>
            <a:r>
              <a:rPr lang="tr-TR" altLang="tr-TR" b="1" dirty="0">
                <a:solidFill>
                  <a:srgbClr val="FF0000"/>
                </a:solidFill>
              </a:rPr>
              <a:t>bağlıdır</a:t>
            </a:r>
            <a:r>
              <a:rPr lang="tr-TR" altLang="tr-TR" b="1" dirty="0"/>
              <a:t>. </a:t>
            </a:r>
          </a:p>
          <a:p>
            <a:pPr>
              <a:buFont typeface="Arial" panose="020B0604020202020204" pitchFamily="34" charset="0"/>
              <a:buNone/>
            </a:pPr>
            <a:endParaRPr lang="tr-TR" altLang="tr-TR" dirty="0" smtClean="0"/>
          </a:p>
          <a:p>
            <a:pPr>
              <a:buFont typeface="Arial" panose="020B0604020202020204" pitchFamily="34" charset="0"/>
              <a:buNone/>
            </a:pPr>
            <a:r>
              <a:rPr lang="tr-TR" altLang="tr-TR" dirty="0" smtClean="0"/>
              <a:t> </a:t>
            </a: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4"/>
          <a:stretch>
            <a:fillRect/>
          </a:stretch>
        </p:blipFill>
        <p:spPr>
          <a:xfrm>
            <a:off x="1172722" y="3212976"/>
            <a:ext cx="7505322" cy="2957347"/>
          </a:xfrm>
          <a:prstGeom prst="rect">
            <a:avLst/>
          </a:prstGeom>
        </p:spPr>
      </p:pic>
    </p:spTree>
    <p:extLst>
      <p:ext uri="{BB962C8B-B14F-4D97-AF65-F5344CB8AC3E}">
        <p14:creationId xmlns:p14="http://schemas.microsoft.com/office/powerpoint/2010/main" val="64789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928992" cy="522064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774646"/>
            <a:ext cx="8374116" cy="4824363"/>
          </a:xfrm>
          <a:prstGeom prst="rect">
            <a:avLst/>
          </a:prstGeom>
          <a:noFill/>
        </p:spPr>
        <p:txBody>
          <a:bodyPr wrap="square" lIns="0" rIns="0" numCol="1" rtlCol="0" anchor="t" anchorCtr="0">
            <a:noAutofit/>
          </a:bodyPr>
          <a:lstStyle/>
          <a:p>
            <a:pPr>
              <a:buFont typeface="Arial" panose="020B0604020202020204" pitchFamily="34" charset="0"/>
              <a:buNone/>
            </a:pPr>
            <a:r>
              <a:rPr lang="tr-TR" altLang="tr-TR" dirty="0" smtClean="0"/>
              <a:t> 	 </a:t>
            </a:r>
            <a:r>
              <a:rPr lang="tr-TR" altLang="tr-TR" b="1" dirty="0">
                <a:solidFill>
                  <a:srgbClr val="CC3300"/>
                </a:solidFill>
              </a:rPr>
              <a:t>HAZİNE ZARARININ </a:t>
            </a:r>
            <a:r>
              <a:rPr lang="tr-TR" altLang="tr-TR" b="1" dirty="0" smtClean="0">
                <a:solidFill>
                  <a:srgbClr val="CC3300"/>
                </a:solidFill>
              </a:rPr>
              <a:t>ANLAMI</a:t>
            </a:r>
          </a:p>
          <a:p>
            <a:r>
              <a:rPr lang="tr-TR" altLang="tr-TR" b="1" dirty="0">
                <a:solidFill>
                  <a:srgbClr val="CC3300"/>
                </a:solidFill>
              </a:rPr>
              <a:t> </a:t>
            </a:r>
            <a:r>
              <a:rPr lang="tr-TR" altLang="tr-TR" dirty="0"/>
              <a:t>Hazine zararından kasıt, emsallere uygunluk ilkesine aykırı olarak tespit edilen fiyat ve bedeller nedeniyle kurum ve ilişkili kişiler adına tahakkuk ettirilmesi gereken </a:t>
            </a:r>
            <a:r>
              <a:rPr lang="tr-TR" altLang="tr-TR" sz="2000" dirty="0"/>
              <a:t>her türlü vergi toplamının eksik veya geç tahakkuk ettirilmesidir.</a:t>
            </a:r>
          </a:p>
          <a:p>
            <a:pPr>
              <a:buFont typeface="Arial" panose="020B0604020202020204" pitchFamily="34" charset="0"/>
              <a:buNone/>
            </a:pPr>
            <a:endParaRPr lang="tr-TR" altLang="tr-TR" dirty="0"/>
          </a:p>
          <a:p>
            <a:pPr>
              <a:buFont typeface="Arial" panose="020B0604020202020204" pitchFamily="34" charset="0"/>
              <a:buNone/>
            </a:pPr>
            <a:r>
              <a:rPr lang="tr-TR" altLang="tr-TR" dirty="0" smtClean="0"/>
              <a:t> </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
        <p:nvSpPr>
          <p:cNvPr id="14" name="AutoShape 4"/>
          <p:cNvSpPr>
            <a:spLocks noChangeArrowheads="1"/>
          </p:cNvSpPr>
          <p:nvPr/>
        </p:nvSpPr>
        <p:spPr bwMode="auto">
          <a:xfrm>
            <a:off x="635191" y="3036717"/>
            <a:ext cx="5737009" cy="1040355"/>
          </a:xfrm>
          <a:prstGeom prst="foldedCorner">
            <a:avLst>
              <a:gd name="adj" fmla="val 12500"/>
            </a:avLst>
          </a:prstGeom>
          <a:solidFill>
            <a:srgbClr val="FFFFCC"/>
          </a:solidFill>
          <a:ln w="28575">
            <a:solidFill>
              <a:sysClr val="windowText" lastClr="000000"/>
            </a:solidFill>
            <a:round/>
            <a:headEnd/>
            <a:tailEnd/>
          </a:ln>
        </p:spPr>
        <p:txBody>
          <a:bodyPr anchor="ct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marR="0" lvl="0" indent="-342900" defTabSz="914400" eaLnBrk="0" fontAlgn="base" latinLnBrk="0" hangingPunct="0">
              <a:lnSpc>
                <a:spcPct val="80000"/>
              </a:lnSpc>
              <a:spcBef>
                <a:spcPct val="20000"/>
              </a:spcBef>
              <a:spcAft>
                <a:spcPct val="0"/>
              </a:spcAft>
              <a:buClr>
                <a:srgbClr val="D2611C"/>
              </a:buClr>
              <a:buSzPct val="65000"/>
              <a:buFont typeface="Wingdings" panose="05000000000000000000" pitchFamily="2" charset="2"/>
              <a:buNone/>
              <a:tabLst/>
              <a:defRPr/>
            </a:pPr>
            <a:r>
              <a:rPr kumimoji="0" lang="tr-TR" altLang="tr-TR" sz="1800" b="1" i="0" u="none" strike="noStrike" kern="0" cap="none" spc="0" normalizeH="0" baseline="0" noProof="0" dirty="0" smtClean="0">
                <a:ln>
                  <a:noFill/>
                </a:ln>
                <a:solidFill>
                  <a:prstClr val="black"/>
                </a:solidFill>
                <a:effectLst/>
                <a:uLnTx/>
                <a:uFillTx/>
                <a:latin typeface="Tahoma" panose="020B0604030504040204" pitchFamily="34" charset="0"/>
              </a:rPr>
              <a:t>	</a:t>
            </a:r>
            <a:r>
              <a:rPr kumimoji="0" lang="tr-TR" altLang="tr-TR" sz="1800" b="1" i="0" u="none" strike="noStrike" kern="0" cap="none" spc="0" normalizeH="0" baseline="0" noProof="0" dirty="0" smtClean="0">
                <a:ln>
                  <a:noFill/>
                </a:ln>
                <a:solidFill>
                  <a:prstClr val="black"/>
                </a:solidFill>
                <a:effectLst/>
                <a:uLnTx/>
                <a:uFillTx/>
                <a:latin typeface="Comic Sans MS" panose="030F0702030302020204" pitchFamily="66" charset="0"/>
              </a:rPr>
              <a:t>Hazine zararı vergi gelirleri yönünden değerlendirilmiş olup; resim, harç ve benzeri kamu gelirlerindeki kayıp hazine zararı olarak değerlendirilmeyecektir.</a:t>
            </a:r>
          </a:p>
        </p:txBody>
      </p:sp>
      <p:sp>
        <p:nvSpPr>
          <p:cNvPr id="15" name="AutoShape 5"/>
          <p:cNvSpPr>
            <a:spLocks noChangeArrowheads="1"/>
          </p:cNvSpPr>
          <p:nvPr/>
        </p:nvSpPr>
        <p:spPr bwMode="auto">
          <a:xfrm>
            <a:off x="1259632" y="3933123"/>
            <a:ext cx="5616624" cy="1020530"/>
          </a:xfrm>
          <a:prstGeom prst="foldedCorner">
            <a:avLst>
              <a:gd name="adj" fmla="val 12500"/>
            </a:avLst>
          </a:prstGeom>
          <a:solidFill>
            <a:srgbClr val="CCFF99"/>
          </a:solidFill>
          <a:ln w="28575">
            <a:solidFill>
              <a:sysClr val="windowText" lastClr="000000"/>
            </a:solidFill>
            <a:round/>
            <a:headEnd/>
            <a:tailEnd/>
          </a:ln>
        </p:spPr>
        <p:txBody>
          <a:bodyPr anchor="ct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marR="0" lvl="0" indent="-342900" defTabSz="914400" eaLnBrk="0" fontAlgn="base" latinLnBrk="0" hangingPunct="0">
              <a:lnSpc>
                <a:spcPct val="80000"/>
              </a:lnSpc>
              <a:spcBef>
                <a:spcPct val="20000"/>
              </a:spcBef>
              <a:spcAft>
                <a:spcPct val="0"/>
              </a:spcAft>
              <a:buClr>
                <a:srgbClr val="D2611C"/>
              </a:buClr>
              <a:buSzPct val="65000"/>
              <a:buFont typeface="Wingdings" panose="05000000000000000000" pitchFamily="2" charset="2"/>
              <a:buNone/>
              <a:tabLst/>
              <a:defRPr/>
            </a:pPr>
            <a:r>
              <a:rPr kumimoji="0" lang="tr-TR" altLang="tr-TR" sz="2000" b="1" i="0" u="none" strike="noStrike" kern="0" cap="none" spc="0" normalizeH="0" baseline="0" noProof="0" dirty="0" smtClean="0">
                <a:ln>
                  <a:noFill/>
                </a:ln>
                <a:solidFill>
                  <a:prstClr val="black"/>
                </a:solidFill>
                <a:effectLst/>
                <a:uLnTx/>
                <a:uFillTx/>
                <a:latin typeface="Comic Sans MS" panose="030F0702030302020204" pitchFamily="66" charset="0"/>
              </a:rPr>
              <a:t>	Hazine zararı sadece kurumlar vergisi yönünden değil, her türlü vergi toplamı yönünden değerlendirilecektir.</a:t>
            </a:r>
          </a:p>
        </p:txBody>
      </p:sp>
      <p:sp>
        <p:nvSpPr>
          <p:cNvPr id="16" name="AutoShape 6"/>
          <p:cNvSpPr>
            <a:spLocks noChangeArrowheads="1"/>
          </p:cNvSpPr>
          <p:nvPr/>
        </p:nvSpPr>
        <p:spPr bwMode="auto">
          <a:xfrm>
            <a:off x="1907704" y="4780675"/>
            <a:ext cx="6336704" cy="922704"/>
          </a:xfrm>
          <a:prstGeom prst="foldedCorner">
            <a:avLst>
              <a:gd name="adj" fmla="val 12500"/>
            </a:avLst>
          </a:prstGeom>
          <a:solidFill>
            <a:sysClr val="window" lastClr="FFFFFF"/>
          </a:solidFill>
          <a:ln w="28575">
            <a:solidFill>
              <a:sysClr val="windowText" lastClr="000000"/>
            </a:solidFill>
            <a:round/>
            <a:headEnd/>
            <a:tailEnd/>
          </a:ln>
        </p:spPr>
        <p:txBody>
          <a:bodyPr anchor="ct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marR="0" lvl="0" indent="-342900" defTabSz="914400" eaLnBrk="0" fontAlgn="base" latinLnBrk="0" hangingPunct="0">
              <a:lnSpc>
                <a:spcPct val="80000"/>
              </a:lnSpc>
              <a:spcBef>
                <a:spcPct val="20000"/>
              </a:spcBef>
              <a:spcAft>
                <a:spcPct val="0"/>
              </a:spcAft>
              <a:buClr>
                <a:srgbClr val="D2611C"/>
              </a:buClr>
              <a:buSzPct val="65000"/>
              <a:buFont typeface="Wingdings" panose="05000000000000000000" pitchFamily="2" charset="2"/>
              <a:buNone/>
              <a:tabLst/>
              <a:defRPr/>
            </a:pPr>
            <a:r>
              <a:rPr kumimoji="0" lang="tr-TR" altLang="tr-TR" sz="2000" b="1" i="0" u="none" strike="noStrike" kern="0" cap="none" spc="0" normalizeH="0" baseline="0" noProof="0" dirty="0" smtClean="0">
                <a:ln>
                  <a:noFill/>
                </a:ln>
                <a:solidFill>
                  <a:prstClr val="black"/>
                </a:solidFill>
                <a:effectLst/>
                <a:uLnTx/>
                <a:uFillTx/>
                <a:latin typeface="Comic Sans MS" panose="030F0702030302020204" pitchFamily="66" charset="0"/>
              </a:rPr>
              <a:t>	Hazine zararı kavramı, sadece eksik tahakkuku değil, aynı zamanda geç tahakkuku da ifade etmektedir.</a:t>
            </a:r>
          </a:p>
        </p:txBody>
      </p:sp>
    </p:spTree>
    <p:extLst>
      <p:ext uri="{BB962C8B-B14F-4D97-AF65-F5344CB8AC3E}">
        <p14:creationId xmlns:p14="http://schemas.microsoft.com/office/powerpoint/2010/main" val="29259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lide(fromBottom)">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lide(fromBottom)">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lide(fromBottom)">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4"/>
            <a:ext cx="8928992" cy="5135032"/>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368382" y="1700808"/>
            <a:ext cx="8566575" cy="4752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pPr>
            <a:r>
              <a:rPr lang="tr-TR" altLang="tr-TR" sz="2400" b="1" dirty="0" smtClean="0">
                <a:solidFill>
                  <a:srgbClr val="FF0000"/>
                </a:solidFill>
              </a:rPr>
              <a:t>Emsallere </a:t>
            </a:r>
            <a:r>
              <a:rPr lang="tr-TR" altLang="tr-TR" sz="2400" b="1" dirty="0">
                <a:solidFill>
                  <a:srgbClr val="FF0000"/>
                </a:solidFill>
              </a:rPr>
              <a:t>Uygunluk İlkesi</a:t>
            </a:r>
          </a:p>
          <a:p>
            <a:pPr lvl="0">
              <a:lnSpc>
                <a:spcPct val="90000"/>
              </a:lnSpc>
            </a:pPr>
            <a:r>
              <a:rPr lang="tr-TR" altLang="tr-TR" dirty="0">
                <a:solidFill>
                  <a:prstClr val="black"/>
                </a:solidFill>
              </a:rPr>
              <a:t>İlişkili kişilerle yapılan mal veya hizmet alım ya da satımında uygulanan fiyat veya bedelin, aralarında böyle bir ilişkinin bulunmaması durumunda oluşacak fiyat veya bedele uygun olmasını ifade etmektedir. </a:t>
            </a:r>
          </a:p>
          <a:p>
            <a:pPr lvl="0">
              <a:lnSpc>
                <a:spcPct val="90000"/>
              </a:lnSpc>
            </a:pPr>
            <a:endParaRPr lang="tr-TR" altLang="tr-TR" b="1" dirty="0">
              <a:solidFill>
                <a:prstClr val="black"/>
              </a:solidFill>
            </a:endParaRPr>
          </a:p>
          <a:p>
            <a:pPr lvl="0">
              <a:lnSpc>
                <a:spcPct val="90000"/>
              </a:lnSpc>
            </a:pPr>
            <a:r>
              <a:rPr lang="tr-TR" altLang="tr-TR" b="1" dirty="0">
                <a:solidFill>
                  <a:srgbClr val="CC3300"/>
                </a:solidFill>
              </a:rPr>
              <a:t>Emsallere uygun fiyat veya bedel,</a:t>
            </a:r>
            <a:r>
              <a:rPr lang="tr-TR" altLang="tr-TR" dirty="0">
                <a:solidFill>
                  <a:prstClr val="black"/>
                </a:solidFill>
              </a:rPr>
              <a:t> aralarında ilişkili kişi tanımına uygun herhangi bir ilişki olmayan kişilerin tamamen işlemin gerçekleştiği andaki koşullar altında oluşturduğu </a:t>
            </a:r>
            <a:r>
              <a:rPr lang="tr-TR" altLang="tr-TR" b="1" dirty="0">
                <a:solidFill>
                  <a:srgbClr val="CC3300"/>
                </a:solidFill>
              </a:rPr>
              <a:t>piyasa ya da pazar fiyatı olarak</a:t>
            </a:r>
            <a:r>
              <a:rPr lang="tr-TR" altLang="tr-TR" dirty="0">
                <a:solidFill>
                  <a:prstClr val="black"/>
                </a:solidFill>
              </a:rPr>
              <a:t> da adlandırılan tutardır. </a:t>
            </a:r>
          </a:p>
          <a:p>
            <a:pPr lvl="0">
              <a:lnSpc>
                <a:spcPct val="90000"/>
              </a:lnSpc>
            </a:pPr>
            <a:endParaRPr lang="tr-TR" altLang="tr-TR" dirty="0">
              <a:solidFill>
                <a:prstClr val="black"/>
              </a:solidFill>
            </a:endParaRPr>
          </a:p>
          <a:p>
            <a:pPr lvl="0">
              <a:lnSpc>
                <a:spcPct val="90000"/>
              </a:lnSpc>
            </a:pPr>
            <a:r>
              <a:rPr lang="tr-TR" altLang="tr-TR" sz="2000" b="1" dirty="0">
                <a:solidFill>
                  <a:srgbClr val="CC3300"/>
                </a:solidFill>
              </a:rPr>
              <a:t>İç Emsal-Dış Emsal İlişkisi</a:t>
            </a:r>
          </a:p>
          <a:p>
            <a:pPr lvl="0">
              <a:lnSpc>
                <a:spcPct val="90000"/>
              </a:lnSpc>
            </a:pPr>
            <a:r>
              <a:rPr lang="tr-TR" altLang="tr-TR" dirty="0">
                <a:solidFill>
                  <a:prstClr val="black"/>
                </a:solidFill>
              </a:rPr>
              <a:t>Emsallere uygun fiyat veya bedele ulaşmak için </a:t>
            </a:r>
            <a:r>
              <a:rPr lang="tr-TR" altLang="tr-TR" b="1" dirty="0">
                <a:solidFill>
                  <a:prstClr val="black"/>
                </a:solidFill>
              </a:rPr>
              <a:t>öncelikle iç emsal</a:t>
            </a:r>
            <a:r>
              <a:rPr lang="tr-TR" altLang="tr-TR" dirty="0">
                <a:solidFill>
                  <a:prstClr val="black"/>
                </a:solidFill>
              </a:rPr>
              <a:t> kullanılacak, </a:t>
            </a:r>
          </a:p>
          <a:p>
            <a:pPr lvl="0">
              <a:lnSpc>
                <a:spcPct val="90000"/>
              </a:lnSpc>
            </a:pPr>
            <a:r>
              <a:rPr lang="tr-TR" altLang="tr-TR" dirty="0">
                <a:solidFill>
                  <a:prstClr val="black"/>
                </a:solidFill>
              </a:rPr>
              <a:t>Bu şekilde kullanılacak fiyat veya bedelin bulunmaması ya da güvenilir olmaması halinde </a:t>
            </a:r>
            <a:r>
              <a:rPr lang="tr-TR" altLang="tr-TR" dirty="0">
                <a:solidFill>
                  <a:srgbClr val="CC3300"/>
                </a:solidFill>
              </a:rPr>
              <a:t>dış emsal</a:t>
            </a:r>
            <a:r>
              <a:rPr lang="tr-TR" altLang="tr-TR" dirty="0">
                <a:solidFill>
                  <a:prstClr val="black"/>
                </a:solidFill>
              </a:rPr>
              <a:t> karşılaştırmada esas alınacaktır. </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
        <p:nvSpPr>
          <p:cNvPr id="3" name="Yuvarlatılmış Dikdörtgen 2"/>
          <p:cNvSpPr/>
          <p:nvPr/>
        </p:nvSpPr>
        <p:spPr>
          <a:xfrm>
            <a:off x="657672" y="5301207"/>
            <a:ext cx="7874768" cy="1029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20000"/>
              </a:spcBef>
              <a:buClr>
                <a:schemeClr val="hlink"/>
              </a:buClr>
              <a:buSzPct val="65000"/>
            </a:pPr>
            <a:r>
              <a:rPr lang="tr-TR" altLang="tr-TR" sz="1600" b="1" dirty="0">
                <a:solidFill>
                  <a:srgbClr val="CC3300"/>
                </a:solidFill>
                <a:latin typeface="Comic Sans MS" panose="030F0702030302020204" pitchFamily="66" charset="0"/>
              </a:rPr>
              <a:t>İç emsal :</a:t>
            </a:r>
            <a:r>
              <a:rPr lang="tr-TR" altLang="tr-TR" sz="1600" b="1" dirty="0">
                <a:latin typeface="Comic Sans MS" panose="030F0702030302020204" pitchFamily="66" charset="0"/>
              </a:rPr>
              <a:t> </a:t>
            </a:r>
            <a:r>
              <a:rPr lang="tr-TR" altLang="tr-TR" sz="1600" dirty="0">
                <a:latin typeface="Comic Sans MS" panose="030F0702030302020204" pitchFamily="66" charset="0"/>
              </a:rPr>
              <a:t>kurumların ilişkisiz kişilerle yapmış olduğu işlemlerde uyguladığı fiyat veya bedel.</a:t>
            </a:r>
          </a:p>
          <a:p>
            <a:pPr>
              <a:lnSpc>
                <a:spcPct val="80000"/>
              </a:lnSpc>
              <a:spcBef>
                <a:spcPct val="20000"/>
              </a:spcBef>
              <a:buClr>
                <a:schemeClr val="hlink"/>
              </a:buClr>
              <a:buSzPct val="65000"/>
            </a:pPr>
            <a:r>
              <a:rPr lang="tr-TR" altLang="tr-TR" sz="1600" b="1" dirty="0">
                <a:solidFill>
                  <a:srgbClr val="CC3300"/>
                </a:solidFill>
                <a:latin typeface="Comic Sans MS" panose="030F0702030302020204" pitchFamily="66" charset="0"/>
              </a:rPr>
              <a:t>Dış emsal :</a:t>
            </a:r>
            <a:r>
              <a:rPr lang="tr-TR" altLang="tr-TR" sz="1600" b="1" dirty="0">
                <a:latin typeface="Comic Sans MS" panose="030F0702030302020204" pitchFamily="66" charset="0"/>
              </a:rPr>
              <a:t> </a:t>
            </a:r>
            <a:r>
              <a:rPr lang="tr-TR" altLang="tr-TR" sz="1600" dirty="0">
                <a:latin typeface="Comic Sans MS" panose="030F0702030302020204" pitchFamily="66" charset="0"/>
              </a:rPr>
              <a:t>kurum dışındaki ilişkisiz kişilerin kendi aralarında uyguladıkları fiyat veya bedel.</a:t>
            </a:r>
            <a:r>
              <a:rPr lang="tr-TR" altLang="tr-TR" sz="1600" dirty="0">
                <a:latin typeface="Tahoma" panose="020B0604030504040204" pitchFamily="34" charset="0"/>
              </a:rPr>
              <a:t> </a:t>
            </a:r>
          </a:p>
        </p:txBody>
      </p:sp>
    </p:spTree>
    <p:extLst>
      <p:ext uri="{BB962C8B-B14F-4D97-AF65-F5344CB8AC3E}">
        <p14:creationId xmlns:p14="http://schemas.microsoft.com/office/powerpoint/2010/main" val="7433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75231"/>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41257" y="1778252"/>
            <a:ext cx="8611430" cy="49120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95536" y="2003250"/>
            <a:ext cx="8424937" cy="4160566"/>
          </a:xfrm>
          <a:prstGeom prst="rect">
            <a:avLst/>
          </a:prstGeom>
          <a:noFill/>
        </p:spPr>
        <p:txBody>
          <a:bodyPr wrap="square" lIns="0" rIns="0" numCol="1" rtlCol="0" anchor="t" anchorCtr="0">
            <a:noAutofit/>
          </a:bodyPr>
          <a:lstStyle/>
          <a:p>
            <a:pPr algn="ctr">
              <a:lnSpc>
                <a:spcPct val="80000"/>
              </a:lnSpc>
              <a:defRPr/>
            </a:pPr>
            <a:r>
              <a:rPr lang="tr-TR" altLang="tr-TR" sz="1900" dirty="0" smtClean="0"/>
              <a:t> </a:t>
            </a:r>
            <a:r>
              <a:rPr lang="tr-TR" altLang="tr-TR" sz="1900" b="1" dirty="0">
                <a:solidFill>
                  <a:srgbClr val="CC3300"/>
                </a:solidFill>
              </a:rPr>
              <a:t>EMSAL FİYAT ARALIĞI</a:t>
            </a:r>
          </a:p>
          <a:p>
            <a:pPr>
              <a:buClr>
                <a:srgbClr val="FF0000"/>
              </a:buClr>
              <a:buSzPct val="125000"/>
              <a:buFont typeface="Wingdings" panose="05000000000000000000" pitchFamily="2" charset="2"/>
              <a:buChar char="Ø"/>
              <a:defRPr/>
            </a:pPr>
            <a:r>
              <a:rPr lang="tr-TR" altLang="tr-TR" dirty="0" smtClean="0"/>
              <a:t>Emsal </a:t>
            </a:r>
            <a:r>
              <a:rPr lang="tr-TR" altLang="tr-TR" dirty="0"/>
              <a:t>Fiyatı tespit için yapılan karşılaştırmalar sonucunda birbirinden farklı fiyat veya bedellere ulaşılması mümkündür. </a:t>
            </a:r>
          </a:p>
          <a:p>
            <a:pPr>
              <a:buClr>
                <a:srgbClr val="FF0000"/>
              </a:buClr>
              <a:buSzPct val="125000"/>
              <a:buFont typeface="Wingdings" panose="05000000000000000000" pitchFamily="2" charset="2"/>
              <a:buChar char="Ø"/>
              <a:defRPr/>
            </a:pPr>
            <a:endParaRPr lang="tr-TR" altLang="tr-TR" sz="800" dirty="0"/>
          </a:p>
          <a:p>
            <a:pPr>
              <a:buClr>
                <a:srgbClr val="FF0000"/>
              </a:buClr>
              <a:buSzPct val="125000"/>
              <a:buFont typeface="Wingdings" panose="05000000000000000000" pitchFamily="2" charset="2"/>
              <a:buChar char="Ø"/>
              <a:defRPr/>
            </a:pPr>
            <a:r>
              <a:rPr lang="tr-TR" altLang="tr-TR" dirty="0"/>
              <a:t>Şüphesiz ki, emsallere uygunluk ilkesi açısından en güvenilir sonuç, karşılaştırmalar sonucunda ulaşılan tek bir fiyat veya bedeldir. </a:t>
            </a:r>
          </a:p>
          <a:p>
            <a:pPr>
              <a:buClr>
                <a:srgbClr val="FF0000"/>
              </a:buClr>
              <a:buSzPct val="125000"/>
              <a:buFont typeface="Wingdings" panose="05000000000000000000" pitchFamily="2" charset="2"/>
              <a:buChar char="Ø"/>
              <a:defRPr/>
            </a:pPr>
            <a:endParaRPr lang="tr-TR" altLang="tr-TR" sz="800" dirty="0"/>
          </a:p>
          <a:p>
            <a:pPr>
              <a:buClr>
                <a:srgbClr val="FF0000"/>
              </a:buClr>
              <a:buSzPct val="125000"/>
              <a:buFont typeface="Wingdings" panose="05000000000000000000" pitchFamily="2" charset="2"/>
              <a:buChar char="Ø"/>
              <a:defRPr/>
            </a:pPr>
            <a:r>
              <a:rPr lang="tr-TR" altLang="tr-TR" dirty="0"/>
              <a:t>Ancak; gerek aynı yöntemin farklı karşılaştırılabilir kontrol dışı işlem verilerine uygulanmasından, gerekse aynı verilere farklı transfer fiyatlandırması yöntemlerinin uygulanmasından dolayı elde edilen sonuçlar da farklı olabilmektedir.</a:t>
            </a:r>
          </a:p>
          <a:p>
            <a:pPr>
              <a:buClr>
                <a:srgbClr val="FF0000"/>
              </a:buClr>
              <a:buSzPct val="125000"/>
              <a:buFont typeface="Wingdings" panose="05000000000000000000" pitchFamily="2" charset="2"/>
              <a:buChar char="Ø"/>
              <a:defRPr/>
            </a:pPr>
            <a:endParaRPr lang="tr-TR" altLang="tr-TR" sz="800" dirty="0"/>
          </a:p>
          <a:p>
            <a:pPr>
              <a:buClr>
                <a:srgbClr val="FF0000"/>
              </a:buClr>
              <a:buSzPct val="125000"/>
              <a:buFont typeface="Wingdings" panose="05000000000000000000" pitchFamily="2" charset="2"/>
              <a:buChar char="Ø"/>
              <a:defRPr/>
            </a:pPr>
            <a:r>
              <a:rPr lang="tr-TR" altLang="tr-TR" dirty="0"/>
              <a:t>Bu şekilde elde edilen değişik emsal fiyatların oluşturduğu fiyat dizisi, </a:t>
            </a:r>
            <a:r>
              <a:rPr lang="tr-TR" altLang="tr-TR" dirty="0">
                <a:solidFill>
                  <a:srgbClr val="CC3300"/>
                </a:solidFill>
              </a:rPr>
              <a:t>emsal fiyat aralığı</a:t>
            </a:r>
            <a:r>
              <a:rPr lang="tr-TR" altLang="tr-TR" dirty="0"/>
              <a:t> olarak adlandırılmaktadır. </a:t>
            </a:r>
          </a:p>
          <a:p>
            <a:pPr>
              <a:buClr>
                <a:srgbClr val="FF0000"/>
              </a:buClr>
              <a:buSzPct val="125000"/>
              <a:buFont typeface="Wingdings" panose="05000000000000000000" pitchFamily="2" charset="2"/>
              <a:buChar char="Ø"/>
              <a:defRPr/>
            </a:pPr>
            <a:endParaRPr lang="tr-TR" altLang="tr-TR" sz="800" dirty="0"/>
          </a:p>
          <a:p>
            <a:pPr>
              <a:buClr>
                <a:srgbClr val="FF0000"/>
              </a:buClr>
              <a:buSzPct val="125000"/>
              <a:buFont typeface="Wingdings" panose="05000000000000000000" pitchFamily="2" charset="2"/>
              <a:buChar char="Ø"/>
              <a:defRPr/>
            </a:pPr>
            <a:r>
              <a:rPr lang="tr-TR" altLang="tr-TR" dirty="0"/>
              <a:t>Böyle bir durumda, bu sonuç aralığı içerisinde </a:t>
            </a:r>
            <a:r>
              <a:rPr lang="tr-TR" altLang="tr-TR" dirty="0">
                <a:solidFill>
                  <a:srgbClr val="CC3300"/>
                </a:solidFill>
              </a:rPr>
              <a:t>aritmetik ortalama, </a:t>
            </a:r>
            <a:r>
              <a:rPr lang="tr-TR" altLang="tr-TR" dirty="0" err="1">
                <a:solidFill>
                  <a:srgbClr val="CC3300"/>
                </a:solidFill>
              </a:rPr>
              <a:t>mod</a:t>
            </a:r>
            <a:r>
              <a:rPr lang="tr-TR" altLang="tr-TR" dirty="0">
                <a:solidFill>
                  <a:srgbClr val="CC3300"/>
                </a:solidFill>
              </a:rPr>
              <a:t>, medyan</a:t>
            </a:r>
            <a:r>
              <a:rPr lang="tr-TR" altLang="tr-TR" dirty="0"/>
              <a:t> veya başka bir ölçüden en makul olanını kullanılmak suretiyle bir tutar belirlenebilecektir. </a:t>
            </a:r>
          </a:p>
          <a:p>
            <a:pPr>
              <a:buClr>
                <a:srgbClr val="FF0000"/>
              </a:buClr>
              <a:buSzPct val="125000"/>
              <a:buFont typeface="Wingdings" panose="05000000000000000000" pitchFamily="2" charset="2"/>
              <a:buChar char="Ø"/>
              <a:defRPr/>
            </a:pPr>
            <a:endParaRPr lang="tr-TR" altLang="tr-TR" sz="800" dirty="0"/>
          </a:p>
          <a:p>
            <a:pPr>
              <a:buClr>
                <a:srgbClr val="FF0000"/>
              </a:buClr>
              <a:buSzPct val="125000"/>
              <a:buFont typeface="Wingdings" panose="05000000000000000000" pitchFamily="2" charset="2"/>
              <a:buChar char="Ø"/>
              <a:defRPr/>
            </a:pPr>
            <a:r>
              <a:rPr lang="tr-TR" altLang="tr-TR" dirty="0"/>
              <a:t>Dolayısıyla, mükellefin emsal fiyat aralığının içinde bulunması şartıyla belirleyeceği bu fiyat ya da bedel emsallere uygun fiyat veya bedel olarak kabul edilecektir. </a:t>
            </a:r>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5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82745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00808"/>
            <a:ext cx="8611430"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67544" y="1844824"/>
            <a:ext cx="7992888" cy="4464496"/>
          </a:xfrm>
          <a:prstGeom prst="rect">
            <a:avLst/>
          </a:prstGeom>
          <a:noFill/>
        </p:spPr>
        <p:txBody>
          <a:bodyPr wrap="square" lIns="0" rIns="0" numCol="1" rtlCol="0" anchor="t" anchorCtr="0">
            <a:noAutofit/>
          </a:bodyPr>
          <a:lstStyle/>
          <a:p>
            <a:r>
              <a:rPr lang="tr-TR" altLang="tr-TR" dirty="0" smtClean="0"/>
              <a:t> </a:t>
            </a:r>
            <a:r>
              <a:rPr lang="tr-TR" altLang="tr-TR" sz="2000" b="1" dirty="0">
                <a:solidFill>
                  <a:srgbClr val="CC3300"/>
                </a:solidFill>
              </a:rPr>
              <a:t>EMSAL FİYAT ARALIĞI</a:t>
            </a:r>
          </a:p>
          <a:p>
            <a:r>
              <a:rPr lang="tr-TR" altLang="tr-TR" sz="2000" b="1" dirty="0" smtClean="0">
                <a:solidFill>
                  <a:srgbClr val="FF0000"/>
                </a:solidFill>
              </a:rPr>
              <a:t>Örnek :  </a:t>
            </a:r>
            <a:r>
              <a:rPr lang="tr-TR" altLang="tr-TR" dirty="0" smtClean="0"/>
              <a:t>(</a:t>
            </a:r>
            <a:r>
              <a:rPr lang="tr-TR" altLang="tr-TR" dirty="0"/>
              <a:t>A) Kurumu, ilişkili kişisi (B) kurumuna “c” malından satmış olup, ayrıca söz konusu maldan yedi ayrı ilişkisiz kişiye satışı bulunmaktadır. İlişkisiz kişilere yapılan satışlarda uygulanan fiyat veri alınarak, karşılaştırılabilir fiyat yönteminin uygulanması sonucunda elde edilmiş olan fiyatlar şunlardır:</a:t>
            </a:r>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r>
              <a:rPr lang="tr-TR" altLang="tr-TR" dirty="0"/>
              <a:t>Mükellefin yukarıdaki hesaplama yöntemlerinden en makul olanını kullanması </a:t>
            </a:r>
            <a:r>
              <a:rPr lang="tr-TR" altLang="tr-TR" dirty="0" smtClean="0"/>
              <a:t>gerekmektedir</a:t>
            </a:r>
            <a:r>
              <a:rPr lang="tr-TR" altLang="tr-TR" dirty="0"/>
              <a:t>. Bu fiyat dizisi için en makul ölçüt </a:t>
            </a:r>
            <a:r>
              <a:rPr lang="tr-TR" altLang="tr-TR" dirty="0" err="1"/>
              <a:t>moddur</a:t>
            </a:r>
            <a:r>
              <a:rPr lang="tr-TR" altLang="tr-TR" dirty="0"/>
              <a:t>. Çünkü, 3 ayrı karşılaştırmada aynı sonuç elde edilmiş olup, bu sonuç aynı zamanda ortalamadan sapmanın da düşük olduğu bir sonuçtur. Bu nedenle yukarıdaki verilere göre emsal fiyat 80 </a:t>
            </a:r>
            <a:r>
              <a:rPr lang="tr-TR" altLang="tr-TR" dirty="0" err="1"/>
              <a:t>br</a:t>
            </a:r>
            <a:r>
              <a:rPr lang="tr-TR" altLang="tr-TR" dirty="0"/>
              <a:t>. olarak dikkate alınabilecektir.</a:t>
            </a:r>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a:p>
          <a:p>
            <a:pPr>
              <a:buFont typeface="Arial" panose="020B0604020202020204" pitchFamily="34" charset="0"/>
              <a:buNone/>
            </a:pPr>
            <a:r>
              <a:rPr lang="tr-TR" altLang="tr-TR" dirty="0" smtClean="0"/>
              <a:t> </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
        <p:nvSpPr>
          <p:cNvPr id="14" name="AutoShape 3">
            <a:extLst>
              <a:ext uri="{FF2B5EF4-FFF2-40B4-BE49-F238E27FC236}">
                <a16:creationId xmlns:a16="http://schemas.microsoft.com/office/drawing/2014/main" xmlns="" id="{996A282D-9738-4B64-9494-05691E024B82}"/>
              </a:ext>
            </a:extLst>
          </p:cNvPr>
          <p:cNvSpPr>
            <a:spLocks noChangeArrowheads="1"/>
          </p:cNvSpPr>
          <p:nvPr/>
        </p:nvSpPr>
        <p:spPr bwMode="auto">
          <a:xfrm>
            <a:off x="902194" y="3356992"/>
            <a:ext cx="535632" cy="536054"/>
          </a:xfrm>
          <a:prstGeom prst="roundRect">
            <a:avLst>
              <a:gd name="adj" fmla="val 16667"/>
            </a:avLst>
          </a:prstGeom>
          <a:solidFill>
            <a:srgbClr val="FFFF99"/>
          </a:solidFill>
          <a:ln w="28575" algn="ctr">
            <a:solidFill>
              <a:srgbClr val="3B435B"/>
            </a:solidFill>
            <a:round/>
            <a:headEnd/>
            <a:tailEnd/>
          </a:ln>
          <a:effectLst/>
        </p:spPr>
        <p:txBody>
          <a:bodyPr wrap="none" anchor="ctr"/>
          <a:lstStyle/>
          <a:p>
            <a:pPr marL="342900" marR="0" lvl="0" indent="-342900" algn="ctr" defTabSz="914400" eaLnBrk="0" fontAlgn="base" latinLnBrk="0" hangingPunct="0">
              <a:lnSpc>
                <a:spcPct val="80000"/>
              </a:lnSpc>
              <a:spcBef>
                <a:spcPct val="20000"/>
              </a:spcBef>
              <a:spcAft>
                <a:spcPct val="0"/>
              </a:spcAft>
              <a:buClr>
                <a:srgbClr val="D2611C"/>
              </a:buClr>
              <a:buSzPct val="65000"/>
              <a:buFont typeface="Wingdings" pitchFamily="2" charset="2"/>
              <a:buNone/>
              <a:tabLst/>
              <a:defRPr/>
            </a:pPr>
            <a:r>
              <a:rPr kumimoji="0" lang="tr-TR" sz="2400" b="1" i="0" u="none" strike="noStrike" kern="0" cap="none" spc="0" normalizeH="0" baseline="0" noProof="0" dirty="0">
                <a:ln>
                  <a:noFill/>
                </a:ln>
                <a:solidFill>
                  <a:srgbClr val="3B435B"/>
                </a:solidFill>
                <a:effectLst>
                  <a:outerShdw blurRad="38100" dist="38100" dir="2700000" algn="tl">
                    <a:srgbClr val="000000"/>
                  </a:outerShdw>
                </a:effectLst>
                <a:uLnTx/>
                <a:uFillTx/>
                <a:latin typeface="Tahoma" pitchFamily="34" charset="0"/>
              </a:rPr>
              <a:t>75</a:t>
            </a:r>
          </a:p>
        </p:txBody>
      </p:sp>
      <p:sp>
        <p:nvSpPr>
          <p:cNvPr id="15" name="AutoShape 4">
            <a:extLst>
              <a:ext uri="{FF2B5EF4-FFF2-40B4-BE49-F238E27FC236}">
                <a16:creationId xmlns:a16="http://schemas.microsoft.com/office/drawing/2014/main" xmlns="" id="{B0A5159F-5F32-496D-A00C-333C564E0ACC}"/>
              </a:ext>
            </a:extLst>
          </p:cNvPr>
          <p:cNvSpPr>
            <a:spLocks noChangeArrowheads="1"/>
          </p:cNvSpPr>
          <p:nvPr/>
        </p:nvSpPr>
        <p:spPr bwMode="auto">
          <a:xfrm>
            <a:off x="1968994" y="3356992"/>
            <a:ext cx="535632" cy="536054"/>
          </a:xfrm>
          <a:prstGeom prst="roundRect">
            <a:avLst>
              <a:gd name="adj" fmla="val 16667"/>
            </a:avLst>
          </a:prstGeom>
          <a:solidFill>
            <a:srgbClr val="FFFF99"/>
          </a:solidFill>
          <a:ln w="28575" algn="ctr">
            <a:solidFill>
              <a:srgbClr val="3B435B"/>
            </a:solidFill>
            <a:round/>
            <a:headEnd/>
            <a:tailEnd/>
          </a:ln>
          <a:effectLst/>
        </p:spPr>
        <p:txBody>
          <a:bodyPr wrap="none" anchor="ctr"/>
          <a:lstStyle/>
          <a:p>
            <a:pPr marL="342900" marR="0" lvl="0" indent="-342900" algn="ctr" defTabSz="914400" eaLnBrk="0" fontAlgn="base" latinLnBrk="0" hangingPunct="0">
              <a:lnSpc>
                <a:spcPct val="80000"/>
              </a:lnSpc>
              <a:spcBef>
                <a:spcPct val="20000"/>
              </a:spcBef>
              <a:spcAft>
                <a:spcPct val="0"/>
              </a:spcAft>
              <a:buClr>
                <a:srgbClr val="D2611C"/>
              </a:buClr>
              <a:buSzPct val="65000"/>
              <a:buFont typeface="Wingdings" pitchFamily="2" charset="2"/>
              <a:buNone/>
              <a:tabLst/>
              <a:defRPr/>
            </a:pPr>
            <a:r>
              <a:rPr kumimoji="0" lang="tr-TR" sz="2400" b="1" i="0" u="none" strike="noStrike" kern="0" cap="none" spc="0" normalizeH="0" baseline="0" noProof="0">
                <a:ln>
                  <a:noFill/>
                </a:ln>
                <a:solidFill>
                  <a:srgbClr val="3B435B"/>
                </a:solidFill>
                <a:effectLst>
                  <a:outerShdw blurRad="38100" dist="38100" dir="2700000" algn="tl">
                    <a:srgbClr val="000000"/>
                  </a:outerShdw>
                </a:effectLst>
                <a:uLnTx/>
                <a:uFillTx/>
                <a:latin typeface="Tahoma" pitchFamily="34" charset="0"/>
              </a:rPr>
              <a:t>80</a:t>
            </a:r>
          </a:p>
        </p:txBody>
      </p:sp>
      <p:sp>
        <p:nvSpPr>
          <p:cNvPr id="16" name="AutoShape 5">
            <a:extLst>
              <a:ext uri="{FF2B5EF4-FFF2-40B4-BE49-F238E27FC236}">
                <a16:creationId xmlns:a16="http://schemas.microsoft.com/office/drawing/2014/main" xmlns="" id="{9C83635A-E8ED-4498-B450-CB540F82878B}"/>
              </a:ext>
            </a:extLst>
          </p:cNvPr>
          <p:cNvSpPr>
            <a:spLocks noChangeArrowheads="1"/>
          </p:cNvSpPr>
          <p:nvPr/>
        </p:nvSpPr>
        <p:spPr bwMode="auto">
          <a:xfrm>
            <a:off x="3035794" y="3356992"/>
            <a:ext cx="535632" cy="536054"/>
          </a:xfrm>
          <a:prstGeom prst="roundRect">
            <a:avLst>
              <a:gd name="adj" fmla="val 16667"/>
            </a:avLst>
          </a:prstGeom>
          <a:solidFill>
            <a:srgbClr val="FFFF99"/>
          </a:solidFill>
          <a:ln w="28575" algn="ctr">
            <a:solidFill>
              <a:srgbClr val="3B435B"/>
            </a:solidFill>
            <a:round/>
            <a:headEnd/>
            <a:tailEnd/>
          </a:ln>
          <a:effectLst/>
        </p:spPr>
        <p:txBody>
          <a:bodyPr wrap="none" anchor="ctr"/>
          <a:lstStyle/>
          <a:p>
            <a:pPr marL="342900" marR="0" lvl="0" indent="-342900" algn="ctr" defTabSz="914400" eaLnBrk="0" fontAlgn="base" latinLnBrk="0" hangingPunct="0">
              <a:lnSpc>
                <a:spcPct val="80000"/>
              </a:lnSpc>
              <a:spcBef>
                <a:spcPct val="20000"/>
              </a:spcBef>
              <a:spcAft>
                <a:spcPct val="0"/>
              </a:spcAft>
              <a:buClr>
                <a:srgbClr val="D2611C"/>
              </a:buClr>
              <a:buSzPct val="65000"/>
              <a:buFont typeface="Wingdings" pitchFamily="2" charset="2"/>
              <a:buNone/>
              <a:tabLst/>
              <a:defRPr/>
            </a:pPr>
            <a:r>
              <a:rPr kumimoji="0" lang="tr-TR" sz="2400" b="1" i="0" u="none" strike="noStrike" kern="0" cap="none" spc="0" normalizeH="0" baseline="0" noProof="0">
                <a:ln>
                  <a:noFill/>
                </a:ln>
                <a:solidFill>
                  <a:srgbClr val="3B435B"/>
                </a:solidFill>
                <a:effectLst>
                  <a:outerShdw blurRad="38100" dist="38100" dir="2700000" algn="tl">
                    <a:srgbClr val="000000"/>
                  </a:outerShdw>
                </a:effectLst>
                <a:uLnTx/>
                <a:uFillTx/>
                <a:latin typeface="Tahoma" pitchFamily="34" charset="0"/>
              </a:rPr>
              <a:t>80</a:t>
            </a:r>
          </a:p>
        </p:txBody>
      </p:sp>
      <p:sp>
        <p:nvSpPr>
          <p:cNvPr id="17" name="AutoShape 6">
            <a:extLst>
              <a:ext uri="{FF2B5EF4-FFF2-40B4-BE49-F238E27FC236}">
                <a16:creationId xmlns:a16="http://schemas.microsoft.com/office/drawing/2014/main" xmlns="" id="{320DB8CF-E66A-4D57-B768-E7A52877BDB0}"/>
              </a:ext>
            </a:extLst>
          </p:cNvPr>
          <p:cNvSpPr>
            <a:spLocks noChangeArrowheads="1"/>
          </p:cNvSpPr>
          <p:nvPr/>
        </p:nvSpPr>
        <p:spPr bwMode="auto">
          <a:xfrm>
            <a:off x="4178794" y="3356992"/>
            <a:ext cx="535632" cy="536054"/>
          </a:xfrm>
          <a:prstGeom prst="roundRect">
            <a:avLst>
              <a:gd name="adj" fmla="val 16667"/>
            </a:avLst>
          </a:prstGeom>
          <a:solidFill>
            <a:srgbClr val="FFFF99"/>
          </a:solidFill>
          <a:ln w="28575" algn="ctr">
            <a:solidFill>
              <a:srgbClr val="3B435B"/>
            </a:solidFill>
            <a:round/>
            <a:headEnd/>
            <a:tailEnd/>
          </a:ln>
          <a:effectLst/>
        </p:spPr>
        <p:txBody>
          <a:bodyPr wrap="none" anchor="ctr"/>
          <a:lstStyle/>
          <a:p>
            <a:pPr marL="342900" marR="0" lvl="0" indent="-342900" algn="ctr" defTabSz="914400" eaLnBrk="0" fontAlgn="base" latinLnBrk="0" hangingPunct="0">
              <a:lnSpc>
                <a:spcPct val="80000"/>
              </a:lnSpc>
              <a:spcBef>
                <a:spcPct val="20000"/>
              </a:spcBef>
              <a:spcAft>
                <a:spcPct val="0"/>
              </a:spcAft>
              <a:buClr>
                <a:srgbClr val="D2611C"/>
              </a:buClr>
              <a:buSzPct val="65000"/>
              <a:buFont typeface="Wingdings" pitchFamily="2" charset="2"/>
              <a:buNone/>
              <a:tabLst/>
              <a:defRPr/>
            </a:pPr>
            <a:r>
              <a:rPr kumimoji="0" lang="tr-TR" sz="2400" b="1" i="0" u="none" strike="noStrike" kern="0" cap="none" spc="0" normalizeH="0" baseline="0" noProof="0">
                <a:ln>
                  <a:noFill/>
                </a:ln>
                <a:solidFill>
                  <a:srgbClr val="3B435B"/>
                </a:solidFill>
                <a:effectLst>
                  <a:outerShdw blurRad="38100" dist="38100" dir="2700000" algn="tl">
                    <a:srgbClr val="000000"/>
                  </a:outerShdw>
                </a:effectLst>
                <a:uLnTx/>
                <a:uFillTx/>
                <a:latin typeface="Tahoma" pitchFamily="34" charset="0"/>
              </a:rPr>
              <a:t>80</a:t>
            </a:r>
          </a:p>
        </p:txBody>
      </p:sp>
      <p:sp>
        <p:nvSpPr>
          <p:cNvPr id="18" name="AutoShape 7">
            <a:extLst>
              <a:ext uri="{FF2B5EF4-FFF2-40B4-BE49-F238E27FC236}">
                <a16:creationId xmlns:a16="http://schemas.microsoft.com/office/drawing/2014/main" xmlns="" id="{6C81F035-0F69-411C-8CC0-A51D75177578}"/>
              </a:ext>
            </a:extLst>
          </p:cNvPr>
          <p:cNvSpPr>
            <a:spLocks noChangeArrowheads="1"/>
          </p:cNvSpPr>
          <p:nvPr/>
        </p:nvSpPr>
        <p:spPr bwMode="auto">
          <a:xfrm>
            <a:off x="5245594" y="3356992"/>
            <a:ext cx="535632" cy="536054"/>
          </a:xfrm>
          <a:prstGeom prst="roundRect">
            <a:avLst>
              <a:gd name="adj" fmla="val 16667"/>
            </a:avLst>
          </a:prstGeom>
          <a:solidFill>
            <a:srgbClr val="FFFF99"/>
          </a:solidFill>
          <a:ln w="28575" algn="ctr">
            <a:solidFill>
              <a:srgbClr val="3B435B"/>
            </a:solidFill>
            <a:round/>
            <a:headEnd/>
            <a:tailEnd/>
          </a:ln>
          <a:effectLst/>
        </p:spPr>
        <p:txBody>
          <a:bodyPr wrap="none" anchor="ctr"/>
          <a:lstStyle/>
          <a:p>
            <a:pPr marL="342900" marR="0" lvl="0" indent="-342900" algn="ctr" defTabSz="914400" eaLnBrk="0" fontAlgn="base" latinLnBrk="0" hangingPunct="0">
              <a:lnSpc>
                <a:spcPct val="80000"/>
              </a:lnSpc>
              <a:spcBef>
                <a:spcPct val="20000"/>
              </a:spcBef>
              <a:spcAft>
                <a:spcPct val="0"/>
              </a:spcAft>
              <a:buClr>
                <a:srgbClr val="D2611C"/>
              </a:buClr>
              <a:buSzPct val="65000"/>
              <a:buFont typeface="Wingdings" pitchFamily="2" charset="2"/>
              <a:buNone/>
              <a:tabLst/>
              <a:defRPr/>
            </a:pPr>
            <a:r>
              <a:rPr kumimoji="0" lang="tr-TR" sz="2400" b="1" i="0" u="none" strike="noStrike" kern="0" cap="none" spc="0" normalizeH="0" baseline="0" noProof="0">
                <a:ln>
                  <a:noFill/>
                </a:ln>
                <a:solidFill>
                  <a:srgbClr val="3B435B"/>
                </a:solidFill>
                <a:effectLst>
                  <a:outerShdw blurRad="38100" dist="38100" dir="2700000" algn="tl">
                    <a:srgbClr val="000000"/>
                  </a:outerShdw>
                </a:effectLst>
                <a:uLnTx/>
                <a:uFillTx/>
                <a:latin typeface="Tahoma" pitchFamily="34" charset="0"/>
              </a:rPr>
              <a:t>82</a:t>
            </a:r>
          </a:p>
        </p:txBody>
      </p:sp>
      <p:sp>
        <p:nvSpPr>
          <p:cNvPr id="19" name="AutoShape 8">
            <a:extLst>
              <a:ext uri="{FF2B5EF4-FFF2-40B4-BE49-F238E27FC236}">
                <a16:creationId xmlns:a16="http://schemas.microsoft.com/office/drawing/2014/main" xmlns="" id="{FEB8FBD8-A5E2-4768-84C6-CE12D738D7B3}"/>
              </a:ext>
            </a:extLst>
          </p:cNvPr>
          <p:cNvSpPr>
            <a:spLocks noChangeArrowheads="1"/>
          </p:cNvSpPr>
          <p:nvPr/>
        </p:nvSpPr>
        <p:spPr bwMode="auto">
          <a:xfrm>
            <a:off x="6349753" y="3356992"/>
            <a:ext cx="535632" cy="536054"/>
          </a:xfrm>
          <a:prstGeom prst="roundRect">
            <a:avLst>
              <a:gd name="adj" fmla="val 16667"/>
            </a:avLst>
          </a:prstGeom>
          <a:solidFill>
            <a:srgbClr val="FFFF99"/>
          </a:solidFill>
          <a:ln w="28575" algn="ctr">
            <a:solidFill>
              <a:srgbClr val="3B435B"/>
            </a:solidFill>
            <a:round/>
            <a:headEnd/>
            <a:tailEnd/>
          </a:ln>
          <a:effectLst/>
        </p:spPr>
        <p:txBody>
          <a:bodyPr wrap="none" anchor="ctr"/>
          <a:lstStyle/>
          <a:p>
            <a:pPr marL="342900" marR="0" lvl="0" indent="-342900" algn="ctr" defTabSz="914400" eaLnBrk="0" fontAlgn="base" latinLnBrk="0" hangingPunct="0">
              <a:lnSpc>
                <a:spcPct val="80000"/>
              </a:lnSpc>
              <a:spcBef>
                <a:spcPct val="20000"/>
              </a:spcBef>
              <a:spcAft>
                <a:spcPct val="0"/>
              </a:spcAft>
              <a:buClr>
                <a:srgbClr val="D2611C"/>
              </a:buClr>
              <a:buSzPct val="65000"/>
              <a:buFont typeface="Wingdings" pitchFamily="2" charset="2"/>
              <a:buNone/>
              <a:tabLst/>
              <a:defRPr/>
            </a:pPr>
            <a:r>
              <a:rPr kumimoji="0" lang="tr-TR" sz="2400" b="1" i="0" u="none" strike="noStrike" kern="0" cap="none" spc="0" normalizeH="0" baseline="0" noProof="0">
                <a:ln>
                  <a:noFill/>
                </a:ln>
                <a:solidFill>
                  <a:srgbClr val="3B435B"/>
                </a:solidFill>
                <a:effectLst>
                  <a:outerShdw blurRad="38100" dist="38100" dir="2700000" algn="tl">
                    <a:srgbClr val="000000"/>
                  </a:outerShdw>
                </a:effectLst>
                <a:uLnTx/>
                <a:uFillTx/>
                <a:latin typeface="Tahoma" pitchFamily="34" charset="0"/>
              </a:rPr>
              <a:t>83</a:t>
            </a:r>
          </a:p>
        </p:txBody>
      </p:sp>
      <p:sp>
        <p:nvSpPr>
          <p:cNvPr id="20" name="AutoShape 9">
            <a:extLst>
              <a:ext uri="{FF2B5EF4-FFF2-40B4-BE49-F238E27FC236}">
                <a16:creationId xmlns:a16="http://schemas.microsoft.com/office/drawing/2014/main" xmlns="" id="{243CE271-EA31-4188-AD70-6A0691EA8300}"/>
              </a:ext>
            </a:extLst>
          </p:cNvPr>
          <p:cNvSpPr>
            <a:spLocks noChangeArrowheads="1"/>
          </p:cNvSpPr>
          <p:nvPr/>
        </p:nvSpPr>
        <p:spPr bwMode="auto">
          <a:xfrm>
            <a:off x="7492753" y="3356992"/>
            <a:ext cx="535632" cy="536054"/>
          </a:xfrm>
          <a:prstGeom prst="roundRect">
            <a:avLst>
              <a:gd name="adj" fmla="val 16667"/>
            </a:avLst>
          </a:prstGeom>
          <a:solidFill>
            <a:srgbClr val="FFFF99"/>
          </a:solidFill>
          <a:ln w="28575" algn="ctr">
            <a:solidFill>
              <a:srgbClr val="3B435B"/>
            </a:solidFill>
            <a:round/>
            <a:headEnd/>
            <a:tailEnd/>
          </a:ln>
          <a:effectLst/>
        </p:spPr>
        <p:txBody>
          <a:bodyPr wrap="none" anchor="ctr"/>
          <a:lstStyle/>
          <a:p>
            <a:pPr marL="342900" marR="0" lvl="0" indent="-342900" algn="ctr" defTabSz="914400" eaLnBrk="0" fontAlgn="base" latinLnBrk="0" hangingPunct="0">
              <a:lnSpc>
                <a:spcPct val="80000"/>
              </a:lnSpc>
              <a:spcBef>
                <a:spcPct val="20000"/>
              </a:spcBef>
              <a:spcAft>
                <a:spcPct val="0"/>
              </a:spcAft>
              <a:buClr>
                <a:srgbClr val="D2611C"/>
              </a:buClr>
              <a:buSzPct val="65000"/>
              <a:buFont typeface="Wingdings" pitchFamily="2" charset="2"/>
              <a:buNone/>
              <a:tabLst/>
              <a:defRPr/>
            </a:pPr>
            <a:r>
              <a:rPr kumimoji="0" lang="tr-TR" sz="2400" b="1" i="0" u="none" strike="noStrike" kern="0" cap="none" spc="0" normalizeH="0" baseline="0" noProof="0">
                <a:ln>
                  <a:noFill/>
                </a:ln>
                <a:solidFill>
                  <a:srgbClr val="3B435B"/>
                </a:solidFill>
                <a:effectLst>
                  <a:outerShdw blurRad="38100" dist="38100" dir="2700000" algn="tl">
                    <a:srgbClr val="000000"/>
                  </a:outerShdw>
                </a:effectLst>
                <a:uLnTx/>
                <a:uFillTx/>
                <a:latin typeface="Tahoma" pitchFamily="34" charset="0"/>
              </a:rPr>
              <a:t>85</a:t>
            </a:r>
          </a:p>
        </p:txBody>
      </p:sp>
      <p:sp>
        <p:nvSpPr>
          <p:cNvPr id="21" name="Rectangle 10"/>
          <p:cNvSpPr>
            <a:spLocks noChangeArrowheads="1"/>
          </p:cNvSpPr>
          <p:nvPr/>
        </p:nvSpPr>
        <p:spPr bwMode="auto">
          <a:xfrm>
            <a:off x="902193" y="3993599"/>
            <a:ext cx="7126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fontAlgn="base">
              <a:spcBef>
                <a:spcPct val="0"/>
              </a:spcBef>
              <a:spcAft>
                <a:spcPct val="0"/>
              </a:spcAft>
            </a:pPr>
            <a:r>
              <a:rPr lang="tr-TR" altLang="tr-TR" sz="2000" dirty="0" smtClean="0">
                <a:solidFill>
                  <a:prstClr val="black"/>
                </a:solidFill>
                <a:latin typeface="Tahoma" panose="020B0604030504040204" pitchFamily="34" charset="0"/>
              </a:rPr>
              <a:t>Aritmetik Ortalama</a:t>
            </a:r>
            <a:r>
              <a:rPr lang="tr-TR" altLang="tr-TR" sz="2000" b="0" dirty="0" smtClean="0">
                <a:solidFill>
                  <a:prstClr val="black"/>
                </a:solidFill>
                <a:latin typeface="Tahoma" panose="020B0604030504040204" pitchFamily="34" charset="0"/>
              </a:rPr>
              <a:t> = 565 / 7 = </a:t>
            </a:r>
            <a:r>
              <a:rPr lang="tr-TR" altLang="tr-TR" sz="2000" dirty="0" smtClean="0">
                <a:solidFill>
                  <a:prstClr val="black"/>
                </a:solidFill>
                <a:latin typeface="Tahoma" panose="020B0604030504040204" pitchFamily="34" charset="0"/>
              </a:rPr>
              <a:t>80,71 </a:t>
            </a:r>
            <a:r>
              <a:rPr lang="tr-TR" altLang="tr-TR" sz="2000" dirty="0" err="1" smtClean="0">
                <a:solidFill>
                  <a:prstClr val="black"/>
                </a:solidFill>
                <a:latin typeface="Tahoma" panose="020B0604030504040204" pitchFamily="34" charset="0"/>
              </a:rPr>
              <a:t>br</a:t>
            </a:r>
            <a:r>
              <a:rPr lang="tr-TR" altLang="tr-TR" sz="2000" dirty="0" smtClean="0">
                <a:solidFill>
                  <a:prstClr val="black"/>
                </a:solidFill>
                <a:latin typeface="Tahoma" panose="020B0604030504040204" pitchFamily="34" charset="0"/>
              </a:rPr>
              <a:t>.</a:t>
            </a:r>
          </a:p>
        </p:txBody>
      </p:sp>
      <p:sp>
        <p:nvSpPr>
          <p:cNvPr id="22" name="Rectangle 11"/>
          <p:cNvSpPr>
            <a:spLocks noChangeArrowheads="1"/>
          </p:cNvSpPr>
          <p:nvPr/>
        </p:nvSpPr>
        <p:spPr bwMode="auto">
          <a:xfrm>
            <a:off x="902193" y="4337670"/>
            <a:ext cx="74683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fontAlgn="base">
              <a:spcBef>
                <a:spcPct val="0"/>
              </a:spcBef>
              <a:spcAft>
                <a:spcPct val="0"/>
              </a:spcAft>
            </a:pPr>
            <a:r>
              <a:rPr lang="tr-TR" altLang="tr-TR" sz="2000" dirty="0" err="1" smtClean="0">
                <a:solidFill>
                  <a:prstClr val="black"/>
                </a:solidFill>
                <a:latin typeface="Tahoma" panose="020B0604030504040204" pitchFamily="34" charset="0"/>
              </a:rPr>
              <a:t>Mod</a:t>
            </a:r>
            <a:r>
              <a:rPr lang="tr-TR" altLang="tr-TR" sz="2000" b="0" dirty="0" smtClean="0">
                <a:solidFill>
                  <a:prstClr val="black"/>
                </a:solidFill>
                <a:latin typeface="Tahoma" panose="020B0604030504040204" pitchFamily="34" charset="0"/>
              </a:rPr>
              <a:t> (En çok tekrarlanan sonuç) = </a:t>
            </a:r>
            <a:r>
              <a:rPr lang="tr-TR" altLang="tr-TR" sz="2000" dirty="0" smtClean="0">
                <a:solidFill>
                  <a:prstClr val="black"/>
                </a:solidFill>
                <a:latin typeface="Tahoma" panose="020B0604030504040204" pitchFamily="34" charset="0"/>
              </a:rPr>
              <a:t>80 </a:t>
            </a:r>
            <a:r>
              <a:rPr lang="tr-TR" altLang="tr-TR" sz="2000" dirty="0" err="1" smtClean="0">
                <a:solidFill>
                  <a:prstClr val="black"/>
                </a:solidFill>
                <a:latin typeface="Tahoma" panose="020B0604030504040204" pitchFamily="34" charset="0"/>
              </a:rPr>
              <a:t>br</a:t>
            </a:r>
            <a:r>
              <a:rPr lang="tr-TR" altLang="tr-TR" sz="2000" dirty="0" smtClean="0">
                <a:solidFill>
                  <a:prstClr val="black"/>
                </a:solidFill>
                <a:latin typeface="Tahoma" panose="020B0604030504040204" pitchFamily="34" charset="0"/>
              </a:rPr>
              <a:t>. (3 kez)</a:t>
            </a:r>
          </a:p>
        </p:txBody>
      </p:sp>
      <p:sp>
        <p:nvSpPr>
          <p:cNvPr id="23" name="Rectangle 12">
            <a:extLst>
              <a:ext uri="{FF2B5EF4-FFF2-40B4-BE49-F238E27FC236}">
                <a16:creationId xmlns:a16="http://schemas.microsoft.com/office/drawing/2014/main" xmlns="" id="{4A2EDA25-D049-4517-AC79-474B682A80FA}"/>
              </a:ext>
            </a:extLst>
          </p:cNvPr>
          <p:cNvSpPr>
            <a:spLocks noChangeArrowheads="1"/>
          </p:cNvSpPr>
          <p:nvPr/>
        </p:nvSpPr>
        <p:spPr bwMode="auto">
          <a:xfrm>
            <a:off x="902192" y="4682083"/>
            <a:ext cx="4343401" cy="400110"/>
          </a:xfrm>
          <a:prstGeom prst="rect">
            <a:avLst/>
          </a:prstGeom>
          <a:noFill/>
          <a:ln w="28575" algn="ctr">
            <a:noFill/>
            <a:miter lim="800000"/>
            <a:headEnd/>
            <a:tailEnd/>
          </a:ln>
          <a:effectLst/>
        </p:spPr>
        <p:txBody>
          <a:bodyPr wrap="square" anchor="ctr">
            <a:spAutoFit/>
          </a:bodyPr>
          <a:lstStyle/>
          <a:p>
            <a:pPr eaLnBrk="0" fontAlgn="base" hangingPunct="0">
              <a:spcBef>
                <a:spcPct val="0"/>
              </a:spcBef>
              <a:spcAft>
                <a:spcPct val="0"/>
              </a:spcAft>
              <a:defRPr/>
            </a:pPr>
            <a:r>
              <a:rPr lang="tr-TR" sz="2000" b="1" dirty="0">
                <a:solidFill>
                  <a:prstClr val="black"/>
                </a:solidFill>
                <a:latin typeface="Tahoma" pitchFamily="34" charset="0"/>
              </a:rPr>
              <a:t>Medyan </a:t>
            </a:r>
            <a:r>
              <a:rPr lang="tr-TR" sz="2000" dirty="0">
                <a:solidFill>
                  <a:prstClr val="black"/>
                </a:solidFill>
                <a:latin typeface="Tahoma" pitchFamily="34" charset="0"/>
              </a:rPr>
              <a:t>(Ortanca) = </a:t>
            </a:r>
            <a:r>
              <a:rPr lang="tr-TR" sz="2000" b="1" dirty="0">
                <a:solidFill>
                  <a:prstClr val="black"/>
                </a:solidFill>
                <a:latin typeface="Tahoma" pitchFamily="34" charset="0"/>
              </a:rPr>
              <a:t>80 </a:t>
            </a:r>
            <a:r>
              <a:rPr lang="tr-TR" sz="2000" b="1" dirty="0" err="1">
                <a:solidFill>
                  <a:prstClr val="black"/>
                </a:solidFill>
                <a:latin typeface="Tahoma" pitchFamily="34" charset="0"/>
              </a:rPr>
              <a:t>br</a:t>
            </a:r>
            <a:r>
              <a:rPr lang="tr-TR" sz="2000" b="1" dirty="0">
                <a:solidFill>
                  <a:prstClr val="black"/>
                </a:solidFill>
                <a:latin typeface="Tahoma" pitchFamily="34" charset="0"/>
              </a:rPr>
              <a:t>. </a:t>
            </a:r>
            <a:endParaRPr lang="tr-TR" sz="2000" b="1" dirty="0">
              <a:solidFill>
                <a:prstClr val="black"/>
              </a:solidFill>
              <a:effectLst>
                <a:outerShdw blurRad="38100" dist="38100" dir="2700000" algn="tl">
                  <a:srgbClr val="000000"/>
                </a:outerShdw>
              </a:effectLst>
              <a:latin typeface="Tahoma" pitchFamily="34" charset="0"/>
            </a:endParaRPr>
          </a:p>
        </p:txBody>
      </p:sp>
    </p:spTree>
    <p:extLst>
      <p:ext uri="{BB962C8B-B14F-4D97-AF65-F5344CB8AC3E}">
        <p14:creationId xmlns:p14="http://schemas.microsoft.com/office/powerpoint/2010/main" val="123000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p:bldP spid="22" grpId="0"/>
      <p:bldP spid="23"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56921" y="1445069"/>
            <a:ext cx="8830156" cy="5136672"/>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95336" y="1688176"/>
            <a:ext cx="8553327" cy="47666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4"/>
          <a:stretch>
            <a:fillRect/>
          </a:stretch>
        </p:blipFill>
        <p:spPr>
          <a:xfrm>
            <a:off x="107503" y="2209084"/>
            <a:ext cx="8741159" cy="3909189"/>
          </a:xfrm>
          <a:prstGeom prst="rect">
            <a:avLst/>
          </a:prstGeom>
        </p:spPr>
      </p:pic>
      <p:sp>
        <p:nvSpPr>
          <p:cNvPr id="15" name="Rectangle 3"/>
          <p:cNvSpPr txBox="1">
            <a:spLocks noChangeArrowheads="1"/>
          </p:cNvSpPr>
          <p:nvPr/>
        </p:nvSpPr>
        <p:spPr bwMode="auto">
          <a:xfrm>
            <a:off x="238572" y="1865970"/>
            <a:ext cx="8893175" cy="503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342900" marR="0" lvl="0" indent="-342900" algn="ctr" defTabSz="914400" rtl="0" eaLnBrk="1" fontAlgn="base" latinLnBrk="0" hangingPunct="1">
              <a:lnSpc>
                <a:spcPct val="80000"/>
              </a:lnSpc>
              <a:spcBef>
                <a:spcPct val="20000"/>
              </a:spcBef>
              <a:spcAft>
                <a:spcPct val="0"/>
              </a:spcAft>
              <a:buClr>
                <a:srgbClr val="FFF39D"/>
              </a:buClr>
              <a:buSzPct val="75000"/>
              <a:buFontTx/>
              <a:buNone/>
              <a:tabLst/>
              <a:defRPr/>
            </a:pPr>
            <a:r>
              <a:rPr kumimoji="0" lang="tr-TR" altLang="tr-TR" sz="1800" b="1" i="0" u="none" strike="noStrike" kern="0" cap="none" spc="0" normalizeH="0" baseline="0" noProof="0" dirty="0" smtClean="0">
                <a:ln>
                  <a:noFill/>
                </a:ln>
                <a:solidFill>
                  <a:srgbClr val="CC3300"/>
                </a:solidFill>
                <a:effectLst/>
                <a:uLnTx/>
                <a:uFillTx/>
                <a:latin typeface="Arial"/>
                <a:ea typeface="+mn-ea"/>
                <a:cs typeface="+mn-cs"/>
              </a:rPr>
              <a:t>	Emsallere Uygun Fiyat ya da Bedelin Tespitinde Kullanılan Yöntemler</a:t>
            </a:r>
          </a:p>
          <a:p>
            <a:pPr marL="342900" marR="0" lvl="0" indent="-342900" algn="ctr" defTabSz="914400" rtl="0" eaLnBrk="1" fontAlgn="base" latinLnBrk="0" hangingPunct="1">
              <a:lnSpc>
                <a:spcPct val="80000"/>
              </a:lnSpc>
              <a:spcBef>
                <a:spcPct val="20000"/>
              </a:spcBef>
              <a:spcAft>
                <a:spcPct val="0"/>
              </a:spcAft>
              <a:buClr>
                <a:srgbClr val="FFF39D"/>
              </a:buClr>
              <a:buSzPct val="75000"/>
              <a:buFontTx/>
              <a:buNone/>
              <a:tabLst/>
              <a:defRPr/>
            </a:pPr>
            <a:endParaRPr kumimoji="0" lang="tr-TR" altLang="tr-TR" sz="1800" b="1" i="0" u="none" strike="noStrike" kern="0" cap="none" spc="0" normalizeH="0" baseline="0" noProof="0" dirty="0" smtClean="0">
              <a:ln>
                <a:noFill/>
              </a:ln>
              <a:solidFill>
                <a:srgbClr val="CC3300"/>
              </a:solidFill>
              <a:effectLst/>
              <a:uLnTx/>
              <a:uFillTx/>
              <a:latin typeface="Arial"/>
              <a:ea typeface="+mn-ea"/>
              <a:cs typeface="+mn-cs"/>
            </a:endParaRPr>
          </a:p>
          <a:p>
            <a:pPr marL="342900" marR="0" lvl="0" indent="-342900" algn="ctr" defTabSz="914400" rtl="0" eaLnBrk="1" fontAlgn="base" latinLnBrk="0" hangingPunct="1">
              <a:lnSpc>
                <a:spcPct val="80000"/>
              </a:lnSpc>
              <a:spcBef>
                <a:spcPct val="20000"/>
              </a:spcBef>
              <a:spcAft>
                <a:spcPct val="0"/>
              </a:spcAft>
              <a:buClr>
                <a:srgbClr val="FFF39D"/>
              </a:buClr>
              <a:buSzPct val="75000"/>
              <a:buFontTx/>
              <a:buNone/>
              <a:tabLst/>
              <a:defRPr/>
            </a:pPr>
            <a:r>
              <a:rPr kumimoji="0" lang="tr-TR" altLang="tr-TR" sz="1800" b="1" i="0" u="none" strike="noStrike" kern="0" cap="none" spc="0" normalizeH="0" baseline="0" noProof="0" dirty="0" smtClean="0">
                <a:ln>
                  <a:noFill/>
                </a:ln>
                <a:solidFill>
                  <a:srgbClr val="CC3300"/>
                </a:solidFill>
                <a:effectLst/>
                <a:uLnTx/>
                <a:uFillTx/>
                <a:latin typeface="Arial"/>
                <a:ea typeface="+mn-ea"/>
                <a:cs typeface="+mn-cs"/>
              </a:rPr>
              <a:t>	</a:t>
            </a:r>
          </a:p>
        </p:txBody>
      </p:sp>
    </p:spTree>
    <p:extLst>
      <p:ext uri="{BB962C8B-B14F-4D97-AF65-F5344CB8AC3E}">
        <p14:creationId xmlns:p14="http://schemas.microsoft.com/office/powerpoint/2010/main" val="399514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76749" y="1539917"/>
            <a:ext cx="8790501" cy="4980827"/>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52730" y="1659831"/>
            <a:ext cx="8611430" cy="47588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916832"/>
            <a:ext cx="8230100" cy="4682178"/>
          </a:xfrm>
          <a:prstGeom prst="rect">
            <a:avLst/>
          </a:prstGeom>
          <a:noFill/>
        </p:spPr>
        <p:txBody>
          <a:bodyPr wrap="square" lIns="0" rIns="0" numCol="1" rtlCol="0" anchor="t" anchorCtr="0">
            <a:noAutofit/>
          </a:bodyPr>
          <a:lstStyle/>
          <a:p>
            <a:r>
              <a:rPr lang="tr-TR" altLang="tr-TR" dirty="0" smtClean="0"/>
              <a:t> 	</a:t>
            </a:r>
            <a:r>
              <a:rPr lang="tr-TR" altLang="tr-TR" b="1" dirty="0" smtClean="0">
                <a:solidFill>
                  <a:srgbClr val="CC3300"/>
                </a:solidFill>
              </a:rPr>
              <a:t>Karşılaştırılabilir </a:t>
            </a:r>
            <a:r>
              <a:rPr lang="tr-TR" altLang="tr-TR" b="1" dirty="0">
                <a:solidFill>
                  <a:srgbClr val="CC3300"/>
                </a:solidFill>
              </a:rPr>
              <a:t>Fiyat Yöntemi</a:t>
            </a:r>
            <a:endParaRPr lang="tr-TR" altLang="tr-TR" dirty="0">
              <a:solidFill>
                <a:srgbClr val="CC3300"/>
              </a:solidFill>
            </a:endParaRPr>
          </a:p>
          <a:p>
            <a:r>
              <a:rPr lang="tr-TR" altLang="tr-TR" sz="1200" dirty="0"/>
              <a:t>	</a:t>
            </a:r>
          </a:p>
          <a:p>
            <a:pPr algn="just"/>
            <a:r>
              <a:rPr lang="tr-TR" altLang="tr-TR" dirty="0" smtClean="0"/>
              <a:t>Karşılaştırılabilir </a:t>
            </a:r>
            <a:r>
              <a:rPr lang="tr-TR" altLang="tr-TR" dirty="0"/>
              <a:t>fiyat yöntemi; bir mükellefin uygulayacağı emsallere uygun satış fiyatının, karşılaştırılabilir mal veya hizmet alım ya da satımında bulunan ve </a:t>
            </a:r>
            <a:r>
              <a:rPr lang="tr-TR" altLang="tr-TR" b="1" dirty="0"/>
              <a:t>aralarında herhangi bir şekilde ilişki bulunmayan gerçek veya tüzel kişilerin birbirleriyle yaptıkları işlemlerde uygulayacağı </a:t>
            </a:r>
            <a:r>
              <a:rPr lang="tr-TR" altLang="tr-TR" b="1" u="sng" dirty="0"/>
              <a:t>piyasa fiyatı</a:t>
            </a:r>
            <a:r>
              <a:rPr lang="tr-TR" altLang="tr-TR" dirty="0"/>
              <a:t> ile karşılaştırılarak tespit edilmesini ifade etmektedir.</a:t>
            </a:r>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
        <p:nvSpPr>
          <p:cNvPr id="14" name="Rectangle 2"/>
          <p:cNvSpPr txBox="1">
            <a:spLocks noChangeArrowheads="1"/>
          </p:cNvSpPr>
          <p:nvPr/>
        </p:nvSpPr>
        <p:spPr bwMode="auto">
          <a:xfrm>
            <a:off x="440111" y="3430848"/>
            <a:ext cx="8461375" cy="1582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defTabSz="685800" rtl="0" eaLnBrk="1" latinLnBrk="0" hangingPunct="1">
              <a:lnSpc>
                <a:spcPct val="90000"/>
              </a:lnSpc>
              <a:spcBef>
                <a:spcPts val="750"/>
              </a:spcBef>
              <a:buFont typeface="Wingdings 2" pitchFamily="18" charset="2"/>
              <a:buNone/>
              <a:defRPr sz="1800" kern="1200">
                <a:solidFill>
                  <a:schemeClr val="tx1">
                    <a:lumMod val="75000"/>
                    <a:lumOff val="25000"/>
                  </a:schemeClr>
                </a:solidFill>
                <a:latin typeface="+mn-lt"/>
                <a:ea typeface="+mn-ea"/>
                <a:cs typeface="+mn-cs"/>
              </a:defRPr>
            </a:lvl1pPr>
            <a:lvl2pPr marL="342900" indent="0" algn="ctr" defTabSz="685800" rtl="0" eaLnBrk="1" latinLnBrk="0" hangingPunct="1">
              <a:lnSpc>
                <a:spcPct val="90000"/>
              </a:lnSpc>
              <a:spcBef>
                <a:spcPts val="375"/>
              </a:spcBef>
              <a:buFont typeface="Wingdings 2" pitchFamily="18" charset="2"/>
              <a:buNone/>
              <a:defRPr sz="21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Wingdings 2" pitchFamily="18" charset="2"/>
              <a:buNone/>
              <a:defRPr sz="18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Wingdings 2" pitchFamily="18" charset="2"/>
              <a:buNone/>
              <a:defRPr sz="15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Wingdings 2" pitchFamily="18" charset="2"/>
              <a:buNone/>
              <a:defRPr sz="1500" kern="1200">
                <a:solidFill>
                  <a:schemeClr val="tx1"/>
                </a:solidFill>
                <a:latin typeface="+mn-lt"/>
                <a:ea typeface="+mn-ea"/>
                <a:cs typeface="+mn-cs"/>
              </a:defRPr>
            </a:lvl5pPr>
            <a:lvl6pPr marL="17145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6pPr>
            <a:lvl7pPr marL="20574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7pPr>
            <a:lvl8pPr marL="24003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8pPr>
            <a:lvl9pPr marL="27432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9pPr>
          </a:lstStyle>
          <a:p>
            <a:pPr>
              <a:buFontTx/>
              <a:buNone/>
            </a:pPr>
            <a:r>
              <a:rPr lang="tr-TR" altLang="tr-TR" b="1" dirty="0" smtClean="0"/>
              <a:t>	</a:t>
            </a:r>
            <a:r>
              <a:rPr lang="tr-TR" altLang="tr-TR" b="1" dirty="0" smtClean="0">
                <a:solidFill>
                  <a:srgbClr val="FF0000"/>
                </a:solidFill>
              </a:rPr>
              <a:t>Karşılaştırılabilir Fiyat Yöntemi</a:t>
            </a:r>
          </a:p>
          <a:p>
            <a:pPr algn="l">
              <a:buFontTx/>
              <a:buNone/>
            </a:pPr>
            <a:r>
              <a:rPr lang="tr-TR" altLang="tr-TR" dirty="0" smtClean="0">
                <a:solidFill>
                  <a:srgbClr val="FF0000"/>
                </a:solidFill>
              </a:rPr>
              <a:t>ÖRNEK</a:t>
            </a:r>
            <a:r>
              <a:rPr lang="tr-TR" altLang="tr-TR" sz="2400" dirty="0" smtClean="0">
                <a:solidFill>
                  <a:schemeClr val="tx2"/>
                </a:solidFill>
              </a:rPr>
              <a:t>: </a:t>
            </a:r>
            <a:r>
              <a:rPr lang="tr-TR" altLang="tr-TR" dirty="0" smtClean="0"/>
              <a:t>Kumaş üreten (A) Kurumunun aynı tür kumaştan; ilişkili kişi (B) Kurumu ve ilişkisiz kişi (C) Kurumuna satışları bulunmaktadır. </a:t>
            </a:r>
          </a:p>
          <a:p>
            <a:pPr algn="l">
              <a:buFontTx/>
              <a:buNone/>
            </a:pPr>
            <a:r>
              <a:rPr lang="tr-TR" altLang="tr-TR" dirty="0" smtClean="0"/>
              <a:t>(A) Kurumunun (B)’ye uyguladığı fiyat 10 TL/m, (C)’ye uyguladığı fiyat ise 20 TL/M’dir.</a:t>
            </a:r>
          </a:p>
        </p:txBody>
      </p:sp>
      <p:sp>
        <p:nvSpPr>
          <p:cNvPr id="15" name="AutoShape 4">
            <a:extLst>
              <a:ext uri="{FF2B5EF4-FFF2-40B4-BE49-F238E27FC236}">
                <a16:creationId xmlns:a16="http://schemas.microsoft.com/office/drawing/2014/main" xmlns="" id="{389CF6FC-CFE7-4D77-83E2-5D9EC061AD96}"/>
              </a:ext>
            </a:extLst>
          </p:cNvPr>
          <p:cNvSpPr>
            <a:spLocks noChangeArrowheads="1"/>
          </p:cNvSpPr>
          <p:nvPr/>
        </p:nvSpPr>
        <p:spPr bwMode="auto">
          <a:xfrm>
            <a:off x="638210" y="5051444"/>
            <a:ext cx="1169453" cy="1212792"/>
          </a:xfrm>
          <a:prstGeom prst="roundRect">
            <a:avLst>
              <a:gd name="adj" fmla="val 16667"/>
            </a:avLst>
          </a:prstGeom>
          <a:solidFill>
            <a:srgbClr val="3B435B"/>
          </a:solidFill>
          <a:ln w="28575" algn="ctr">
            <a:solidFill>
              <a:sysClr val="windowText" lastClr="000000"/>
            </a:solidFill>
            <a:round/>
            <a:headEnd/>
            <a:tailEnd/>
          </a:ln>
          <a:effectLst/>
        </p:spPr>
        <p:txBody>
          <a:bodyPr wrap="none" anchor="ctr"/>
          <a:lstStyle/>
          <a:p>
            <a:pPr marL="342900" marR="0" lvl="0" indent="-342900" algn="ctr" defTabSz="914400" eaLnBrk="0" fontAlgn="base" latinLnBrk="0" hangingPunct="0">
              <a:lnSpc>
                <a:spcPct val="80000"/>
              </a:lnSpc>
              <a:spcBef>
                <a:spcPct val="20000"/>
              </a:spcBef>
              <a:spcAft>
                <a:spcPct val="0"/>
              </a:spcAft>
              <a:buClr>
                <a:srgbClr val="D2611C"/>
              </a:buClr>
              <a:buSzPct val="65000"/>
              <a:buFont typeface="Wingdings" pitchFamily="2" charset="2"/>
              <a:buNone/>
              <a:tabLst/>
              <a:defRPr/>
            </a:pPr>
            <a:r>
              <a:rPr kumimoji="0" lang="tr-TR" sz="8000" b="1" i="0" u="none" strike="noStrike" kern="0" cap="none" spc="0" normalizeH="0" baseline="0" noProof="0" dirty="0">
                <a:ln>
                  <a:noFill/>
                </a:ln>
                <a:solidFill>
                  <a:srgbClr val="FE8637"/>
                </a:solidFill>
                <a:effectLst>
                  <a:outerShdw blurRad="38100" dist="38100" dir="2700000" algn="tl">
                    <a:srgbClr val="000000"/>
                  </a:outerShdw>
                </a:effectLst>
                <a:uLnTx/>
                <a:uFillTx/>
                <a:latin typeface="Tahoma" pitchFamily="34" charset="0"/>
              </a:rPr>
              <a:t>A</a:t>
            </a:r>
          </a:p>
        </p:txBody>
      </p:sp>
      <p:sp>
        <p:nvSpPr>
          <p:cNvPr id="16" name="AutoShape 5">
            <a:extLst>
              <a:ext uri="{FF2B5EF4-FFF2-40B4-BE49-F238E27FC236}">
                <a16:creationId xmlns:a16="http://schemas.microsoft.com/office/drawing/2014/main" xmlns="" id="{49399FDD-0949-4B79-AA5A-8A25B8A5F6E7}"/>
              </a:ext>
            </a:extLst>
          </p:cNvPr>
          <p:cNvSpPr>
            <a:spLocks noChangeArrowheads="1"/>
          </p:cNvSpPr>
          <p:nvPr/>
        </p:nvSpPr>
        <p:spPr bwMode="auto">
          <a:xfrm>
            <a:off x="6202428" y="5052150"/>
            <a:ext cx="2258003" cy="450045"/>
          </a:xfrm>
          <a:prstGeom prst="roundRect">
            <a:avLst>
              <a:gd name="adj" fmla="val 16667"/>
            </a:avLst>
          </a:prstGeom>
          <a:solidFill>
            <a:sysClr val="windowText" lastClr="000000"/>
          </a:solidFill>
          <a:ln w="28575" algn="ctr">
            <a:solidFill>
              <a:sysClr val="windowText" lastClr="000000"/>
            </a:solidFill>
            <a:round/>
            <a:headEnd/>
            <a:tailEnd/>
          </a:ln>
          <a:effectLst/>
        </p:spPr>
        <p:txBody>
          <a:bodyPr wrap="none" anchor="ctr"/>
          <a:lstStyle/>
          <a:p>
            <a:pPr marL="342900" marR="0" lvl="0" indent="-342900" algn="ctr" defTabSz="914400" eaLnBrk="0" fontAlgn="base" latinLnBrk="0" hangingPunct="0">
              <a:lnSpc>
                <a:spcPct val="80000"/>
              </a:lnSpc>
              <a:spcBef>
                <a:spcPct val="20000"/>
              </a:spcBef>
              <a:spcAft>
                <a:spcPct val="0"/>
              </a:spcAft>
              <a:buClr>
                <a:srgbClr val="D2611C"/>
              </a:buClr>
              <a:buSzPct val="65000"/>
              <a:buFont typeface="Wingdings" pitchFamily="2" charset="2"/>
              <a:buNone/>
              <a:tabLst/>
              <a:defRPr/>
            </a:pPr>
            <a:r>
              <a:rPr kumimoji="0" lang="tr-TR" sz="1900" b="1" i="0" u="none" strike="noStrike" kern="0" cap="none" spc="0" normalizeH="0" baseline="0" noProof="0" dirty="0" smtClean="0">
                <a:ln>
                  <a:noFill/>
                </a:ln>
                <a:solidFill>
                  <a:srgbClr val="FE8637"/>
                </a:solidFill>
                <a:effectLst>
                  <a:outerShdw blurRad="38100" dist="38100" dir="2700000" algn="tl">
                    <a:srgbClr val="000000"/>
                  </a:outerShdw>
                </a:effectLst>
                <a:uLnTx/>
                <a:uFillTx/>
                <a:latin typeface="Tahoma" pitchFamily="34" charset="0"/>
              </a:rPr>
              <a:t>B (</a:t>
            </a:r>
            <a:r>
              <a:rPr kumimoji="0" lang="tr-TR" sz="1900" b="1" i="0" u="none" strike="noStrike" kern="0" cap="none" spc="0" normalizeH="0" baseline="0" noProof="0" dirty="0">
                <a:ln>
                  <a:noFill/>
                </a:ln>
                <a:solidFill>
                  <a:srgbClr val="FE8637"/>
                </a:solidFill>
                <a:effectLst>
                  <a:outerShdw blurRad="38100" dist="38100" dir="2700000" algn="tl">
                    <a:srgbClr val="000000"/>
                  </a:outerShdw>
                </a:effectLst>
                <a:uLnTx/>
                <a:uFillTx/>
                <a:latin typeface="Tahoma" pitchFamily="34" charset="0"/>
              </a:rPr>
              <a:t>ilişkili)</a:t>
            </a:r>
          </a:p>
        </p:txBody>
      </p:sp>
      <p:sp>
        <p:nvSpPr>
          <p:cNvPr id="17" name="AutoShape 6">
            <a:extLst>
              <a:ext uri="{FF2B5EF4-FFF2-40B4-BE49-F238E27FC236}">
                <a16:creationId xmlns:a16="http://schemas.microsoft.com/office/drawing/2014/main" xmlns="" id="{3C5E6565-47B4-4CCA-BEDA-F3CB720775FF}"/>
              </a:ext>
            </a:extLst>
          </p:cNvPr>
          <p:cNvSpPr>
            <a:spLocks noChangeArrowheads="1"/>
          </p:cNvSpPr>
          <p:nvPr/>
        </p:nvSpPr>
        <p:spPr bwMode="auto">
          <a:xfrm>
            <a:off x="6135161" y="5862818"/>
            <a:ext cx="2325269" cy="446502"/>
          </a:xfrm>
          <a:prstGeom prst="roundRect">
            <a:avLst>
              <a:gd name="adj" fmla="val 16667"/>
            </a:avLst>
          </a:prstGeom>
          <a:solidFill>
            <a:srgbClr val="00FF00"/>
          </a:solidFill>
          <a:ln w="28575" algn="ctr">
            <a:solidFill>
              <a:sysClr val="windowText" lastClr="000000"/>
            </a:solidFill>
            <a:round/>
            <a:headEnd/>
            <a:tailEnd/>
          </a:ln>
          <a:effectLst/>
        </p:spPr>
        <p:txBody>
          <a:bodyPr wrap="none" anchor="ctr"/>
          <a:lstStyle/>
          <a:p>
            <a:pPr marL="342900" marR="0" lvl="0" indent="-342900" algn="ctr" defTabSz="914400" eaLnBrk="0" fontAlgn="base" latinLnBrk="0" hangingPunct="0">
              <a:lnSpc>
                <a:spcPct val="80000"/>
              </a:lnSpc>
              <a:spcBef>
                <a:spcPct val="20000"/>
              </a:spcBef>
              <a:spcAft>
                <a:spcPct val="0"/>
              </a:spcAft>
              <a:buClr>
                <a:srgbClr val="D2611C"/>
              </a:buClr>
              <a:buSzPct val="65000"/>
              <a:buFont typeface="Wingdings" pitchFamily="2" charset="2"/>
              <a:buNone/>
              <a:tabLst/>
              <a:defRPr/>
            </a:pPr>
            <a:r>
              <a:rPr kumimoji="0" lang="tr-TR" sz="1900" b="1" i="0" u="none" strike="noStrike" kern="0" cap="none" spc="0" normalizeH="0" baseline="0" noProof="0" dirty="0" smtClean="0">
                <a:ln>
                  <a:noFill/>
                </a:ln>
                <a:solidFill>
                  <a:srgbClr val="FE8637"/>
                </a:solidFill>
                <a:effectLst>
                  <a:outerShdw blurRad="38100" dist="38100" dir="2700000" algn="tl">
                    <a:srgbClr val="000000"/>
                  </a:outerShdw>
                </a:effectLst>
                <a:uLnTx/>
                <a:uFillTx/>
                <a:latin typeface="Tahoma" pitchFamily="34" charset="0"/>
              </a:rPr>
              <a:t>C (</a:t>
            </a:r>
            <a:r>
              <a:rPr kumimoji="0" lang="tr-TR" sz="1900" b="1" i="0" u="none" strike="noStrike" kern="0" cap="none" spc="0" normalizeH="0" baseline="0" noProof="0" dirty="0">
                <a:ln>
                  <a:noFill/>
                </a:ln>
                <a:solidFill>
                  <a:srgbClr val="FE8637"/>
                </a:solidFill>
                <a:effectLst>
                  <a:outerShdw blurRad="38100" dist="38100" dir="2700000" algn="tl">
                    <a:srgbClr val="000000"/>
                  </a:outerShdw>
                </a:effectLst>
                <a:uLnTx/>
                <a:uFillTx/>
                <a:latin typeface="Tahoma" pitchFamily="34" charset="0"/>
              </a:rPr>
              <a:t>ilişkisiz)</a:t>
            </a:r>
          </a:p>
        </p:txBody>
      </p:sp>
      <p:sp>
        <p:nvSpPr>
          <p:cNvPr id="18" name="AutoShape 7"/>
          <p:cNvSpPr>
            <a:spLocks noChangeArrowheads="1"/>
          </p:cNvSpPr>
          <p:nvPr/>
        </p:nvSpPr>
        <p:spPr bwMode="auto">
          <a:xfrm>
            <a:off x="1834679" y="5253602"/>
            <a:ext cx="4191000" cy="109787"/>
          </a:xfrm>
          <a:prstGeom prst="rightArrow">
            <a:avLst>
              <a:gd name="adj1" fmla="val 38889"/>
              <a:gd name="adj2" fmla="val 263881"/>
            </a:avLst>
          </a:prstGeom>
          <a:solidFill>
            <a:sysClr val="windowText" lastClr="000000"/>
          </a:solidFill>
          <a:ln w="28575" algn="ctr">
            <a:solidFill>
              <a:sysClr val="windowText" lastClr="000000"/>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endParaRPr kumimoji="0" lang="en-US" altLang="tr-TR" sz="1600" b="1" i="0" u="none" strike="noStrike" kern="0" cap="none" spc="0" normalizeH="0" baseline="0" noProof="0" smtClean="0">
              <a:ln>
                <a:noFill/>
              </a:ln>
              <a:solidFill>
                <a:prstClr val="black"/>
              </a:solidFill>
              <a:effectLst/>
              <a:uLnTx/>
              <a:uFillTx/>
              <a:latin typeface="Arial" panose="020B0604020202020204" pitchFamily="34" charset="0"/>
            </a:endParaRPr>
          </a:p>
        </p:txBody>
      </p:sp>
      <p:sp>
        <p:nvSpPr>
          <p:cNvPr id="19" name="AutoShape 8"/>
          <p:cNvSpPr>
            <a:spLocks noChangeArrowheads="1"/>
          </p:cNvSpPr>
          <p:nvPr/>
        </p:nvSpPr>
        <p:spPr bwMode="auto">
          <a:xfrm>
            <a:off x="1853925" y="6015472"/>
            <a:ext cx="4191000" cy="109787"/>
          </a:xfrm>
          <a:prstGeom prst="rightArrow">
            <a:avLst>
              <a:gd name="adj1" fmla="val 38889"/>
              <a:gd name="adj2" fmla="val 263881"/>
            </a:avLst>
          </a:prstGeom>
          <a:solidFill>
            <a:srgbClr val="00FF00"/>
          </a:solidFill>
          <a:ln w="28575" algn="ctr">
            <a:solidFill>
              <a:sysClr val="windowText" lastClr="000000"/>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endParaRPr kumimoji="0" lang="en-US" altLang="tr-TR" sz="1600" b="1" i="0" u="none" strike="noStrike" kern="0" cap="none" spc="0" normalizeH="0" baseline="0" noProof="0" smtClean="0">
              <a:ln>
                <a:noFill/>
              </a:ln>
              <a:solidFill>
                <a:prstClr val="black"/>
              </a:solidFill>
              <a:effectLst/>
              <a:uLnTx/>
              <a:uFillTx/>
              <a:latin typeface="Arial" panose="020B0604020202020204" pitchFamily="34" charset="0"/>
            </a:endParaRPr>
          </a:p>
        </p:txBody>
      </p:sp>
      <p:sp>
        <p:nvSpPr>
          <p:cNvPr id="20" name="Rectangle 10">
            <a:extLst>
              <a:ext uri="{FF2B5EF4-FFF2-40B4-BE49-F238E27FC236}">
                <a16:creationId xmlns:a16="http://schemas.microsoft.com/office/drawing/2014/main" xmlns="" id="{BC61DCA4-8AC8-4F79-838D-3ED00D9962E4}"/>
              </a:ext>
            </a:extLst>
          </p:cNvPr>
          <p:cNvSpPr>
            <a:spLocks noChangeArrowheads="1"/>
          </p:cNvSpPr>
          <p:nvPr/>
        </p:nvSpPr>
        <p:spPr bwMode="auto">
          <a:xfrm>
            <a:off x="1944216" y="4965578"/>
            <a:ext cx="4114800" cy="304800"/>
          </a:xfrm>
          <a:prstGeom prst="rect">
            <a:avLst/>
          </a:prstGeom>
          <a:noFill/>
          <a:ln w="28575" algn="ctr">
            <a:noFill/>
            <a:miter lim="800000"/>
            <a:headEnd/>
            <a:tailEnd/>
          </a:ln>
          <a:effectLst/>
        </p:spPr>
        <p:txBody>
          <a:bodyPr wrap="none" anchor="ctr"/>
          <a:lstStyle/>
          <a:p>
            <a:pPr marL="342900" indent="-342900" algn="ctr" eaLnBrk="0" fontAlgn="base" hangingPunct="0">
              <a:lnSpc>
                <a:spcPct val="80000"/>
              </a:lnSpc>
              <a:spcBef>
                <a:spcPct val="20000"/>
              </a:spcBef>
              <a:spcAft>
                <a:spcPct val="0"/>
              </a:spcAft>
              <a:buClr>
                <a:srgbClr val="D2611C"/>
              </a:buClr>
              <a:buSzPct val="65000"/>
              <a:buFont typeface="Wingdings" pitchFamily="2" charset="2"/>
              <a:buNone/>
              <a:defRPr/>
            </a:pPr>
            <a:r>
              <a:rPr lang="tr-TR" sz="2400" b="1" dirty="0">
                <a:solidFill>
                  <a:prstClr val="black"/>
                </a:solidFill>
                <a:effectLst>
                  <a:outerShdw blurRad="38100" dist="38100" dir="2700000" algn="tl">
                    <a:srgbClr val="000000"/>
                  </a:outerShdw>
                </a:effectLst>
                <a:latin typeface="Tahoma" pitchFamily="34" charset="0"/>
              </a:rPr>
              <a:t>10 </a:t>
            </a:r>
            <a:r>
              <a:rPr lang="tr-TR" sz="2400" dirty="0">
                <a:solidFill>
                  <a:prstClr val="black"/>
                </a:solidFill>
                <a:effectLst>
                  <a:outerShdw blurRad="38100" dist="38100" dir="2700000" algn="tl">
                    <a:srgbClr val="000000"/>
                  </a:outerShdw>
                </a:effectLst>
                <a:latin typeface="Tahoma" pitchFamily="34" charset="0"/>
              </a:rPr>
              <a:t>TL</a:t>
            </a:r>
          </a:p>
        </p:txBody>
      </p:sp>
      <p:sp>
        <p:nvSpPr>
          <p:cNvPr id="21" name="Rectangle 11">
            <a:extLst>
              <a:ext uri="{FF2B5EF4-FFF2-40B4-BE49-F238E27FC236}">
                <a16:creationId xmlns:a16="http://schemas.microsoft.com/office/drawing/2014/main" xmlns="" id="{3768D97D-052D-471D-B346-3A055B00382B}"/>
              </a:ext>
            </a:extLst>
          </p:cNvPr>
          <p:cNvSpPr>
            <a:spLocks noChangeArrowheads="1"/>
          </p:cNvSpPr>
          <p:nvPr/>
        </p:nvSpPr>
        <p:spPr bwMode="auto">
          <a:xfrm>
            <a:off x="1993345" y="5728651"/>
            <a:ext cx="4114800" cy="304800"/>
          </a:xfrm>
          <a:prstGeom prst="rect">
            <a:avLst/>
          </a:prstGeom>
          <a:noFill/>
          <a:ln w="28575" algn="ctr">
            <a:noFill/>
            <a:miter lim="800000"/>
            <a:headEnd/>
            <a:tailEnd/>
          </a:ln>
          <a:effectLst/>
        </p:spPr>
        <p:txBody>
          <a:bodyPr wrap="none" anchor="ctr"/>
          <a:lstStyle/>
          <a:p>
            <a:pPr marL="342900" indent="-342900" algn="ctr" eaLnBrk="0" fontAlgn="base" hangingPunct="0">
              <a:lnSpc>
                <a:spcPct val="80000"/>
              </a:lnSpc>
              <a:spcBef>
                <a:spcPct val="20000"/>
              </a:spcBef>
              <a:spcAft>
                <a:spcPct val="0"/>
              </a:spcAft>
              <a:buClr>
                <a:srgbClr val="D2611C"/>
              </a:buClr>
              <a:buSzPct val="65000"/>
              <a:buFont typeface="Wingdings" pitchFamily="2" charset="2"/>
              <a:buNone/>
              <a:defRPr/>
            </a:pPr>
            <a:r>
              <a:rPr lang="tr-TR" sz="2400" b="1" dirty="0">
                <a:solidFill>
                  <a:srgbClr val="00FF00"/>
                </a:solidFill>
                <a:effectLst>
                  <a:outerShdw blurRad="38100" dist="38100" dir="2700000" algn="tl">
                    <a:srgbClr val="000000"/>
                  </a:outerShdw>
                </a:effectLst>
                <a:latin typeface="Tahoma" pitchFamily="34" charset="0"/>
              </a:rPr>
              <a:t>20 </a:t>
            </a:r>
            <a:r>
              <a:rPr lang="tr-TR" sz="2400" dirty="0">
                <a:solidFill>
                  <a:srgbClr val="00FF00"/>
                </a:solidFill>
                <a:effectLst>
                  <a:outerShdw blurRad="38100" dist="38100" dir="2700000" algn="tl">
                    <a:srgbClr val="000000"/>
                  </a:outerShdw>
                </a:effectLst>
                <a:latin typeface="Tahoma" pitchFamily="34" charset="0"/>
              </a:rPr>
              <a:t>TL</a:t>
            </a:r>
          </a:p>
        </p:txBody>
      </p:sp>
      <p:sp>
        <p:nvSpPr>
          <p:cNvPr id="23" name="Rectangle 9">
            <a:extLst>
              <a:ext uri="{FF2B5EF4-FFF2-40B4-BE49-F238E27FC236}">
                <a16:creationId xmlns:a16="http://schemas.microsoft.com/office/drawing/2014/main" xmlns="" id="{EE7DF3D1-CF07-414F-935B-7D8488CB220E}"/>
              </a:ext>
            </a:extLst>
          </p:cNvPr>
          <p:cNvSpPr>
            <a:spLocks noChangeArrowheads="1"/>
          </p:cNvSpPr>
          <p:nvPr/>
        </p:nvSpPr>
        <p:spPr bwMode="auto">
          <a:xfrm>
            <a:off x="2219664" y="5385192"/>
            <a:ext cx="4114800" cy="304800"/>
          </a:xfrm>
          <a:prstGeom prst="rect">
            <a:avLst/>
          </a:prstGeom>
          <a:noFill/>
          <a:ln w="28575" algn="ctr">
            <a:noFill/>
            <a:miter lim="800000"/>
            <a:headEnd/>
            <a:tailEnd/>
          </a:ln>
          <a:effectLst/>
        </p:spPr>
        <p:txBody>
          <a:bodyPr wrap="none" anchor="ctr"/>
          <a:lstStyle/>
          <a:p>
            <a:pPr marL="342900" indent="-342900" algn="ctr" eaLnBrk="0" fontAlgn="base" hangingPunct="0">
              <a:lnSpc>
                <a:spcPct val="80000"/>
              </a:lnSpc>
              <a:spcBef>
                <a:spcPct val="20000"/>
              </a:spcBef>
              <a:spcAft>
                <a:spcPct val="0"/>
              </a:spcAft>
              <a:buClr>
                <a:srgbClr val="D2611C"/>
              </a:buClr>
              <a:buSzPct val="65000"/>
              <a:buFont typeface="Wingdings" pitchFamily="2" charset="2"/>
              <a:buNone/>
              <a:defRPr/>
            </a:pPr>
            <a:r>
              <a:rPr lang="tr-TR" sz="2000" dirty="0">
                <a:solidFill>
                  <a:prstClr val="black"/>
                </a:solidFill>
                <a:effectLst>
                  <a:outerShdw blurRad="38100" dist="38100" dir="2700000" algn="tl">
                    <a:srgbClr val="000000"/>
                  </a:outerShdw>
                </a:effectLst>
                <a:latin typeface="Tahoma" pitchFamily="34" charset="0"/>
              </a:rPr>
              <a:t>Kontrol altındaki işlem</a:t>
            </a:r>
          </a:p>
        </p:txBody>
      </p:sp>
    </p:spTree>
    <p:extLst>
      <p:ext uri="{BB962C8B-B14F-4D97-AF65-F5344CB8AC3E}">
        <p14:creationId xmlns:p14="http://schemas.microsoft.com/office/powerpoint/2010/main" val="346061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20"/>
                                        </p:tgtEl>
                                        <p:attrNameLst>
                                          <p:attrName>ppt_x</p:attrName>
                                        </p:attrNameLst>
                                      </p:cBhvr>
                                      <p:tavLst>
                                        <p:tav tm="0">
                                          <p:val>
                                            <p:strVal val="ppt_x"/>
                                          </p:val>
                                        </p:tav>
                                        <p:tav tm="100000">
                                          <p:val>
                                            <p:strVal val="ppt_x"/>
                                          </p:val>
                                        </p:tav>
                                      </p:tavLst>
                                    </p:anim>
                                    <p:anim calcmode="lin" valueType="num">
                                      <p:cBhvr additive="base">
                                        <p:cTn id="45" dur="500"/>
                                        <p:tgtEl>
                                          <p:spTgt spid="20"/>
                                        </p:tgtEl>
                                        <p:attrNameLst>
                                          <p:attrName>ppt_y</p:attrName>
                                        </p:attrNameLst>
                                      </p:cBhvr>
                                      <p:tavLst>
                                        <p:tav tm="0">
                                          <p:val>
                                            <p:strVal val="ppt_y"/>
                                          </p:val>
                                        </p:tav>
                                        <p:tav tm="100000">
                                          <p:val>
                                            <p:strVal val="1+ppt_h/2"/>
                                          </p:val>
                                        </p:tav>
                                      </p:tavLst>
                                    </p:anim>
                                    <p:set>
                                      <p:cBhvr>
                                        <p:cTn id="46" dur="1" fill="hold">
                                          <p:stCondLst>
                                            <p:cond delay="499"/>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p:bldP spid="20" grpId="1"/>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84954"/>
            <a:ext cx="8928992" cy="5061177"/>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752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3" y="1772816"/>
            <a:ext cx="8496944" cy="4680690"/>
          </a:xfrm>
          <a:prstGeom prst="rect">
            <a:avLst/>
          </a:prstGeom>
          <a:noFill/>
        </p:spPr>
        <p:txBody>
          <a:bodyPr wrap="square" lIns="0" rIns="0" numCol="1" rtlCol="0" anchor="t" anchorCtr="0">
            <a:noAutofit/>
          </a:bodyPr>
          <a:lstStyle/>
          <a:p>
            <a:r>
              <a:rPr lang="tr-TR" sz="2200" b="1" u="sng" kern="0" dirty="0" smtClean="0">
                <a:solidFill>
                  <a:srgbClr val="FF0000"/>
                </a:solidFill>
                <a:cs typeface="Times New Roman" pitchFamily="18" charset="0"/>
              </a:rPr>
              <a:t>4 Dernek </a:t>
            </a:r>
            <a:r>
              <a:rPr lang="tr-TR" sz="2200" b="1" u="sng" kern="0" dirty="0">
                <a:solidFill>
                  <a:srgbClr val="FF0000"/>
                </a:solidFill>
                <a:cs typeface="Times New Roman" pitchFamily="18" charset="0"/>
              </a:rPr>
              <a:t>veya vakıflara ait iktisadi işletmeler	</a:t>
            </a:r>
            <a:r>
              <a:rPr lang="tr-TR" sz="2200" b="1" u="sng" kern="0" dirty="0" smtClean="0">
                <a:solidFill>
                  <a:srgbClr val="FF0000"/>
                </a:solidFill>
                <a:cs typeface="Times New Roman" pitchFamily="18" charset="0"/>
              </a:rPr>
              <a:t>:</a:t>
            </a:r>
          </a:p>
          <a:p>
            <a:endParaRPr lang="tr-TR" sz="2200" b="1" u="sng" kern="0" dirty="0" smtClean="0">
              <a:solidFill>
                <a:srgbClr val="000000"/>
              </a:solidFill>
              <a:cs typeface="Times New Roman" pitchFamily="18" charset="0"/>
            </a:endParaRPr>
          </a:p>
          <a:p>
            <a:pPr>
              <a:lnSpc>
                <a:spcPct val="150000"/>
              </a:lnSpc>
            </a:pPr>
            <a:r>
              <a:rPr lang="tr-TR" sz="2200" kern="0" dirty="0" smtClean="0">
                <a:solidFill>
                  <a:srgbClr val="000000"/>
                </a:solidFill>
                <a:cs typeface="Times New Roman" pitchFamily="18" charset="0"/>
              </a:rPr>
              <a:t>Dernek </a:t>
            </a:r>
            <a:r>
              <a:rPr lang="tr-TR" sz="2200" kern="0" dirty="0">
                <a:solidFill>
                  <a:srgbClr val="000000"/>
                </a:solidFill>
                <a:cs typeface="Times New Roman" pitchFamily="18" charset="0"/>
              </a:rPr>
              <a:t>ve vakıflar tüzel kişilikleri itibariyle kurumlar vergisi mükellefi olmamakla birlikte, bunlara ait </a:t>
            </a:r>
            <a:r>
              <a:rPr lang="tr-TR" sz="2000" u="sng" kern="0" dirty="0">
                <a:solidFill>
                  <a:srgbClr val="FF0000"/>
                </a:solidFill>
                <a:cs typeface="Times New Roman" pitchFamily="18" charset="0"/>
              </a:rPr>
              <a:t>iktisadi işletmeler kurumlar vergisi </a:t>
            </a:r>
            <a:r>
              <a:rPr lang="tr-TR" sz="2000" u="sng" kern="0" dirty="0" smtClean="0">
                <a:solidFill>
                  <a:srgbClr val="FF0000"/>
                </a:solidFill>
                <a:cs typeface="Times New Roman" pitchFamily="18" charset="0"/>
              </a:rPr>
              <a:t>mükellefidir</a:t>
            </a:r>
            <a:r>
              <a:rPr lang="tr-TR" sz="2000" u="sng" kern="0" dirty="0" smtClean="0">
                <a:solidFill>
                  <a:srgbClr val="000000"/>
                </a:solidFill>
                <a:cs typeface="Times New Roman" pitchFamily="18" charset="0"/>
              </a:rPr>
              <a:t>.</a:t>
            </a:r>
          </a:p>
          <a:p>
            <a:pPr lvl="2" indent="-285750">
              <a:lnSpc>
                <a:spcPct val="150000"/>
              </a:lnSpc>
              <a:buFont typeface="Wingdings" panose="05000000000000000000" pitchFamily="2" charset="2"/>
              <a:buChar char="ü"/>
            </a:pPr>
            <a:r>
              <a:rPr lang="tr-TR" sz="2200" kern="0" dirty="0" smtClean="0">
                <a:solidFill>
                  <a:srgbClr val="000000"/>
                </a:solidFill>
                <a:cs typeface="Times New Roman" pitchFamily="18" charset="0"/>
              </a:rPr>
              <a:t>Vakıf </a:t>
            </a:r>
            <a:r>
              <a:rPr lang="tr-TR" sz="2200" kern="0" dirty="0">
                <a:solidFill>
                  <a:srgbClr val="000000"/>
                </a:solidFill>
                <a:cs typeface="Times New Roman" pitchFamily="18" charset="0"/>
              </a:rPr>
              <a:t>veya derneğe </a:t>
            </a:r>
            <a:r>
              <a:rPr lang="tr-TR" sz="2200" b="1" u="sng" kern="0" dirty="0">
                <a:solidFill>
                  <a:srgbClr val="000000"/>
                </a:solidFill>
                <a:cs typeface="Times New Roman" pitchFamily="18" charset="0"/>
              </a:rPr>
              <a:t>ait veya bağlı </a:t>
            </a:r>
            <a:r>
              <a:rPr lang="tr-TR" sz="2200" b="1" u="sng" kern="0" dirty="0" smtClean="0">
                <a:solidFill>
                  <a:srgbClr val="000000"/>
                </a:solidFill>
                <a:cs typeface="Times New Roman" pitchFamily="18" charset="0"/>
              </a:rPr>
              <a:t>olması, </a:t>
            </a:r>
          </a:p>
          <a:p>
            <a:pPr lvl="2" indent="-285750">
              <a:lnSpc>
                <a:spcPct val="150000"/>
              </a:lnSpc>
              <a:buFont typeface="Wingdings" panose="05000000000000000000" pitchFamily="2" charset="2"/>
              <a:buChar char="ü"/>
            </a:pPr>
            <a:r>
              <a:rPr lang="tr-TR" sz="2200" kern="0" dirty="0" smtClean="0">
                <a:solidFill>
                  <a:srgbClr val="000000"/>
                </a:solidFill>
                <a:cs typeface="Times New Roman" pitchFamily="18" charset="0"/>
              </a:rPr>
              <a:t>Sermaye </a:t>
            </a:r>
            <a:r>
              <a:rPr lang="tr-TR" sz="2200" kern="0" dirty="0">
                <a:solidFill>
                  <a:srgbClr val="000000"/>
                </a:solidFill>
                <a:cs typeface="Times New Roman" pitchFamily="18" charset="0"/>
              </a:rPr>
              <a:t>şirketi ve kooperatif şeklinde kurulmamış </a:t>
            </a:r>
            <a:r>
              <a:rPr lang="tr-TR" sz="2200" kern="0" dirty="0" smtClean="0">
                <a:solidFill>
                  <a:srgbClr val="000000"/>
                </a:solidFill>
                <a:cs typeface="Times New Roman" pitchFamily="18" charset="0"/>
              </a:rPr>
              <a:t>olması,</a:t>
            </a:r>
          </a:p>
          <a:p>
            <a:pPr lvl="2" indent="-285750">
              <a:lnSpc>
                <a:spcPct val="150000"/>
              </a:lnSpc>
              <a:buFont typeface="Wingdings" panose="05000000000000000000" pitchFamily="2" charset="2"/>
              <a:buChar char="ü"/>
            </a:pPr>
            <a:r>
              <a:rPr lang="tr-TR" sz="2200" kern="0" dirty="0" smtClean="0">
                <a:solidFill>
                  <a:srgbClr val="000000"/>
                </a:solidFill>
                <a:cs typeface="Times New Roman" pitchFamily="18" charset="0"/>
              </a:rPr>
              <a:t>Faaliyetinin </a:t>
            </a:r>
            <a:r>
              <a:rPr lang="tr-TR" sz="2200" b="1" kern="0" dirty="0">
                <a:solidFill>
                  <a:srgbClr val="000000"/>
                </a:solidFill>
                <a:cs typeface="Times New Roman" pitchFamily="18" charset="0"/>
              </a:rPr>
              <a:t>devamlı</a:t>
            </a:r>
            <a:r>
              <a:rPr lang="tr-TR" sz="2200" kern="0" dirty="0">
                <a:solidFill>
                  <a:srgbClr val="000000"/>
                </a:solidFill>
                <a:cs typeface="Times New Roman" pitchFamily="18" charset="0"/>
              </a:rPr>
              <a:t> olması gerekmektedir</a:t>
            </a:r>
            <a:r>
              <a:rPr lang="tr-TR" sz="2200" kern="0" dirty="0" smtClean="0">
                <a:solidFill>
                  <a:srgbClr val="000000"/>
                </a:solidFill>
                <a:cs typeface="Times New Roman" pitchFamily="18" charset="0"/>
              </a:rPr>
              <a:t>.</a:t>
            </a:r>
            <a:endParaRPr lang="tr-TR" kern="0" dirty="0">
              <a:solidFill>
                <a:srgbClr val="000000"/>
              </a:solidFill>
              <a:cs typeface="Times New Roman" pitchFamily="18" charset="0"/>
            </a:endParaRPr>
          </a:p>
          <a:p>
            <a:pPr indent="-342900">
              <a:lnSpc>
                <a:spcPct val="150000"/>
              </a:lnSpc>
              <a:buFont typeface="Wingdings" panose="05000000000000000000" pitchFamily="2" charset="2"/>
              <a:buChar char="Ø"/>
            </a:pPr>
            <a:r>
              <a:rPr lang="tr-TR" sz="2200" b="1" kern="0" dirty="0">
                <a:solidFill>
                  <a:srgbClr val="FF0000"/>
                </a:solidFill>
                <a:latin typeface="Calibri" panose="020F0502020204030204" pitchFamily="34" charset="0"/>
                <a:cs typeface="Calibri" panose="020F0502020204030204" pitchFamily="34" charset="0"/>
              </a:rPr>
              <a:t>Ait olma	: </a:t>
            </a:r>
            <a:r>
              <a:rPr lang="tr-TR" sz="2200" kern="0" dirty="0">
                <a:solidFill>
                  <a:srgbClr val="000000"/>
                </a:solidFill>
                <a:latin typeface="Calibri" panose="020F0502020204030204" pitchFamily="34" charset="0"/>
                <a:cs typeface="Calibri" panose="020F0502020204030204" pitchFamily="34" charset="0"/>
              </a:rPr>
              <a:t>Sermaye bakımından</a:t>
            </a:r>
          </a:p>
          <a:p>
            <a:pPr indent="-342900">
              <a:lnSpc>
                <a:spcPct val="150000"/>
              </a:lnSpc>
              <a:buFont typeface="Wingdings" panose="05000000000000000000" pitchFamily="2" charset="2"/>
              <a:buChar char="Ø"/>
            </a:pPr>
            <a:r>
              <a:rPr lang="tr-TR" sz="2200" b="1" kern="0" dirty="0">
                <a:solidFill>
                  <a:srgbClr val="FF0000"/>
                </a:solidFill>
                <a:latin typeface="Calibri" panose="020F0502020204030204" pitchFamily="34" charset="0"/>
                <a:cs typeface="Calibri" panose="020F0502020204030204" pitchFamily="34" charset="0"/>
              </a:rPr>
              <a:t>Bağlı olma	:</a:t>
            </a:r>
            <a:r>
              <a:rPr lang="tr-TR" sz="2200" b="1" kern="0" dirty="0">
                <a:solidFill>
                  <a:srgbClr val="000000"/>
                </a:solidFill>
                <a:latin typeface="Calibri" panose="020F0502020204030204" pitchFamily="34" charset="0"/>
                <a:cs typeface="Calibri" panose="020F0502020204030204" pitchFamily="34" charset="0"/>
              </a:rPr>
              <a:t> </a:t>
            </a:r>
            <a:r>
              <a:rPr lang="tr-TR" sz="2200" kern="0" dirty="0">
                <a:solidFill>
                  <a:srgbClr val="000000"/>
                </a:solidFill>
                <a:latin typeface="Calibri" panose="020F0502020204030204" pitchFamily="34" charset="0"/>
                <a:cs typeface="Calibri" panose="020F0502020204030204" pitchFamily="34" charset="0"/>
              </a:rPr>
              <a:t>İdari bakımından</a:t>
            </a:r>
          </a:p>
          <a:p>
            <a:pPr lvl="2" indent="-285750">
              <a:lnSpc>
                <a:spcPct val="150000"/>
              </a:lnSpc>
              <a:buFont typeface="Wingdings" panose="05000000000000000000" pitchFamily="2" charset="2"/>
              <a:buChar char="ü"/>
            </a:pPr>
            <a:endParaRPr lang="tr-TR" sz="2200" kern="0" dirty="0">
              <a:solidFill>
                <a:srgbClr val="000000"/>
              </a:solidFill>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spTree>
    <p:extLst>
      <p:ext uri="{BB962C8B-B14F-4D97-AF65-F5344CB8AC3E}">
        <p14:creationId xmlns:p14="http://schemas.microsoft.com/office/powerpoint/2010/main" val="371783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00808"/>
            <a:ext cx="8611430"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700808"/>
            <a:ext cx="8331639" cy="4898202"/>
          </a:xfrm>
          <a:prstGeom prst="rect">
            <a:avLst/>
          </a:prstGeom>
          <a:noFill/>
        </p:spPr>
        <p:txBody>
          <a:bodyPr wrap="square" lIns="0" rIns="0" numCol="1" rtlCol="0" anchor="t" anchorCtr="0">
            <a:noAutofit/>
          </a:bodyPr>
          <a:lstStyle/>
          <a:p>
            <a:pPr algn="ctr"/>
            <a:r>
              <a:rPr lang="tr-TR" altLang="tr-TR" dirty="0" smtClean="0"/>
              <a:t> </a:t>
            </a:r>
            <a:r>
              <a:rPr lang="tr-TR" altLang="tr-TR" sz="2000" b="1" dirty="0">
                <a:solidFill>
                  <a:srgbClr val="CC3300"/>
                </a:solidFill>
              </a:rPr>
              <a:t>Maliyet Artı </a:t>
            </a:r>
            <a:r>
              <a:rPr lang="tr-TR" altLang="tr-TR" sz="2000" b="1" dirty="0" smtClean="0">
                <a:solidFill>
                  <a:srgbClr val="CC3300"/>
                </a:solidFill>
              </a:rPr>
              <a:t>Yöntemi</a:t>
            </a:r>
            <a:endParaRPr lang="tr-TR" altLang="tr-TR" sz="2000" dirty="0">
              <a:solidFill>
                <a:srgbClr val="CC3300"/>
              </a:solidFill>
            </a:endParaRPr>
          </a:p>
          <a:p>
            <a:r>
              <a:rPr lang="tr-TR" altLang="tr-TR" dirty="0" smtClean="0"/>
              <a:t>Maliyet </a:t>
            </a:r>
            <a:r>
              <a:rPr lang="tr-TR" altLang="tr-TR" dirty="0"/>
              <a:t>artı yöntemi; emsallere uygun fiyatın, ilgili mal veya hizmet maliyetlerinin </a:t>
            </a:r>
            <a:r>
              <a:rPr lang="tr-TR" altLang="tr-TR" sz="2000" b="1" dirty="0"/>
              <a:t>makul </a:t>
            </a:r>
            <a:r>
              <a:rPr lang="tr-TR" altLang="tr-TR" sz="2000" b="1" dirty="0" smtClean="0"/>
              <a:t>bir brüt </a:t>
            </a:r>
            <a:r>
              <a:rPr lang="tr-TR" altLang="tr-TR" sz="2000" b="1" dirty="0"/>
              <a:t>kâr oranı</a:t>
            </a:r>
            <a:r>
              <a:rPr lang="tr-TR" altLang="tr-TR" dirty="0"/>
              <a:t> kadar artırılması suretiyle hesaplanmasıdır.</a:t>
            </a:r>
            <a:endParaRPr lang="tr-TR" altLang="tr-TR" sz="1600" dirty="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
        <p:nvSpPr>
          <p:cNvPr id="14" name="AutoShape 4">
            <a:extLst>
              <a:ext uri="{FF2B5EF4-FFF2-40B4-BE49-F238E27FC236}">
                <a16:creationId xmlns:a16="http://schemas.microsoft.com/office/drawing/2014/main" xmlns="" id="{2003D502-488D-40CB-9347-7CCF8281878F}"/>
              </a:ext>
            </a:extLst>
          </p:cNvPr>
          <p:cNvSpPr>
            <a:spLocks noChangeArrowheads="1"/>
          </p:cNvSpPr>
          <p:nvPr/>
        </p:nvSpPr>
        <p:spPr bwMode="auto">
          <a:xfrm>
            <a:off x="368383" y="2852936"/>
            <a:ext cx="8236066" cy="2451331"/>
          </a:xfrm>
          <a:prstGeom prst="foldedCorner">
            <a:avLst>
              <a:gd name="adj" fmla="val 18801"/>
            </a:avLst>
          </a:prstGeom>
          <a:solidFill>
            <a:srgbClr val="FFFF66"/>
          </a:solidFill>
          <a:ln w="28575">
            <a:solidFill>
              <a:sysClr val="windowText" lastClr="000000"/>
            </a:solidFill>
            <a:round/>
            <a:headEnd/>
            <a:tailEnd/>
          </a:ln>
          <a:effectLst/>
        </p:spPr>
        <p:txBody>
          <a:bodyPr anchor="ctr"/>
          <a:lstStyle/>
          <a:p>
            <a:pPr marL="342900" marR="0" lvl="0" indent="-342900" defTabSz="914400" eaLnBrk="0" fontAlgn="base" latinLnBrk="0" hangingPunct="0">
              <a:lnSpc>
                <a:spcPct val="80000"/>
              </a:lnSpc>
              <a:spcBef>
                <a:spcPct val="20000"/>
              </a:spcBef>
              <a:spcAft>
                <a:spcPct val="0"/>
              </a:spcAft>
              <a:buClr>
                <a:srgbClr val="D2611C"/>
              </a:buClr>
              <a:buSzPct val="65000"/>
              <a:buFont typeface="Wingdings" panose="05000000000000000000" pitchFamily="2" charset="2"/>
              <a:buChar char="Ø"/>
              <a:tabLst/>
              <a:defRPr/>
            </a:pPr>
            <a:endParaRPr kumimoji="0" lang="tr-TR" sz="2200" b="1" i="0" u="none" strike="noStrike" kern="0" cap="none" spc="0" normalizeH="0" baseline="0" noProof="0" dirty="0">
              <a:ln>
                <a:noFill/>
              </a:ln>
              <a:solidFill>
                <a:prstClr val="black"/>
              </a:solidFill>
              <a:effectLst/>
              <a:uLnTx/>
              <a:uFillTx/>
              <a:latin typeface="Comic Sans MS" pitchFamily="66" charset="0"/>
            </a:endParaRPr>
          </a:p>
          <a:p>
            <a:pPr marL="342900" marR="0" lvl="0" indent="-342900" defTabSz="914400" eaLnBrk="0" fontAlgn="base" latinLnBrk="0" hangingPunct="0">
              <a:lnSpc>
                <a:spcPct val="80000"/>
              </a:lnSpc>
              <a:spcBef>
                <a:spcPct val="20000"/>
              </a:spcBef>
              <a:spcAft>
                <a:spcPct val="0"/>
              </a:spcAft>
              <a:buClr>
                <a:srgbClr val="D2611C"/>
              </a:buClr>
              <a:buSzPct val="65000"/>
              <a:buFont typeface="Wingdings" panose="05000000000000000000" pitchFamily="2" charset="2"/>
              <a:buChar char="Ø"/>
              <a:tabLst/>
              <a:defRPr/>
            </a:pPr>
            <a:endParaRPr kumimoji="0" lang="tr-TR" sz="2200" b="1" i="0" u="none" strike="noStrike" kern="0" cap="none" spc="0" normalizeH="0" baseline="0" noProof="0" dirty="0">
              <a:ln>
                <a:noFill/>
              </a:ln>
              <a:solidFill>
                <a:prstClr val="black"/>
              </a:solidFill>
              <a:effectLst/>
              <a:uLnTx/>
              <a:uFillTx/>
              <a:latin typeface="Comic Sans MS" pitchFamily="66" charset="0"/>
            </a:endParaRPr>
          </a:p>
          <a:p>
            <a:pPr marL="342900" marR="0" lvl="0" indent="-342900" defTabSz="914400" eaLnBrk="0" fontAlgn="base" latinLnBrk="0" hangingPunct="0">
              <a:lnSpc>
                <a:spcPct val="80000"/>
              </a:lnSpc>
              <a:spcBef>
                <a:spcPct val="20000"/>
              </a:spcBef>
              <a:spcAft>
                <a:spcPct val="0"/>
              </a:spcAft>
              <a:buClr>
                <a:srgbClr val="D2611C"/>
              </a:buClr>
              <a:buSzPct val="65000"/>
              <a:buFont typeface="Wingdings" panose="05000000000000000000" pitchFamily="2" charset="2"/>
              <a:buChar char="Ø"/>
              <a:tabLst/>
              <a:defRPr/>
            </a:pPr>
            <a:r>
              <a:rPr kumimoji="0" lang="tr-TR" sz="2000" b="1" i="0" u="none" strike="noStrike" kern="0" cap="none" spc="0" normalizeH="0" baseline="0" noProof="0" dirty="0">
                <a:ln>
                  <a:noFill/>
                </a:ln>
                <a:solidFill>
                  <a:prstClr val="black"/>
                </a:solidFill>
                <a:effectLst/>
                <a:uLnTx/>
                <a:uFillTx/>
                <a:latin typeface="Comic Sans MS" pitchFamily="66" charset="0"/>
              </a:rPr>
              <a:t>Uygun brüt kâr oranı, söz konusu mal veya hizmet alım veya satım anında ilişkisiz kişilere satılması halinde uygulanacak fiyatı yansıtan kâr oranını ifade etmektedir.</a:t>
            </a:r>
          </a:p>
          <a:p>
            <a:pPr marL="0" marR="0" lvl="0" indent="0" defTabSz="914400" eaLnBrk="0" fontAlgn="base" latinLnBrk="0" hangingPunct="0">
              <a:lnSpc>
                <a:spcPct val="80000"/>
              </a:lnSpc>
              <a:spcBef>
                <a:spcPct val="20000"/>
              </a:spcBef>
              <a:spcAft>
                <a:spcPct val="0"/>
              </a:spcAft>
              <a:buClr>
                <a:srgbClr val="D2611C"/>
              </a:buClr>
              <a:buSzPct val="65000"/>
              <a:buFontTx/>
              <a:buNone/>
              <a:tabLst/>
              <a:defRPr/>
            </a:pPr>
            <a:r>
              <a:rPr kumimoji="0" lang="tr-TR" sz="2000" b="1" i="0" u="none" strike="noStrike" kern="0" cap="none" spc="0" normalizeH="0" baseline="0" noProof="0" dirty="0">
                <a:ln>
                  <a:noFill/>
                </a:ln>
                <a:solidFill>
                  <a:prstClr val="black"/>
                </a:solidFill>
                <a:effectLst/>
                <a:uLnTx/>
                <a:uFillTx/>
                <a:latin typeface="Comic Sans MS" pitchFamily="66" charset="0"/>
              </a:rPr>
              <a:t> </a:t>
            </a:r>
          </a:p>
          <a:p>
            <a:pPr marL="342900" marR="0" lvl="0" indent="-342900" defTabSz="914400" eaLnBrk="0" fontAlgn="base" latinLnBrk="0" hangingPunct="0">
              <a:lnSpc>
                <a:spcPct val="100000"/>
              </a:lnSpc>
              <a:spcBef>
                <a:spcPts val="0"/>
              </a:spcBef>
              <a:spcAft>
                <a:spcPct val="0"/>
              </a:spcAft>
              <a:buClr>
                <a:srgbClr val="D2611C"/>
              </a:buClr>
              <a:buSzPct val="65000"/>
              <a:buFont typeface="Wingdings" panose="05000000000000000000" pitchFamily="2" charset="2"/>
              <a:buChar char="Ø"/>
              <a:tabLst/>
              <a:defRPr/>
            </a:pPr>
            <a:r>
              <a:rPr kumimoji="0" lang="tr-TR" sz="2000" b="1" i="0" u="none" strike="noStrike" kern="0" cap="none" spc="0" normalizeH="0" baseline="0" noProof="0" dirty="0">
                <a:ln>
                  <a:noFill/>
                </a:ln>
                <a:solidFill>
                  <a:prstClr val="black"/>
                </a:solidFill>
                <a:effectLst/>
                <a:uLnTx/>
                <a:uFillTx/>
                <a:latin typeface="Comic Sans MS" pitchFamily="66" charset="0"/>
              </a:rPr>
              <a:t>Eğer koşullar uygunsa, işlemi yapan mükellefin bu mal veya hizmetlere ilişkin olarak ilişkisiz kişilerle yaptığı işlemlerde uyguladığı genel brüt kâr marjı (iç emsal), ideal oran olacaktır. </a:t>
            </a:r>
          </a:p>
        </p:txBody>
      </p:sp>
      <p:sp>
        <p:nvSpPr>
          <p:cNvPr id="15" name="AutoShape 5" descr="Parşömen">
            <a:extLst>
              <a:ext uri="{FF2B5EF4-FFF2-40B4-BE49-F238E27FC236}">
                <a16:creationId xmlns:a16="http://schemas.microsoft.com/office/drawing/2014/main" xmlns="" id="{89D22F14-A331-4379-B2FF-072E8339D6DB}"/>
              </a:ext>
            </a:extLst>
          </p:cNvPr>
          <p:cNvSpPr>
            <a:spLocks noChangeArrowheads="1"/>
          </p:cNvSpPr>
          <p:nvPr/>
        </p:nvSpPr>
        <p:spPr bwMode="auto">
          <a:xfrm>
            <a:off x="300911" y="5410200"/>
            <a:ext cx="8303538" cy="610746"/>
          </a:xfrm>
          <a:prstGeom prst="bevel">
            <a:avLst>
              <a:gd name="adj" fmla="val 12500"/>
            </a:avLst>
          </a:prstGeom>
          <a:solidFill>
            <a:srgbClr val="B32C16">
              <a:lumMod val="60000"/>
              <a:lumOff val="40000"/>
            </a:srgbClr>
          </a:solidFill>
          <a:ln w="28575">
            <a:noFill/>
            <a:miter lim="800000"/>
            <a:headEnd/>
            <a:tailEnd/>
          </a:ln>
          <a:effectLst/>
        </p:spPr>
        <p:txBody>
          <a:bodyPr wrap="none" anchor="ctr"/>
          <a:lstStyle>
            <a:lvl1pPr marL="342900" indent="-3429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marR="0" lvl="0" indent="-342900" algn="ctr" defTabSz="914400" eaLnBrk="0" fontAlgn="base" latinLnBrk="0" hangingPunct="0">
              <a:lnSpc>
                <a:spcPct val="80000"/>
              </a:lnSpc>
              <a:spcBef>
                <a:spcPct val="20000"/>
              </a:spcBef>
              <a:spcAft>
                <a:spcPct val="0"/>
              </a:spcAft>
              <a:buClr>
                <a:srgbClr val="D2611C"/>
              </a:buClr>
              <a:buSzPct val="65000"/>
              <a:buFont typeface="Wingdings" panose="05000000000000000000" pitchFamily="2" charset="2"/>
              <a:buNone/>
              <a:tabLst/>
              <a:defRPr/>
            </a:pPr>
            <a:r>
              <a:rPr kumimoji="0" lang="tr-TR" altLang="en-US" sz="2800" b="1" i="0" u="none" strike="noStrike" kern="0" cap="none" spc="0" normalizeH="0" baseline="0" noProof="0">
                <a:ln>
                  <a:noFill/>
                </a:ln>
                <a:solidFill>
                  <a:srgbClr val="0D0D0D"/>
                </a:solidFill>
                <a:effectLst>
                  <a:outerShdw blurRad="38100" dist="38100" dir="2700000" algn="tl">
                    <a:srgbClr val="FFFFFF"/>
                  </a:outerShdw>
                </a:effectLst>
                <a:uLnTx/>
                <a:uFillTx/>
                <a:latin typeface="Tahoma" panose="020B0604030504040204" pitchFamily="34" charset="0"/>
              </a:rPr>
              <a:t>Brüt Kâr Oranı = </a:t>
            </a:r>
            <a:r>
              <a:rPr kumimoji="0" lang="tr-TR" altLang="en-US" sz="2800" b="0" i="0" u="none" strike="noStrike" kern="0" cap="none" spc="0" normalizeH="0" baseline="0" noProof="0">
                <a:ln>
                  <a:noFill/>
                </a:ln>
                <a:solidFill>
                  <a:srgbClr val="0D0D0D"/>
                </a:solidFill>
                <a:effectLst>
                  <a:outerShdw blurRad="38100" dist="38100" dir="2700000" algn="tl">
                    <a:srgbClr val="FFFFFF"/>
                  </a:outerShdw>
                </a:effectLst>
                <a:uLnTx/>
                <a:uFillTx/>
                <a:latin typeface="Tahoma" panose="020B0604030504040204" pitchFamily="34" charset="0"/>
              </a:rPr>
              <a:t>(Satışlar – Maliyet) / Maliyet</a:t>
            </a:r>
          </a:p>
        </p:txBody>
      </p:sp>
    </p:spTree>
    <p:extLst>
      <p:ext uri="{BB962C8B-B14F-4D97-AF65-F5344CB8AC3E}">
        <p14:creationId xmlns:p14="http://schemas.microsoft.com/office/powerpoint/2010/main" val="121303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6" dur="1000" fill="hold"/>
                                        <p:tgtEl>
                                          <p:spTgt spid="1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94593" y="1527740"/>
            <a:ext cx="8872657"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00808"/>
            <a:ext cx="8597818"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432512" cy="4937176"/>
          </a:xfrm>
          <a:prstGeom prst="rect">
            <a:avLst/>
          </a:prstGeom>
          <a:noFill/>
        </p:spPr>
        <p:txBody>
          <a:bodyPr wrap="square" lIns="0" rIns="0" numCol="1" rtlCol="0" anchor="t" anchorCtr="0">
            <a:noAutofit/>
          </a:bodyPr>
          <a:lstStyle/>
          <a:p>
            <a:r>
              <a:rPr lang="tr-TR" altLang="tr-TR" dirty="0" smtClean="0"/>
              <a:t> 	</a:t>
            </a:r>
            <a:r>
              <a:rPr lang="tr-TR" altLang="tr-TR" b="1" dirty="0" smtClean="0">
                <a:solidFill>
                  <a:srgbClr val="CC3300"/>
                </a:solidFill>
              </a:rPr>
              <a:t>Yeniden </a:t>
            </a:r>
            <a:r>
              <a:rPr lang="tr-TR" altLang="tr-TR" b="1" dirty="0">
                <a:solidFill>
                  <a:srgbClr val="CC3300"/>
                </a:solidFill>
              </a:rPr>
              <a:t>Satış Fiyatı Yöntemi</a:t>
            </a:r>
            <a:endParaRPr lang="tr-TR" altLang="tr-TR" dirty="0">
              <a:solidFill>
                <a:srgbClr val="CC3300"/>
              </a:solidFill>
            </a:endParaRPr>
          </a:p>
          <a:p>
            <a:r>
              <a:rPr lang="tr-TR" altLang="tr-TR" sz="1100" dirty="0"/>
              <a:t>	</a:t>
            </a:r>
          </a:p>
          <a:p>
            <a:r>
              <a:rPr lang="tr-TR" altLang="tr-TR" dirty="0" smtClean="0"/>
              <a:t>Emsallere </a:t>
            </a:r>
            <a:r>
              <a:rPr lang="tr-TR" altLang="tr-TR" dirty="0"/>
              <a:t>uygun fiyatın, işlem konusu mal veya hizmetlerin aralarında herhangi bir şekilde ilişki bulunmayan gerçek veya tüzel kişilere yeniden satılması halinde uygulanacak fiyattan, </a:t>
            </a:r>
            <a:r>
              <a:rPr lang="tr-TR" altLang="tr-TR" sz="2000" b="1" dirty="0"/>
              <a:t>makul bir brüt satış kârı düşülerek</a:t>
            </a:r>
            <a:r>
              <a:rPr lang="tr-TR" altLang="tr-TR" dirty="0"/>
              <a:t> hesaplanmasıdır.</a:t>
            </a:r>
            <a:endParaRPr lang="tr-TR" altLang="tr-TR" sz="1600"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4"/>
          <a:stretch>
            <a:fillRect/>
          </a:stretch>
        </p:blipFill>
        <p:spPr>
          <a:xfrm>
            <a:off x="356897" y="3295587"/>
            <a:ext cx="8302108" cy="2952329"/>
          </a:xfrm>
          <a:prstGeom prst="rect">
            <a:avLst/>
          </a:prstGeom>
        </p:spPr>
      </p:pic>
    </p:spTree>
    <p:extLst>
      <p:ext uri="{BB962C8B-B14F-4D97-AF65-F5344CB8AC3E}">
        <p14:creationId xmlns:p14="http://schemas.microsoft.com/office/powerpoint/2010/main" val="266167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76994"/>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00808"/>
            <a:ext cx="8611430"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302108" cy="4937176"/>
          </a:xfrm>
          <a:prstGeom prst="rect">
            <a:avLst/>
          </a:prstGeom>
          <a:noFill/>
        </p:spPr>
        <p:txBody>
          <a:bodyPr wrap="square" lIns="0" rIns="0" numCol="1" rtlCol="0" anchor="t" anchorCtr="0">
            <a:noAutofit/>
          </a:bodyPr>
          <a:lstStyle/>
          <a:p>
            <a:pPr algn="ctr">
              <a:lnSpc>
                <a:spcPct val="80000"/>
              </a:lnSpc>
              <a:defRPr/>
            </a:pPr>
            <a:endParaRPr lang="tr-TR" altLang="tr-TR" sz="2400" b="1" dirty="0" smtClean="0">
              <a:solidFill>
                <a:srgbClr val="CC3300"/>
              </a:solidFill>
            </a:endParaRPr>
          </a:p>
          <a:p>
            <a:pPr algn="ctr">
              <a:lnSpc>
                <a:spcPct val="80000"/>
              </a:lnSpc>
              <a:defRPr/>
            </a:pPr>
            <a:r>
              <a:rPr lang="tr-TR" altLang="tr-TR" sz="2400" b="1" dirty="0" smtClean="0">
                <a:solidFill>
                  <a:srgbClr val="CC3300"/>
                </a:solidFill>
              </a:rPr>
              <a:t>İŞLEMSEL </a:t>
            </a:r>
            <a:r>
              <a:rPr lang="tr-TR" altLang="tr-TR" sz="2400" b="1" dirty="0">
                <a:solidFill>
                  <a:srgbClr val="CC3300"/>
                </a:solidFill>
              </a:rPr>
              <a:t>KAR YÖNTEMLERİ</a:t>
            </a:r>
          </a:p>
          <a:p>
            <a:pPr algn="just">
              <a:lnSpc>
                <a:spcPct val="80000"/>
              </a:lnSpc>
              <a:defRPr/>
            </a:pPr>
            <a:r>
              <a:rPr lang="tr-TR" altLang="tr-TR" b="1" dirty="0" smtClean="0">
                <a:solidFill>
                  <a:srgbClr val="CC3300"/>
                </a:solidFill>
              </a:rPr>
              <a:t>  Kâr </a:t>
            </a:r>
            <a:r>
              <a:rPr lang="tr-TR" altLang="tr-TR" b="1" dirty="0">
                <a:solidFill>
                  <a:srgbClr val="CC3300"/>
                </a:solidFill>
              </a:rPr>
              <a:t>Bölüşüm </a:t>
            </a:r>
            <a:r>
              <a:rPr lang="tr-TR" altLang="tr-TR" b="1" dirty="0" smtClean="0">
                <a:solidFill>
                  <a:srgbClr val="CC3300"/>
                </a:solidFill>
              </a:rPr>
              <a:t>Yöntemi</a:t>
            </a:r>
          </a:p>
          <a:p>
            <a:pPr algn="just">
              <a:lnSpc>
                <a:spcPct val="80000"/>
              </a:lnSpc>
              <a:defRPr/>
            </a:pPr>
            <a:endParaRPr lang="tr-TR" altLang="tr-TR" b="1" dirty="0">
              <a:solidFill>
                <a:srgbClr val="CC3300"/>
              </a:solidFill>
            </a:endParaRPr>
          </a:p>
          <a:p>
            <a:pPr algn="just">
              <a:lnSpc>
                <a:spcPct val="80000"/>
              </a:lnSpc>
              <a:buClr>
                <a:srgbClr val="FF0000"/>
              </a:buClr>
              <a:buFont typeface="Wingdings" panose="05000000000000000000" pitchFamily="2" charset="2"/>
              <a:buChar char="Ø"/>
              <a:defRPr/>
            </a:pPr>
            <a:r>
              <a:rPr lang="tr-TR" altLang="tr-TR" dirty="0"/>
              <a:t>Kâr bölüşüm yöntemi, ilişkili kişilerin bir veya daha fazla sayıdaki kontrol altındaki işlemlere ilişkin toplam faaliyet kârı ya da zararının, üstlendikleri işlevler ve yüklendikleri riskler nispetinde </a:t>
            </a:r>
            <a:r>
              <a:rPr lang="tr-TR" altLang="tr-TR" b="1" dirty="0"/>
              <a:t>ilişkili kişiler arasında emsallere uygun olarak bölüştürülmesini</a:t>
            </a:r>
            <a:r>
              <a:rPr lang="tr-TR" altLang="tr-TR" dirty="0"/>
              <a:t> esas almaktadır.</a:t>
            </a:r>
          </a:p>
          <a:p>
            <a:pPr algn="just">
              <a:lnSpc>
                <a:spcPct val="80000"/>
              </a:lnSpc>
              <a:buClr>
                <a:srgbClr val="FF0000"/>
              </a:buClr>
              <a:defRPr/>
            </a:pPr>
            <a:r>
              <a:rPr lang="tr-TR" altLang="tr-TR" b="1" dirty="0" smtClean="0">
                <a:solidFill>
                  <a:srgbClr val="CC3300"/>
                </a:solidFill>
              </a:rPr>
              <a:t>    </a:t>
            </a:r>
          </a:p>
          <a:p>
            <a:pPr algn="just">
              <a:lnSpc>
                <a:spcPct val="80000"/>
              </a:lnSpc>
              <a:buClr>
                <a:srgbClr val="FF0000"/>
              </a:buClr>
              <a:defRPr/>
            </a:pPr>
            <a:r>
              <a:rPr lang="tr-TR" altLang="tr-TR" b="1" dirty="0" smtClean="0">
                <a:solidFill>
                  <a:srgbClr val="CC3300"/>
                </a:solidFill>
              </a:rPr>
              <a:t>İşleme </a:t>
            </a:r>
            <a:r>
              <a:rPr lang="tr-TR" altLang="tr-TR" b="1" dirty="0">
                <a:solidFill>
                  <a:srgbClr val="CC3300"/>
                </a:solidFill>
              </a:rPr>
              <a:t>Dayalı Net Kâr Marjı </a:t>
            </a:r>
            <a:r>
              <a:rPr lang="tr-TR" altLang="tr-TR" b="1" dirty="0" smtClean="0">
                <a:solidFill>
                  <a:srgbClr val="CC3300"/>
                </a:solidFill>
              </a:rPr>
              <a:t>Yöntemi</a:t>
            </a:r>
          </a:p>
          <a:p>
            <a:pPr algn="just">
              <a:lnSpc>
                <a:spcPct val="80000"/>
              </a:lnSpc>
              <a:buClr>
                <a:srgbClr val="FF0000"/>
              </a:buClr>
              <a:defRPr/>
            </a:pPr>
            <a:endParaRPr lang="tr-TR" altLang="tr-TR" b="1" dirty="0">
              <a:solidFill>
                <a:srgbClr val="CC3300"/>
              </a:solidFill>
            </a:endParaRPr>
          </a:p>
          <a:p>
            <a:pPr algn="just">
              <a:lnSpc>
                <a:spcPct val="80000"/>
              </a:lnSpc>
              <a:buClr>
                <a:srgbClr val="FF0000"/>
              </a:buClr>
              <a:buFont typeface="Wingdings" panose="05000000000000000000" pitchFamily="2" charset="2"/>
              <a:buChar char="Ø"/>
              <a:defRPr/>
            </a:pPr>
            <a:r>
              <a:rPr lang="tr-TR" altLang="tr-TR" dirty="0"/>
              <a:t>İşleme dayalı net kâr marjı yöntemi, mükellefin kontrol altındaki bir işlemden; maliyetler, satışlar veya varlıklar gibi ilgili ve uygun bir temele dayanarak tespit ettiği net kâr marjının incelenmesi esasına dayanan bir yöntemdir.</a:t>
            </a:r>
          </a:p>
          <a:p>
            <a:pPr>
              <a:buFont typeface="Arial" panose="020B0604020202020204" pitchFamily="34" charset="0"/>
              <a:buNone/>
            </a:pPr>
            <a:r>
              <a:rPr lang="tr-TR" altLang="tr-TR" dirty="0" smtClean="0"/>
              <a:t> </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040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209041" y="1508386"/>
            <a:ext cx="8758209"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82430" y="1772815"/>
            <a:ext cx="8611430" cy="46675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95537" y="1772815"/>
            <a:ext cx="8352928" cy="4797311"/>
          </a:xfrm>
          <a:prstGeom prst="rect">
            <a:avLst/>
          </a:prstGeom>
          <a:noFill/>
        </p:spPr>
        <p:txBody>
          <a:bodyPr wrap="square" lIns="0" rIns="0" numCol="1" rtlCol="0" anchor="t" anchorCtr="0">
            <a:noAutofit/>
          </a:bodyPr>
          <a:lstStyle/>
          <a:p>
            <a:pPr>
              <a:buFont typeface="Arial" panose="020B0604020202020204" pitchFamily="34" charset="0"/>
              <a:buNone/>
            </a:pPr>
            <a:r>
              <a:rPr lang="tr-TR" altLang="tr-TR" sz="2400" b="1" dirty="0" smtClean="0">
                <a:solidFill>
                  <a:srgbClr val="CC3300"/>
                </a:solidFill>
              </a:rPr>
              <a:t>	 </a:t>
            </a:r>
            <a:r>
              <a:rPr lang="tr-TR" altLang="en-US" sz="2400" b="1" dirty="0">
                <a:solidFill>
                  <a:srgbClr val="CC3300"/>
                </a:solidFill>
              </a:rPr>
              <a:t>PEŞİN FİYATLANDIRMA </a:t>
            </a:r>
            <a:r>
              <a:rPr lang="tr-TR" altLang="en-US" sz="2400" b="1" dirty="0" smtClean="0">
                <a:solidFill>
                  <a:srgbClr val="CC3300"/>
                </a:solidFill>
              </a:rPr>
              <a:t>ANLAŞMASI</a:t>
            </a:r>
          </a:p>
          <a:p>
            <a:pPr marL="285750" indent="-285750">
              <a:buFont typeface="Wingdings" panose="05000000000000000000" pitchFamily="2" charset="2"/>
              <a:buChar char="Ø"/>
            </a:pPr>
            <a:r>
              <a:rPr lang="tr-TR" altLang="tr-TR" dirty="0" smtClean="0"/>
              <a:t> İlişkili </a:t>
            </a:r>
            <a:r>
              <a:rPr lang="tr-TR" altLang="tr-TR" dirty="0"/>
              <a:t>kişilerle yapılan mal veya hizmet alım ya da satımında uygulanacak fiyat veya bedelin tespitine ilişkin yöntemler, mükellefin talebi üzerine Maliye Bakanlığı ile anlaşılarak belirlenebilir. </a:t>
            </a:r>
            <a:endParaRPr lang="tr-TR" altLang="tr-TR" dirty="0" smtClean="0"/>
          </a:p>
          <a:p>
            <a:pPr marL="285750" indent="-285750">
              <a:buFont typeface="Wingdings" panose="05000000000000000000" pitchFamily="2" charset="2"/>
              <a:buChar char="Ø"/>
            </a:pPr>
            <a:r>
              <a:rPr lang="tr-TR" altLang="tr-TR" dirty="0" smtClean="0"/>
              <a:t>Bu </a:t>
            </a:r>
            <a:r>
              <a:rPr lang="tr-TR" altLang="tr-TR" dirty="0"/>
              <a:t>şekilde belirlenen yöntem, </a:t>
            </a:r>
            <a:r>
              <a:rPr lang="tr-TR" altLang="tr-TR" dirty="0">
                <a:solidFill>
                  <a:srgbClr val="FF0000"/>
                </a:solidFill>
              </a:rPr>
              <a:t>3 yılı aşmamak üzere </a:t>
            </a:r>
            <a:r>
              <a:rPr lang="tr-TR" altLang="tr-TR" dirty="0"/>
              <a:t>anlaşmada tespit edilen süre ve şartlar dahilinde kesinlik taşır.</a:t>
            </a:r>
          </a:p>
          <a:p>
            <a:pPr marL="285750" indent="-285750">
              <a:buFont typeface="Wingdings" panose="05000000000000000000" pitchFamily="2" charset="2"/>
              <a:buChar char="Ø"/>
            </a:pPr>
            <a:r>
              <a:rPr lang="tr-TR" altLang="tr-TR" dirty="0"/>
              <a:t>Mükellef ve Bakanlık, belirlenen yöntemin zamanaşımına uğramamış geçmiş vergilendirme dönemlerine de tatbik edilmesini, VUK. pişmanlık ve ıslah hükümlerinin uygulanmasının mümkün olması ile anlaşma koşullarının bu dönemlerde de geçerli olması hâlinde, anlaşma kapsamına almak suretiyle sağlayabilir</a:t>
            </a:r>
            <a:r>
              <a:rPr lang="tr-TR" altLang="tr-TR" dirty="0" smtClean="0"/>
              <a:t>.</a:t>
            </a:r>
          </a:p>
          <a:p>
            <a:pPr marL="285750" indent="-285750">
              <a:buFont typeface="Wingdings" panose="05000000000000000000" pitchFamily="2" charset="2"/>
              <a:buChar char="Ø"/>
            </a:pPr>
            <a:r>
              <a:rPr lang="tr-TR" altLang="tr-TR" dirty="0" smtClean="0"/>
              <a:t> </a:t>
            </a:r>
            <a:r>
              <a:rPr lang="tr-TR" altLang="tr-TR" dirty="0"/>
              <a:t>Bu durumda, imzalanan anlaşma söz konusu hükümlerde yer alan haber verme dilekçesi yerine geçer, beyan ve ödeme işlemleri buna göre tekemmül ettirilir</a:t>
            </a:r>
            <a:r>
              <a:rPr lang="tr-TR" altLang="tr-TR" dirty="0" smtClean="0"/>
              <a:t>.</a:t>
            </a:r>
          </a:p>
          <a:p>
            <a:pPr marL="285750" indent="-285750">
              <a:buFont typeface="Wingdings" panose="05000000000000000000" pitchFamily="2" charset="2"/>
              <a:buChar char="Ø"/>
            </a:pPr>
            <a:r>
              <a:rPr lang="tr-TR" altLang="tr-TR" dirty="0" smtClean="0"/>
              <a:t>Anlaşmanın </a:t>
            </a:r>
            <a:r>
              <a:rPr lang="tr-TR" altLang="tr-TR" dirty="0"/>
              <a:t>geçmiş vergilendirme dönemlerine uygulanması sebebiyle daha önceden ödenen vergiler ret ve iade edilmez. </a:t>
            </a:r>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726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89183" y="1508386"/>
            <a:ext cx="8827455"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395535" y="1700808"/>
            <a:ext cx="8435939" cy="46702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95536" y="1772816"/>
            <a:ext cx="8280920" cy="4430582"/>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lgn="ctr"/>
            <a:endParaRPr lang="tr-TR" altLang="tr-TR" dirty="0" smtClean="0"/>
          </a:p>
          <a:p>
            <a:pPr algn="ctr"/>
            <a:r>
              <a:rPr lang="tr-TR" altLang="tr-TR" dirty="0" smtClean="0"/>
              <a:t> </a:t>
            </a:r>
            <a:r>
              <a:rPr lang="tr-TR" altLang="tr-TR" b="1" dirty="0">
                <a:solidFill>
                  <a:srgbClr val="CC3300"/>
                </a:solidFill>
              </a:rPr>
              <a:t>TRANSFER FİYATLANDIRMASINDA YILLIK BELGELENDİRME</a:t>
            </a:r>
            <a:r>
              <a:rPr lang="tr-TR" altLang="tr-TR" b="1" dirty="0">
                <a:solidFill>
                  <a:schemeClr val="folHlink"/>
                </a:solidFill>
              </a:rPr>
              <a:t> </a:t>
            </a:r>
            <a:endParaRPr lang="tr-TR" altLang="tr-TR" b="1" dirty="0" smtClean="0">
              <a:solidFill>
                <a:schemeClr val="folHlink"/>
              </a:solidFill>
            </a:endParaRPr>
          </a:p>
          <a:p>
            <a:pPr algn="ctr"/>
            <a:endParaRPr lang="tr-TR" altLang="tr-TR" b="1" dirty="0">
              <a:solidFill>
                <a:schemeClr val="folHlink"/>
              </a:solidFill>
            </a:endParaRPr>
          </a:p>
          <a:p>
            <a:pPr marL="285750" indent="-285750" algn="just">
              <a:buFont typeface="Wingdings" panose="05000000000000000000" pitchFamily="2" charset="2"/>
              <a:buChar char="Ø"/>
            </a:pPr>
            <a:r>
              <a:rPr lang="tr-TR" altLang="tr-TR" dirty="0" err="1"/>
              <a:t>KVK’nın</a:t>
            </a:r>
            <a:r>
              <a:rPr lang="tr-TR" altLang="tr-TR" dirty="0"/>
              <a:t> 13. maddesinin (3) numaralı fıkrasına göre; emsallere uygunluk ilkesi doğrultusunda tespit edilen fiyat veya bedellere ilişkin hesaplamalara ait kayıt, cetvel ve belgelerin ispat edici kağıtlar olarak saklanması zorunludur</a:t>
            </a:r>
            <a:r>
              <a:rPr lang="tr-TR" altLang="tr-TR" dirty="0" smtClean="0"/>
              <a:t>.</a:t>
            </a:r>
          </a:p>
          <a:p>
            <a:pPr algn="just"/>
            <a:endParaRPr lang="tr-TR" altLang="tr-TR" dirty="0" smtClean="0"/>
          </a:p>
          <a:p>
            <a:pPr marL="285750" indent="-285750" algn="just">
              <a:buFont typeface="Wingdings" panose="05000000000000000000" pitchFamily="2" charset="2"/>
              <a:buChar char="Ø"/>
            </a:pPr>
            <a:r>
              <a:rPr lang="tr-TR" altLang="tr-TR" dirty="0" smtClean="0"/>
              <a:t>Yöntemin </a:t>
            </a:r>
            <a:r>
              <a:rPr lang="tr-TR" altLang="tr-TR" dirty="0"/>
              <a:t>seçilme gerekçelerini açıklayan en önemli unsurlar bu hesaplama ve belgeler olduğundan, seçilen yöntem ve bu yöntemin uygulanmasına ilişkin bütün hesaplama ve işlemlere ait belgeler ayrıntılı olarak tutulmalı ve </a:t>
            </a:r>
            <a:r>
              <a:rPr lang="tr-TR" altLang="tr-TR" dirty="0" smtClean="0"/>
              <a:t>saklanmalıdır.</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472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27599" y="1457409"/>
            <a:ext cx="8807357"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25784"/>
            <a:ext cx="8611430" cy="4858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725784"/>
            <a:ext cx="8374116" cy="4873225"/>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pic>
        <p:nvPicPr>
          <p:cNvPr id="14" name="Resim 13"/>
          <p:cNvPicPr>
            <a:picLocks noChangeAspect="1"/>
          </p:cNvPicPr>
          <p:nvPr/>
        </p:nvPicPr>
        <p:blipFill>
          <a:blip r:embed="rId4"/>
          <a:stretch>
            <a:fillRect/>
          </a:stretch>
        </p:blipFill>
        <p:spPr>
          <a:xfrm>
            <a:off x="657672" y="1916832"/>
            <a:ext cx="7802760" cy="4419982"/>
          </a:xfrm>
          <a:prstGeom prst="rect">
            <a:avLst/>
          </a:prstGeom>
        </p:spPr>
      </p:pic>
    </p:spTree>
    <p:extLst>
      <p:ext uri="{BB962C8B-B14F-4D97-AF65-F5344CB8AC3E}">
        <p14:creationId xmlns:p14="http://schemas.microsoft.com/office/powerpoint/2010/main" val="395622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209042" y="1582917"/>
            <a:ext cx="8827454" cy="5107404"/>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323526" y="1727103"/>
            <a:ext cx="8611430" cy="46675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7" y="1661834"/>
            <a:ext cx="8592902" cy="4937176"/>
          </a:xfrm>
          <a:prstGeom prst="rect">
            <a:avLst/>
          </a:prstGeom>
          <a:noFill/>
        </p:spPr>
        <p:txBody>
          <a:bodyPr wrap="square" lIns="0" rIns="0" numCol="1" rtlCol="0" anchor="t" anchorCtr="0">
            <a:noAutofit/>
          </a:bodyPr>
          <a:lstStyle/>
          <a:p>
            <a:pPr marL="609600" indent="-609600">
              <a:defRPr/>
            </a:pPr>
            <a:r>
              <a:rPr lang="tr-TR" altLang="tr-TR" dirty="0" smtClean="0"/>
              <a:t> 	</a:t>
            </a:r>
            <a:r>
              <a:rPr lang="tr-TR" altLang="tr-TR" dirty="0" smtClean="0">
                <a:solidFill>
                  <a:srgbClr val="CC3300"/>
                </a:solidFill>
              </a:rPr>
              <a:t>YILLIK </a:t>
            </a:r>
            <a:r>
              <a:rPr lang="tr-TR" altLang="tr-TR" dirty="0">
                <a:solidFill>
                  <a:srgbClr val="CC3300"/>
                </a:solidFill>
              </a:rPr>
              <a:t>BELGELENDİRME</a:t>
            </a:r>
          </a:p>
          <a:p>
            <a:pPr marL="609600" indent="-609600">
              <a:defRPr/>
            </a:pPr>
            <a:r>
              <a:rPr lang="tr-TR" altLang="tr-TR" dirty="0" smtClean="0">
                <a:solidFill>
                  <a:srgbClr val="CC3300"/>
                </a:solidFill>
              </a:rPr>
              <a:t>	1- </a:t>
            </a:r>
            <a:r>
              <a:rPr lang="tr-TR" altLang="tr-TR" dirty="0">
                <a:solidFill>
                  <a:srgbClr val="CC3300"/>
                </a:solidFill>
              </a:rPr>
              <a:t>FORM</a:t>
            </a:r>
          </a:p>
          <a:p>
            <a:pPr algn="ctr">
              <a:defRPr/>
            </a:pPr>
            <a:r>
              <a:rPr lang="tr-TR" altLang="tr-TR" dirty="0">
                <a:solidFill>
                  <a:schemeClr val="folHlink"/>
                </a:solidFill>
              </a:rPr>
              <a:t>(</a:t>
            </a:r>
            <a:r>
              <a:rPr lang="tr-TR" altLang="tr-TR" b="1" dirty="0"/>
              <a:t>TRANSFER FİYATLANDIRMASI, KONTROL EDİLEN YABANCI KURUM </a:t>
            </a:r>
            <a:r>
              <a:rPr lang="tr-TR" altLang="tr-TR" b="1" dirty="0" smtClean="0"/>
              <a:t>VE </a:t>
            </a:r>
          </a:p>
          <a:p>
            <a:pPr algn="ctr">
              <a:defRPr/>
            </a:pPr>
            <a:r>
              <a:rPr lang="tr-TR" altLang="tr-TR" b="1" dirty="0" smtClean="0"/>
              <a:t>ÖRTÜLÜ </a:t>
            </a:r>
            <a:r>
              <a:rPr lang="tr-TR" altLang="tr-TR" b="1" dirty="0"/>
              <a:t>SERMAYEYE İLİŞKİN FORM) (Tebliğ-EK:2)</a:t>
            </a:r>
          </a:p>
          <a:p>
            <a:pPr>
              <a:buClr>
                <a:srgbClr val="FF0000"/>
              </a:buClr>
              <a:buFont typeface="Wingdings" panose="05000000000000000000" pitchFamily="2" charset="2"/>
              <a:buChar char="Ø"/>
              <a:defRPr/>
            </a:pPr>
            <a:r>
              <a:rPr lang="tr-TR" altLang="tr-TR" dirty="0" smtClean="0"/>
              <a:t>İlişkili </a:t>
            </a:r>
            <a:r>
              <a:rPr lang="tr-TR" altLang="tr-TR" dirty="0"/>
              <a:t>kişilerle işlemi bulunan bütün kurumlar vergisi mükellefleri Formu doldurmak ve kurumlar vergisi beyannamesi ekinde vergi dairesine vermek zorundadır. </a:t>
            </a:r>
            <a:endParaRPr lang="tr-TR" altLang="tr-TR" dirty="0" smtClean="0"/>
          </a:p>
          <a:p>
            <a:pPr>
              <a:buClr>
                <a:srgbClr val="FF0000"/>
              </a:buClr>
              <a:buFont typeface="Wingdings" panose="05000000000000000000" pitchFamily="2" charset="2"/>
              <a:buChar char="Ø"/>
              <a:defRPr/>
            </a:pPr>
            <a:r>
              <a:rPr lang="tr-TR" altLang="tr-TR" dirty="0" smtClean="0"/>
              <a:t> Form</a:t>
            </a:r>
            <a:r>
              <a:rPr lang="tr-TR" altLang="tr-TR" i="1" dirty="0"/>
              <a:t>"</a:t>
            </a:r>
            <a:r>
              <a:rPr lang="tr-TR" altLang="tr-TR" dirty="0"/>
              <a:t> tüm kurumlar vergisi mükellefleri (serbest bölgelerde faaliyette bulunanlar dahil) tarafından bir hesap dönemi içinde transfer fiyatlandırmasına ilişkin işlemler, kontrol edilen yabancı kurum ve ortak veya ortakla ilişkili kişilerden temin edilen borç bulunması halinde doldurulacaktır. </a:t>
            </a:r>
          </a:p>
          <a:p>
            <a:pPr>
              <a:lnSpc>
                <a:spcPct val="80000"/>
              </a:lnSpc>
            </a:pPr>
            <a:r>
              <a:rPr lang="tr-TR" altLang="tr-TR" dirty="0" smtClean="0"/>
              <a:t>Buna </a:t>
            </a:r>
            <a:r>
              <a:rPr lang="tr-TR" altLang="tr-TR" dirty="0"/>
              <a:t>göre, kurumlar vergisi mükelleflerinin bir hesap dönemi içinde;</a:t>
            </a:r>
          </a:p>
          <a:p>
            <a:pPr>
              <a:lnSpc>
                <a:spcPct val="80000"/>
              </a:lnSpc>
            </a:pPr>
            <a:r>
              <a:rPr lang="tr-TR" altLang="tr-TR" dirty="0"/>
              <a:t>	 </a:t>
            </a:r>
          </a:p>
          <a:p>
            <a:pPr algn="just">
              <a:lnSpc>
                <a:spcPct val="80000"/>
              </a:lnSpc>
              <a:buClr>
                <a:srgbClr val="FF0000"/>
              </a:buClr>
              <a:buFont typeface="Wingdings" panose="05000000000000000000" pitchFamily="2" charset="2"/>
              <a:buChar char="Ø"/>
            </a:pPr>
            <a:r>
              <a:rPr lang="tr-TR" altLang="tr-TR" dirty="0"/>
              <a:t>İlişkili kişilerle gerçekleştirilen mal veya hizmet alım ya da satım işlemlerinin, </a:t>
            </a:r>
          </a:p>
          <a:p>
            <a:pPr algn="just">
              <a:lnSpc>
                <a:spcPct val="80000"/>
              </a:lnSpc>
              <a:buClr>
                <a:srgbClr val="FF0000"/>
              </a:buClr>
              <a:buFont typeface="Wingdings" panose="05000000000000000000" pitchFamily="2" charset="2"/>
              <a:buChar char="Ø"/>
            </a:pPr>
            <a:endParaRPr lang="tr-TR" altLang="tr-TR" dirty="0"/>
          </a:p>
          <a:p>
            <a:pPr algn="just">
              <a:lnSpc>
                <a:spcPct val="80000"/>
              </a:lnSpc>
              <a:buClr>
                <a:srgbClr val="FF0000"/>
              </a:buClr>
              <a:buFont typeface="Wingdings" panose="05000000000000000000" pitchFamily="2" charset="2"/>
              <a:buChar char="Ø"/>
            </a:pPr>
            <a:r>
              <a:rPr lang="tr-TR" altLang="tr-TR" dirty="0"/>
              <a:t>Yurt dışı iştiraklerinin, </a:t>
            </a:r>
          </a:p>
          <a:p>
            <a:pPr algn="just">
              <a:lnSpc>
                <a:spcPct val="80000"/>
              </a:lnSpc>
              <a:buClr>
                <a:srgbClr val="FF0000"/>
              </a:buClr>
              <a:buFont typeface="Wingdings" panose="05000000000000000000" pitchFamily="2" charset="2"/>
              <a:buChar char="Ø"/>
            </a:pPr>
            <a:endParaRPr lang="tr-TR" altLang="tr-TR" dirty="0"/>
          </a:p>
          <a:p>
            <a:pPr algn="just">
              <a:lnSpc>
                <a:spcPct val="80000"/>
              </a:lnSpc>
              <a:buClr>
                <a:srgbClr val="FF0000"/>
              </a:buClr>
              <a:buFont typeface="Wingdings" panose="05000000000000000000" pitchFamily="2" charset="2"/>
              <a:buChar char="Ø"/>
            </a:pPr>
            <a:r>
              <a:rPr lang="tr-TR" altLang="tr-TR" dirty="0"/>
              <a:t>Ortak veya ortakla ilişkili kişilerden temin edilen bir borcun,</a:t>
            </a:r>
          </a:p>
          <a:p>
            <a:pPr algn="just">
              <a:lnSpc>
                <a:spcPct val="80000"/>
              </a:lnSpc>
            </a:pPr>
            <a:endParaRPr lang="tr-TR" altLang="tr-TR" dirty="0"/>
          </a:p>
          <a:p>
            <a:pPr algn="just">
              <a:lnSpc>
                <a:spcPct val="80000"/>
              </a:lnSpc>
            </a:pPr>
            <a:r>
              <a:rPr lang="tr-TR" altLang="tr-TR" dirty="0"/>
              <a:t>	bulunması halinde bu formun doldurulması gerekmektedir. </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971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209042" y="1372144"/>
            <a:ext cx="8758208"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318435" y="1698435"/>
            <a:ext cx="8539422" cy="47395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lvl="0" indent="-508000" fontAlgn="base">
              <a:lnSpc>
                <a:spcPct val="70000"/>
              </a:lnSpc>
              <a:spcBef>
                <a:spcPct val="20000"/>
              </a:spcBef>
              <a:spcAft>
                <a:spcPct val="0"/>
              </a:spcAft>
              <a:buClr>
                <a:srgbClr val="FFF39D"/>
              </a:buClr>
              <a:buSzPct val="75000"/>
              <a:defRPr/>
            </a:pPr>
            <a:r>
              <a:rPr lang="tr-TR" altLang="en-US" sz="1700" b="1" u="sng" kern="0" dirty="0">
                <a:solidFill>
                  <a:srgbClr val="3B435B"/>
                </a:solidFill>
                <a:effectLst>
                  <a:outerShdw blurRad="38100" dist="38100" dir="2700000" algn="tl">
                    <a:srgbClr val="C0C0C0"/>
                  </a:outerShdw>
                </a:effectLst>
              </a:rPr>
              <a:t>FORMUN BÖLÜMLERİ</a:t>
            </a:r>
            <a:endParaRPr lang="tr-TR" altLang="en-US" sz="1700" u="sng" kern="0" dirty="0">
              <a:solidFill>
                <a:prstClr val="black"/>
              </a:solidFill>
            </a:endParaRPr>
          </a:p>
          <a:p>
            <a:pPr marL="508000" lvl="0" indent="-508000" fontAlgn="base">
              <a:lnSpc>
                <a:spcPct val="170000"/>
              </a:lnSpc>
              <a:buClr>
                <a:srgbClr val="3B435B"/>
              </a:buClr>
              <a:buSzPct val="105000"/>
              <a:buFont typeface="Wingdings" panose="05000000000000000000" pitchFamily="2" charset="2"/>
              <a:buAutoNum type="romanUcPeriod"/>
              <a:defRPr/>
            </a:pPr>
            <a:r>
              <a:rPr lang="tr-TR" altLang="en-US" sz="1700" b="1" kern="0" dirty="0">
                <a:solidFill>
                  <a:prstClr val="black"/>
                </a:solidFill>
              </a:rPr>
              <a:t>KURUMA İLİŞKİN GENEL BİLGİLER</a:t>
            </a:r>
            <a:r>
              <a:rPr lang="tr-TR" altLang="en-US" sz="1700" kern="0" dirty="0">
                <a:solidFill>
                  <a:prstClr val="black"/>
                </a:solidFill>
              </a:rPr>
              <a:t> </a:t>
            </a:r>
          </a:p>
          <a:p>
            <a:pPr marL="508000" lvl="0" indent="-508000" fontAlgn="base">
              <a:lnSpc>
                <a:spcPct val="170000"/>
              </a:lnSpc>
              <a:buClr>
                <a:srgbClr val="3B435B"/>
              </a:buClr>
              <a:buSzPct val="105000"/>
              <a:buFont typeface="Wingdings" panose="05000000000000000000" pitchFamily="2" charset="2"/>
              <a:buAutoNum type="romanUcPeriod"/>
              <a:defRPr/>
            </a:pPr>
            <a:r>
              <a:rPr lang="tr-TR" altLang="en-US" sz="1700" b="1" kern="0" dirty="0">
                <a:solidFill>
                  <a:prstClr val="black"/>
                </a:solidFill>
              </a:rPr>
              <a:t>TRANSFER FİYATLANDIRMASI KAPSAMINDAKİ İLİŞKİLİ KİŞİLERE İLİŞKİN BİLGİLER</a:t>
            </a:r>
            <a:r>
              <a:rPr lang="tr-TR" altLang="en-US" sz="1700" kern="0" dirty="0">
                <a:solidFill>
                  <a:prstClr val="black"/>
                </a:solidFill>
              </a:rPr>
              <a:t> </a:t>
            </a:r>
          </a:p>
          <a:p>
            <a:pPr marL="508000" lvl="0" indent="-508000" fontAlgn="base">
              <a:lnSpc>
                <a:spcPct val="170000"/>
              </a:lnSpc>
              <a:buClr>
                <a:srgbClr val="3B435B"/>
              </a:buClr>
              <a:buSzPct val="105000"/>
              <a:buFont typeface="Wingdings" panose="05000000000000000000" pitchFamily="2" charset="2"/>
              <a:buAutoNum type="romanUcPeriod"/>
              <a:defRPr/>
            </a:pPr>
            <a:r>
              <a:rPr lang="tr-TR" altLang="en-US" sz="1700" b="1" kern="0" dirty="0">
                <a:solidFill>
                  <a:prstClr val="black"/>
                </a:solidFill>
              </a:rPr>
              <a:t>İLİŞKİLİ KİŞİLERLE GERÇEKLEŞTİRİLEN TRANSFER FİYATLANDIRMASINA İLİŞKİN İŞLEMLER</a:t>
            </a:r>
            <a:r>
              <a:rPr lang="tr-TR" altLang="en-US" sz="1700" kern="0" dirty="0">
                <a:solidFill>
                  <a:prstClr val="black"/>
                </a:solidFill>
              </a:rPr>
              <a:t> </a:t>
            </a:r>
          </a:p>
          <a:p>
            <a:pPr marL="508000" lvl="0" indent="-508000" fontAlgn="base">
              <a:lnSpc>
                <a:spcPct val="170000"/>
              </a:lnSpc>
              <a:buClr>
                <a:srgbClr val="3B435B"/>
              </a:buClr>
              <a:buSzPct val="105000"/>
              <a:buFont typeface="Wingdings" panose="05000000000000000000" pitchFamily="2" charset="2"/>
              <a:buAutoNum type="romanUcPeriod"/>
              <a:defRPr/>
            </a:pPr>
            <a:r>
              <a:rPr lang="tr-TR" altLang="en-US" sz="1700" b="1" kern="0" dirty="0">
                <a:solidFill>
                  <a:prstClr val="black"/>
                </a:solidFill>
              </a:rPr>
              <a:t>TRANSFER FİYATLANDIRMASINA KONU OLAN İŞLEMLERDE KULLANILAN YÖNTEMLER</a:t>
            </a:r>
            <a:r>
              <a:rPr lang="tr-TR" altLang="en-US" sz="1700" kern="0" dirty="0">
                <a:solidFill>
                  <a:prstClr val="black"/>
                </a:solidFill>
              </a:rPr>
              <a:t> </a:t>
            </a:r>
          </a:p>
          <a:p>
            <a:pPr marL="508000" lvl="0" indent="-508000" fontAlgn="base">
              <a:lnSpc>
                <a:spcPct val="170000"/>
              </a:lnSpc>
              <a:buClr>
                <a:srgbClr val="3B435B"/>
              </a:buClr>
              <a:buSzPct val="105000"/>
              <a:buFont typeface="Wingdings" panose="05000000000000000000" pitchFamily="2" charset="2"/>
              <a:buAutoNum type="romanUcPeriod"/>
              <a:defRPr/>
            </a:pPr>
            <a:r>
              <a:rPr lang="tr-TR" altLang="en-US" sz="1700" b="1" kern="0" dirty="0">
                <a:solidFill>
                  <a:prstClr val="black"/>
                </a:solidFill>
              </a:rPr>
              <a:t>KURUMUN YURTDIŞI İŞTİRAKLERİNE İLİŞKİN BİLGİLER</a:t>
            </a:r>
            <a:r>
              <a:rPr lang="tr-TR" altLang="en-US" sz="1700" kern="0" dirty="0">
                <a:solidFill>
                  <a:prstClr val="black"/>
                </a:solidFill>
              </a:rPr>
              <a:t> </a:t>
            </a:r>
          </a:p>
          <a:p>
            <a:pPr marL="508000" lvl="0" indent="-508000" fontAlgn="base">
              <a:lnSpc>
                <a:spcPct val="170000"/>
              </a:lnSpc>
              <a:buClr>
                <a:srgbClr val="3B435B"/>
              </a:buClr>
              <a:buSzPct val="105000"/>
              <a:buFont typeface="Wingdings" panose="05000000000000000000" pitchFamily="2" charset="2"/>
              <a:buAutoNum type="romanUcPeriod"/>
              <a:defRPr/>
            </a:pPr>
            <a:r>
              <a:rPr lang="tr-TR" altLang="en-US" sz="1700" b="1" kern="0" dirty="0">
                <a:solidFill>
                  <a:prstClr val="black"/>
                </a:solidFill>
              </a:rPr>
              <a:t>ÖRTÜLÜ SERMAYE UYGULAMASINA İLİŞKİN BİLGİLER</a:t>
            </a:r>
            <a:r>
              <a:rPr lang="tr-TR" altLang="en-US" sz="1700" kern="0" dirty="0">
                <a:solidFill>
                  <a:prstClr val="black"/>
                </a:solidFill>
              </a:rPr>
              <a:t> </a:t>
            </a:r>
          </a:p>
          <a:p>
            <a:pPr marL="508000" lvl="0" indent="-508000" fontAlgn="base">
              <a:lnSpc>
                <a:spcPct val="170000"/>
              </a:lnSpc>
              <a:buClr>
                <a:srgbClr val="3B435B"/>
              </a:buClr>
              <a:buSzPct val="105000"/>
              <a:buFont typeface="Wingdings" panose="05000000000000000000" pitchFamily="2" charset="2"/>
              <a:buAutoNum type="romanUcPeriod"/>
              <a:defRPr/>
            </a:pPr>
            <a:r>
              <a:rPr lang="tr-TR" altLang="en-US" sz="1700" b="1" kern="0" dirty="0">
                <a:solidFill>
                  <a:prstClr val="black"/>
                </a:solidFill>
              </a:rPr>
              <a:t>İLİŞKİLİ KİŞİLERDEN (İŞTİRAKLER DAHİL) TEMİN EDİLEN BORÇLARA İLİŞKİN BİLGİLER</a:t>
            </a:r>
            <a:r>
              <a:rPr lang="tr-TR" altLang="en-US" sz="1700" kern="0" dirty="0">
                <a:solidFill>
                  <a:prstClr val="black"/>
                </a:solidFill>
              </a:rPr>
              <a:t> </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67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90503"/>
            <a:ext cx="8859747"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80192"/>
            <a:ext cx="8586019" cy="48041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03305" y="1774646"/>
            <a:ext cx="8128293" cy="4683503"/>
          </a:xfrm>
          <a:prstGeom prst="rect">
            <a:avLst/>
          </a:prstGeom>
          <a:noFill/>
        </p:spPr>
        <p:txBody>
          <a:bodyPr wrap="square" lIns="0" rIns="0" numCol="1" rtlCol="0" anchor="t" anchorCtr="0">
            <a:noAutofit/>
          </a:bodyPr>
          <a:lstStyle/>
          <a:p>
            <a:pPr marL="266700" indent="-266700">
              <a:lnSpc>
                <a:spcPct val="90000"/>
              </a:lnSpc>
              <a:defRPr/>
            </a:pPr>
            <a:r>
              <a:rPr lang="tr-TR" altLang="tr-TR" sz="1700" dirty="0" smtClean="0">
                <a:solidFill>
                  <a:srgbClr val="FF0000"/>
                </a:solidFill>
              </a:rPr>
              <a:t>      </a:t>
            </a:r>
            <a:r>
              <a:rPr lang="tr-TR" altLang="en-US" sz="1900" b="1" dirty="0" smtClean="0">
                <a:solidFill>
                  <a:srgbClr val="FF0000"/>
                </a:solidFill>
                <a:effectLst>
                  <a:outerShdw blurRad="38100" dist="38100" dir="2700000" algn="tl">
                    <a:srgbClr val="C0C0C0"/>
                  </a:outerShdw>
                </a:effectLst>
              </a:rPr>
              <a:t>2- RAPOR (</a:t>
            </a:r>
            <a:r>
              <a:rPr lang="tr-TR" altLang="en-US" sz="1900" b="1" dirty="0">
                <a:solidFill>
                  <a:srgbClr val="FF0000"/>
                </a:solidFill>
                <a:effectLst>
                  <a:outerShdw blurRad="38100" dist="38100" dir="2700000" algn="tl">
                    <a:srgbClr val="C0C0C0"/>
                  </a:outerShdw>
                </a:effectLst>
              </a:rPr>
              <a:t>YILLIK TRANSFER FİYATLANDIRMASI RAPORU) (</a:t>
            </a:r>
            <a:r>
              <a:rPr lang="tr-TR" altLang="en-US" sz="1900" b="1" dirty="0">
                <a:solidFill>
                  <a:srgbClr val="FF0000"/>
                </a:solidFill>
              </a:rPr>
              <a:t>Tebliğ, Ek:3)</a:t>
            </a:r>
          </a:p>
          <a:p>
            <a:pPr marL="266700" indent="-266700">
              <a:lnSpc>
                <a:spcPct val="90000"/>
              </a:lnSpc>
              <a:defRPr/>
            </a:pPr>
            <a:endParaRPr lang="tr-TR" altLang="en-US" sz="2000" b="1" dirty="0">
              <a:solidFill>
                <a:schemeClr val="folHlink"/>
              </a:solidFill>
              <a:effectLst>
                <a:outerShdw blurRad="38100" dist="38100" dir="2700000" algn="tl">
                  <a:srgbClr val="C0C0C0"/>
                </a:outerShdw>
              </a:effectLst>
            </a:endParaRPr>
          </a:p>
          <a:p>
            <a:pPr marL="285750" indent="-285750">
              <a:lnSpc>
                <a:spcPct val="90000"/>
              </a:lnSpc>
              <a:buFont typeface="Wingdings" panose="05000000000000000000" pitchFamily="2" charset="2"/>
              <a:buChar char="Ø"/>
              <a:defRPr/>
            </a:pPr>
            <a:r>
              <a:rPr lang="tr-TR" altLang="en-US" dirty="0">
                <a:cs typeface="Arial" panose="020B0604020202020204" pitchFamily="34" charset="0"/>
              </a:rPr>
              <a:t>Büyük Mükellefler Vergi Dairesine kayıtlı mükellefler: Yurtiçi + Yurtdışı işlemler için, </a:t>
            </a:r>
          </a:p>
          <a:p>
            <a:pPr marL="285750" indent="-285750">
              <a:lnSpc>
                <a:spcPct val="90000"/>
              </a:lnSpc>
              <a:buFont typeface="Wingdings" panose="05000000000000000000" pitchFamily="2" charset="2"/>
              <a:buChar char="Ø"/>
              <a:defRPr/>
            </a:pPr>
            <a:r>
              <a:rPr lang="tr-TR" altLang="en-US" dirty="0" smtClean="0">
                <a:cs typeface="Arial" panose="020B0604020202020204" pitchFamily="34" charset="0"/>
              </a:rPr>
              <a:t>Diğer </a:t>
            </a:r>
            <a:r>
              <a:rPr lang="tr-TR" altLang="en-US" dirty="0">
                <a:cs typeface="Arial" panose="020B0604020202020204" pitchFamily="34" charset="0"/>
              </a:rPr>
              <a:t>kurumlar vergisi mükellefleri : sadece Yurtdışı işlemleri için </a:t>
            </a:r>
          </a:p>
          <a:p>
            <a:pPr marL="285750" indent="-285750">
              <a:lnSpc>
                <a:spcPct val="90000"/>
              </a:lnSpc>
              <a:buFont typeface="Wingdings" panose="05000000000000000000" pitchFamily="2" charset="2"/>
              <a:buChar char="Ø"/>
              <a:defRPr/>
            </a:pPr>
            <a:r>
              <a:rPr lang="tr-TR" altLang="en-US" dirty="0" smtClean="0">
                <a:cs typeface="Arial" panose="020B0604020202020204" pitchFamily="34" charset="0"/>
              </a:rPr>
              <a:t>Kurumlar </a:t>
            </a:r>
            <a:r>
              <a:rPr lang="tr-TR" altLang="en-US" dirty="0">
                <a:cs typeface="Arial" panose="020B0604020202020204" pitchFamily="34" charset="0"/>
              </a:rPr>
              <a:t>vergisi beyannamesi verme süresine kadar hazırlayacakları raporu istenmesi durumunda İdareye veya vergi inceleme elemanına vereceklerdir</a:t>
            </a:r>
            <a:r>
              <a:rPr lang="tr-TR" altLang="en-US" dirty="0" smtClean="0">
                <a:cs typeface="Arial" panose="020B0604020202020204" pitchFamily="34" charset="0"/>
              </a:rPr>
              <a:t>.</a:t>
            </a:r>
          </a:p>
          <a:p>
            <a:pPr>
              <a:lnSpc>
                <a:spcPct val="90000"/>
              </a:lnSpc>
              <a:defRPr/>
            </a:pPr>
            <a:endParaRPr lang="tr-TR" altLang="en-US" dirty="0">
              <a:cs typeface="Arial" panose="020B0604020202020204" pitchFamily="34" charset="0"/>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4"/>
          <a:stretch>
            <a:fillRect/>
          </a:stretch>
        </p:blipFill>
        <p:spPr>
          <a:xfrm>
            <a:off x="2195736" y="3512020"/>
            <a:ext cx="6435862" cy="2741118"/>
          </a:xfrm>
          <a:prstGeom prst="rect">
            <a:avLst/>
          </a:prstGeom>
        </p:spPr>
      </p:pic>
    </p:spTree>
    <p:extLst>
      <p:ext uri="{BB962C8B-B14F-4D97-AF65-F5344CB8AC3E}">
        <p14:creationId xmlns:p14="http://schemas.microsoft.com/office/powerpoint/2010/main" val="233070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49629"/>
            <a:ext cx="8910373"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lgn="ctr">
              <a:buFont typeface="Arial" panose="020B0604020202020204" pitchFamily="34" charset="0"/>
              <a:buNone/>
            </a:pPr>
            <a:r>
              <a:rPr lang="tr-TR" altLang="tr-TR" dirty="0" smtClean="0"/>
              <a:t> </a:t>
            </a:r>
            <a:r>
              <a:rPr lang="tr-TR" b="1" dirty="0">
                <a:solidFill>
                  <a:srgbClr val="FF0000"/>
                </a:solidFill>
              </a:rPr>
              <a:t>YILLIK TRANSFER FİYATLANDIRMASI RAPORU</a:t>
            </a:r>
            <a:endParaRPr lang="tr-TR" altLang="tr-TR" b="1" dirty="0">
              <a:solidFill>
                <a:srgbClr val="FF0000"/>
              </a:solidFill>
            </a:endParaRPr>
          </a:p>
          <a:p>
            <a:pPr algn="ctr">
              <a:buFont typeface="Arial" panose="020B0604020202020204" pitchFamily="34" charset="0"/>
              <a:buNone/>
            </a:pPr>
            <a:endParaRPr lang="tr-TR" altLang="tr-TR" b="1" dirty="0" smtClean="0">
              <a:solidFill>
                <a:srgbClr val="FF0000"/>
              </a:solidFill>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4"/>
          <a:stretch>
            <a:fillRect/>
          </a:stretch>
        </p:blipFill>
        <p:spPr>
          <a:xfrm>
            <a:off x="680940" y="2232794"/>
            <a:ext cx="7814282" cy="4084287"/>
          </a:xfrm>
          <a:prstGeom prst="rect">
            <a:avLst/>
          </a:prstGeom>
        </p:spPr>
      </p:pic>
    </p:spTree>
    <p:extLst>
      <p:ext uri="{BB962C8B-B14F-4D97-AF65-F5344CB8AC3E}">
        <p14:creationId xmlns:p14="http://schemas.microsoft.com/office/powerpoint/2010/main" val="307350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2421062"/>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Metin kutusu 31">
            <a:extLst>
              <a:ext uri="{FF2B5EF4-FFF2-40B4-BE49-F238E27FC236}">
                <a16:creationId xmlns:a16="http://schemas.microsoft.com/office/drawing/2014/main" xmlns="" id="{704053E6-AF3A-479E-B429-5AC0359258EE}"/>
              </a:ext>
            </a:extLst>
          </p:cNvPr>
          <p:cNvSpPr txBox="1"/>
          <p:nvPr/>
        </p:nvSpPr>
        <p:spPr>
          <a:xfrm>
            <a:off x="395536" y="2421062"/>
            <a:ext cx="8424936" cy="4401205"/>
          </a:xfrm>
          <a:prstGeom prst="rect">
            <a:avLst/>
          </a:prstGeom>
          <a:noFill/>
        </p:spPr>
        <p:txBody>
          <a:bodyPr wrap="square" rtlCol="0">
            <a:spAutoFit/>
          </a:bodyPr>
          <a:lstStyle/>
          <a:p>
            <a:pPr algn="ctr"/>
            <a:r>
              <a:rPr lang="tr-TR" sz="3200" b="1" dirty="0" smtClean="0">
                <a:solidFill>
                  <a:srgbClr val="FF0000"/>
                </a:solidFill>
                <a:latin typeface="Times New Roman" panose="02020603050405020304" pitchFamily="18" charset="0"/>
                <a:cs typeface="Times New Roman" panose="02020603050405020304" pitchFamily="18" charset="0"/>
              </a:rPr>
              <a:t>Kurum Nedir ?</a:t>
            </a:r>
          </a:p>
          <a:p>
            <a:pPr algn="ctr"/>
            <a:endParaRPr lang="tr-TR" sz="4000" b="1" dirty="0" smtClean="0">
              <a:solidFill>
                <a:srgbClr val="212E84"/>
              </a:solidFill>
              <a:latin typeface="Times New Roman" panose="02020603050405020304" pitchFamily="18" charset="0"/>
              <a:cs typeface="Times New Roman" panose="02020603050405020304" pitchFamily="18" charset="0"/>
            </a:endParaRPr>
          </a:p>
          <a:p>
            <a:pPr marL="800100" lvl="1" indent="-342900">
              <a:buFont typeface="Wingdings" pitchFamily="2" charset="2"/>
              <a:buChar char="ü"/>
            </a:pPr>
            <a:r>
              <a:rPr lang="tr-TR" sz="2400" b="1" dirty="0" smtClean="0">
                <a:solidFill>
                  <a:srgbClr val="FF0000"/>
                </a:solidFill>
                <a:latin typeface="Times New Roman" pitchFamily="18" charset="0"/>
                <a:cs typeface="Times New Roman" pitchFamily="18" charset="0"/>
              </a:rPr>
              <a:t>Kuruluş, Müessese, Tesis;</a:t>
            </a:r>
            <a:r>
              <a:rPr lang="tr-TR" sz="2400" b="1" dirty="0" smtClean="0">
                <a:solidFill>
                  <a:schemeClr val="accent1">
                    <a:lumMod val="50000"/>
                  </a:schemeClr>
                </a:solidFill>
                <a:latin typeface="Times New Roman" pitchFamily="18" charset="0"/>
                <a:cs typeface="Times New Roman" pitchFamily="18" charset="0"/>
              </a:rPr>
              <a:t>  </a:t>
            </a:r>
            <a:r>
              <a:rPr lang="tr-TR" sz="2400" dirty="0" smtClean="0">
                <a:solidFill>
                  <a:schemeClr val="accent1">
                    <a:lumMod val="50000"/>
                  </a:schemeClr>
                </a:solidFill>
                <a:latin typeface="Times New Roman" pitchFamily="18" charset="0"/>
                <a:cs typeface="Times New Roman" pitchFamily="18" charset="0"/>
              </a:rPr>
              <a:t>kendini büyük ve önemli gösterme davranışı, büyüklenme..</a:t>
            </a:r>
          </a:p>
          <a:p>
            <a:pPr lvl="1"/>
            <a:endParaRPr lang="tr-TR" sz="2400" dirty="0" smtClean="0">
              <a:solidFill>
                <a:schemeClr val="accent1">
                  <a:lumMod val="50000"/>
                </a:schemeClr>
              </a:solidFill>
              <a:latin typeface="Times New Roman" pitchFamily="18" charset="0"/>
              <a:cs typeface="Times New Roman" pitchFamily="18" charset="0"/>
            </a:endParaRPr>
          </a:p>
          <a:p>
            <a:pPr marL="800100" lvl="1" indent="-342900">
              <a:buFont typeface="Wingdings" pitchFamily="2" charset="2"/>
              <a:buChar char="ü"/>
            </a:pPr>
            <a:r>
              <a:rPr lang="tr-TR" sz="2400" dirty="0" smtClean="0">
                <a:solidFill>
                  <a:schemeClr val="accent1">
                    <a:lumMod val="50000"/>
                  </a:schemeClr>
                </a:solidFill>
                <a:latin typeface="Times New Roman" pitchFamily="18" charset="0"/>
                <a:cs typeface="Times New Roman" pitchFamily="18" charset="0"/>
              </a:rPr>
              <a:t>Evlilik</a:t>
            </a:r>
            <a:r>
              <a:rPr lang="tr-TR" sz="2400" dirty="0">
                <a:solidFill>
                  <a:schemeClr val="accent1">
                    <a:lumMod val="50000"/>
                  </a:schemeClr>
                </a:solidFill>
                <a:latin typeface="Times New Roman" pitchFamily="18" charset="0"/>
                <a:cs typeface="Times New Roman" pitchFamily="18" charset="0"/>
              </a:rPr>
              <a:t>, aile, ortaklık, mülkiyet gibi insanlar tarafından oluşturulan şey, </a:t>
            </a:r>
            <a:r>
              <a:rPr lang="tr-TR" sz="2400" dirty="0" smtClean="0">
                <a:solidFill>
                  <a:schemeClr val="accent1">
                    <a:lumMod val="50000"/>
                  </a:schemeClr>
                </a:solidFill>
                <a:latin typeface="Times New Roman" pitchFamily="18" charset="0"/>
                <a:cs typeface="Times New Roman" pitchFamily="18" charset="0"/>
              </a:rPr>
              <a:t>müessese</a:t>
            </a:r>
          </a:p>
          <a:p>
            <a:pPr algn="ctr"/>
            <a:endParaRPr lang="tr-TR" sz="40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sz="4000" b="1" dirty="0">
              <a:solidFill>
                <a:srgbClr val="212E84"/>
              </a:solidFill>
              <a:latin typeface="Times New Roman" panose="02020603050405020304" pitchFamily="18" charset="0"/>
              <a:cs typeface="Times New Roman" panose="02020603050405020304" pitchFamily="18" charset="0"/>
            </a:endParaRP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7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76994"/>
            <a:ext cx="8928992" cy="5069137"/>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648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3" y="1772816"/>
            <a:ext cx="8496944" cy="4680690"/>
          </a:xfrm>
          <a:prstGeom prst="rect">
            <a:avLst/>
          </a:prstGeom>
          <a:noFill/>
        </p:spPr>
        <p:txBody>
          <a:bodyPr wrap="square" lIns="0" rIns="0" numCol="1" rtlCol="0" anchor="t" anchorCtr="0">
            <a:noAutofit/>
          </a:bodyPr>
          <a:lstStyle/>
          <a:p>
            <a:pPr>
              <a:lnSpc>
                <a:spcPct val="150000"/>
              </a:lnSpc>
            </a:pPr>
            <a:r>
              <a:rPr lang="tr-TR" sz="2200" b="1" u="sng" dirty="0" smtClean="0">
                <a:solidFill>
                  <a:srgbClr val="FF0000"/>
                </a:solidFill>
              </a:rPr>
              <a:t>GEÇİCİ </a:t>
            </a:r>
            <a:r>
              <a:rPr lang="tr-TR" sz="2200" b="1" u="sng" dirty="0">
                <a:solidFill>
                  <a:srgbClr val="FF0000"/>
                </a:solidFill>
              </a:rPr>
              <a:t>MADDE 2:</a:t>
            </a:r>
          </a:p>
          <a:p>
            <a:pPr>
              <a:lnSpc>
                <a:spcPct val="150000"/>
              </a:lnSpc>
            </a:pPr>
            <a:r>
              <a:rPr lang="tr-TR" dirty="0" smtClean="0"/>
              <a:t>1.1.2008-31.12.2020 </a:t>
            </a:r>
            <a:r>
              <a:rPr lang="tr-TR" dirty="0"/>
              <a:t>tarihleri arasında (6665 sayılı Kanun ile 01.01.2016 tarihinde yapılan değişiklik);</a:t>
            </a:r>
          </a:p>
          <a:p>
            <a:pPr marL="342900" indent="-342900">
              <a:lnSpc>
                <a:spcPct val="150000"/>
              </a:lnSpc>
              <a:buFont typeface="+mj-lt"/>
              <a:buAutoNum type="alphaLcPeriod"/>
            </a:pPr>
            <a:r>
              <a:rPr lang="tr-TR" dirty="0"/>
              <a:t>Dernek veya vakıflarca elde edilen Gelir Vergisi Kanununun 94 üncü maddesinin (5) numaralı bendi ve geçici 67 </a:t>
            </a:r>
            <a:r>
              <a:rPr lang="tr-TR" dirty="0" err="1"/>
              <a:t>nci</a:t>
            </a:r>
            <a:r>
              <a:rPr lang="tr-TR" dirty="0"/>
              <a:t> maddesi kapsamında </a:t>
            </a:r>
            <a:r>
              <a:rPr lang="tr-TR" dirty="0">
                <a:solidFill>
                  <a:srgbClr val="FF0000"/>
                </a:solidFill>
              </a:rPr>
              <a:t>kesinti suretiyle vergilendirilmiş kazanç ve iratlar, </a:t>
            </a:r>
          </a:p>
          <a:p>
            <a:pPr marL="342900" indent="-342900">
              <a:lnSpc>
                <a:spcPct val="150000"/>
              </a:lnSpc>
              <a:buFont typeface="+mj-lt"/>
              <a:buAutoNum type="alphaLcPeriod"/>
            </a:pPr>
            <a:r>
              <a:rPr lang="tr-TR" dirty="0"/>
              <a:t>Milli Eğitim Bakanlığına bağlı örgün ve yaygın eğitim yapan mesleki ve teknik eğitim okullarındaki atölye ve uygulama birimleri ile anaokulu, kreş, çıraklık ve halk eğitim merkezlerindeki uygulama birimlerine bağlı </a:t>
            </a:r>
            <a:r>
              <a:rPr lang="tr-TR" dirty="0">
                <a:solidFill>
                  <a:srgbClr val="FF0000"/>
                </a:solidFill>
              </a:rPr>
              <a:t>döner sermaye işletmelerinin </a:t>
            </a:r>
            <a:r>
              <a:rPr lang="tr-TR" dirty="0"/>
              <a:t>elde ettikleri gelirler, dolayısıyla </a:t>
            </a:r>
            <a:r>
              <a:rPr lang="tr-TR" dirty="0">
                <a:solidFill>
                  <a:srgbClr val="FF0000"/>
                </a:solidFill>
              </a:rPr>
              <a:t>iktisadi işletme oluşmuş sayılmaz.</a:t>
            </a:r>
          </a:p>
          <a:p>
            <a:pPr marL="900112"/>
            <a:endParaRPr lang="tr-TR" kern="0" dirty="0">
              <a:solidFill>
                <a:srgbClr val="000000"/>
              </a:solidFill>
              <a:cs typeface="Times New Roman" pitchFamily="18" charset="0"/>
            </a:endParaRPr>
          </a:p>
          <a:p>
            <a:pPr marL="2152650" indent="-354013">
              <a:buFont typeface="Wingdings" panose="05000000000000000000" pitchFamily="2" charset="2"/>
              <a:buChar char="Ø"/>
            </a:pPr>
            <a:endParaRPr lang="tr-TR" dirty="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spTree>
    <p:extLst>
      <p:ext uri="{BB962C8B-B14F-4D97-AF65-F5344CB8AC3E}">
        <p14:creationId xmlns:p14="http://schemas.microsoft.com/office/powerpoint/2010/main" val="303246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209042" y="1673300"/>
            <a:ext cx="8755444" cy="5055379"/>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342124" y="1804097"/>
            <a:ext cx="8459752" cy="4648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2" y="1916832"/>
            <a:ext cx="8208912" cy="4682178"/>
          </a:xfrm>
          <a:prstGeom prst="rect">
            <a:avLst/>
          </a:prstGeom>
          <a:noFill/>
        </p:spPr>
        <p:txBody>
          <a:bodyPr wrap="square" lIns="0" rIns="0" numCol="1" rtlCol="0" anchor="t" anchorCtr="0">
            <a:noAutofit/>
          </a:bodyPr>
          <a:lstStyle/>
          <a:p>
            <a:r>
              <a:rPr lang="tr-TR" altLang="tr-TR" dirty="0" smtClean="0"/>
              <a:t> 	</a:t>
            </a:r>
          </a:p>
          <a:p>
            <a:endParaRPr lang="tr-TR" altLang="tr-TR" b="1" dirty="0">
              <a:solidFill>
                <a:srgbClr val="FF0000"/>
              </a:solidFill>
            </a:endParaRPr>
          </a:p>
          <a:p>
            <a:r>
              <a:rPr lang="tr-TR" altLang="tr-TR" b="1" dirty="0" smtClean="0">
                <a:solidFill>
                  <a:srgbClr val="FF0000"/>
                </a:solidFill>
              </a:rPr>
              <a:t>(</a:t>
            </a:r>
            <a:r>
              <a:rPr lang="tr-TR" altLang="tr-TR" b="1" dirty="0">
                <a:solidFill>
                  <a:srgbClr val="FF0000"/>
                </a:solidFill>
              </a:rPr>
              <a:t>6728 sayılı kanunun 59 uncu maddesiyle eklenen fıkra; Yürürlük 09.08.2016</a:t>
            </a:r>
            <a:r>
              <a:rPr lang="tr-TR" altLang="tr-TR" b="1" dirty="0" smtClean="0">
                <a:solidFill>
                  <a:srgbClr val="FF0000"/>
                </a:solidFill>
              </a:rPr>
              <a:t>)</a:t>
            </a:r>
          </a:p>
          <a:p>
            <a:endParaRPr lang="tr-TR" altLang="tr-TR" b="1" dirty="0">
              <a:solidFill>
                <a:srgbClr val="FF0000"/>
              </a:solidFill>
            </a:endParaRPr>
          </a:p>
          <a:p>
            <a:r>
              <a:rPr lang="tr-TR" altLang="tr-TR" dirty="0" smtClean="0"/>
              <a:t>(8</a:t>
            </a:r>
            <a:r>
              <a:rPr lang="tr-TR" altLang="tr-TR" dirty="0"/>
              <a:t>) Transfer fiyatlandırmasına ilişkin belgelendirme yükümlülüklerinin tam ve zamanında yerine getirilmiş olması kaydıyla, örtülü olarak dağıtılan kazanç nedeniyle zamanında tahakkuk ettirilmemiş veya eksik tahakkuk ettirilmiş vergiler için </a:t>
            </a:r>
            <a:r>
              <a:rPr lang="tr-TR" altLang="tr-TR" b="1" dirty="0"/>
              <a:t>vergi </a:t>
            </a:r>
            <a:r>
              <a:rPr lang="tr-TR" altLang="tr-TR" b="1" dirty="0" err="1"/>
              <a:t>ziyaı</a:t>
            </a:r>
            <a:r>
              <a:rPr lang="tr-TR" altLang="tr-TR" b="1" dirty="0"/>
              <a:t> cezası </a:t>
            </a:r>
            <a:r>
              <a:rPr lang="tr-TR" altLang="tr-TR" dirty="0"/>
              <a:t>(Vergi Usul Kanununun 359 uncu maddesinde yazılı fiillerle vergi </a:t>
            </a:r>
            <a:r>
              <a:rPr lang="tr-TR" altLang="tr-TR" dirty="0" err="1"/>
              <a:t>ziyaına</a:t>
            </a:r>
            <a:r>
              <a:rPr lang="tr-TR" altLang="tr-TR" dirty="0"/>
              <a:t> sebebiyet verilmesi hali hariç) </a:t>
            </a:r>
            <a:r>
              <a:rPr lang="tr-TR" altLang="tr-TR" b="1" dirty="0"/>
              <a:t>%50 indirimli olarak uygulanır.</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sz="2400" b="1" dirty="0">
                <a:solidFill>
                  <a:srgbClr val="CC3300"/>
                </a:solidFill>
                <a:effectLst>
                  <a:outerShdw blurRad="38100" dist="38100" dir="2700000" algn="tl">
                    <a:srgbClr val="000000">
                      <a:alpha val="43137"/>
                    </a:srgbClr>
                  </a:outerShdw>
                </a:effectLst>
              </a:rPr>
              <a:t>TRANSFER FİYATLANDIRMASI YOLUYLA ÖRTÜLÜ KAZANÇ DAĞITIMI </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166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209042" y="1484954"/>
            <a:ext cx="8725914" cy="519740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374349" y="1777919"/>
            <a:ext cx="8462936" cy="46035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39006" y="1597013"/>
            <a:ext cx="8446124" cy="4448729"/>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lgn="ctr"/>
            <a:r>
              <a:rPr lang="tr-TR" altLang="en-US" sz="3600" b="1" dirty="0" smtClean="0">
                <a:solidFill>
                  <a:srgbClr val="CC3300"/>
                </a:solidFill>
                <a:effectLst>
                  <a:outerShdw blurRad="38100" dist="38100" dir="2700000" algn="tl">
                    <a:srgbClr val="000000">
                      <a:alpha val="43137"/>
                    </a:srgbClr>
                  </a:outerShdw>
                </a:effectLst>
              </a:rPr>
              <a:t>ÖRTÜLÜ </a:t>
            </a:r>
            <a:r>
              <a:rPr lang="tr-TR" altLang="en-US" sz="3600" b="1" dirty="0">
                <a:solidFill>
                  <a:srgbClr val="CC3300"/>
                </a:solidFill>
                <a:effectLst>
                  <a:outerShdw blurRad="38100" dist="38100" dir="2700000" algn="tl">
                    <a:srgbClr val="000000">
                      <a:alpha val="43137"/>
                    </a:srgbClr>
                  </a:outerShdw>
                </a:effectLst>
              </a:rPr>
              <a:t>SERMAYE VE ÖRTÜLÜ KAZANÇ DAĞITIMINDA DÜZELTME İŞLEMLERİ</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4"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66" y="81893"/>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94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209042" y="1527741"/>
            <a:ext cx="8758208" cy="4925765"/>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305103" y="1772816"/>
            <a:ext cx="8515370" cy="45760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67544" y="1772816"/>
            <a:ext cx="8499706" cy="4826194"/>
          </a:xfrm>
          <a:prstGeom prst="rect">
            <a:avLst/>
          </a:prstGeom>
          <a:noFill/>
        </p:spPr>
        <p:txBody>
          <a:bodyPr wrap="square" lIns="0" rIns="0" numCol="1" rtlCol="0" anchor="t" anchorCtr="0">
            <a:noAutofit/>
          </a:bodyPr>
          <a:lstStyle/>
          <a:p>
            <a:pPr algn="just">
              <a:buClr>
                <a:srgbClr val="FF0000"/>
              </a:buClr>
              <a:buSzPct val="125000"/>
              <a:buFont typeface="Wingdings" panose="05000000000000000000" pitchFamily="2" charset="2"/>
              <a:buChar char="Ø"/>
              <a:defRPr/>
            </a:pPr>
            <a:endParaRPr lang="tr-TR" altLang="en-US" dirty="0" smtClean="0"/>
          </a:p>
          <a:p>
            <a:pPr>
              <a:buClr>
                <a:srgbClr val="FF0000"/>
              </a:buClr>
              <a:buSzPct val="125000"/>
              <a:buFont typeface="Wingdings" panose="05000000000000000000" pitchFamily="2" charset="2"/>
              <a:buChar char="Ø"/>
              <a:defRPr/>
            </a:pPr>
            <a:r>
              <a:rPr lang="tr-TR" altLang="en-US" dirty="0" smtClean="0"/>
              <a:t>Örtülü </a:t>
            </a:r>
            <a:r>
              <a:rPr lang="tr-TR" altLang="en-US" dirty="0"/>
              <a:t>sermaye üzerinden kur farkı hariç, faiz ve benzeri ödemeler veya hesaplanan tutarlar, Gelir ve Kurumlar Vergisi kanunlarının uygulanmasında, gerek borç alan gerekse borç veren nezdinde, örtülü sermaye şartlarının gerçekleştiği hesap döneminin son günü itibarıyla dağıtılmış kâr payı veya dar mükellefler için ana merkeze aktarılan tutar sayılmaktadır. </a:t>
            </a:r>
          </a:p>
          <a:p>
            <a:pPr>
              <a:buClr>
                <a:srgbClr val="FF0000"/>
              </a:buClr>
              <a:buSzPct val="125000"/>
              <a:buFont typeface="Wingdings" panose="05000000000000000000" pitchFamily="2" charset="2"/>
              <a:buChar char="Ø"/>
              <a:defRPr/>
            </a:pPr>
            <a:endParaRPr lang="tr-TR" altLang="en-US" dirty="0"/>
          </a:p>
          <a:p>
            <a:pPr>
              <a:buClr>
                <a:srgbClr val="FF0000"/>
              </a:buClr>
              <a:buSzPct val="125000"/>
              <a:buFont typeface="Wingdings" panose="05000000000000000000" pitchFamily="2" charset="2"/>
              <a:buChar char="Ø"/>
              <a:defRPr/>
            </a:pPr>
            <a:r>
              <a:rPr lang="tr-TR" altLang="en-US" dirty="0"/>
              <a:t>Transfer fiyatlandırması yoluyla örtülü olarak dağıtılan kazanç, Gelir ve Kurumlar Vergisi Kanunlarının uygulamasında, 13 üncü maddede belirtilen şartların gerçekleştiği hesap döneminin son günü itibarıyla dağıtılmış kâr payı veya dar mükellefler için ana merkeze aktarılan tutar sayılacaktır. </a:t>
            </a:r>
          </a:p>
          <a:p>
            <a:pPr>
              <a:buClr>
                <a:srgbClr val="FF0000"/>
              </a:buClr>
              <a:buSzPct val="125000"/>
              <a:buFont typeface="Wingdings" panose="05000000000000000000" pitchFamily="2" charset="2"/>
              <a:buChar char="Ø"/>
              <a:defRPr/>
            </a:pPr>
            <a:endParaRPr lang="tr-TR" altLang="en-US" dirty="0"/>
          </a:p>
          <a:p>
            <a:pPr>
              <a:buClr>
                <a:srgbClr val="FF0000"/>
              </a:buClr>
              <a:buSzPct val="125000"/>
              <a:buFont typeface="Wingdings" panose="05000000000000000000" pitchFamily="2" charset="2"/>
              <a:buChar char="Ø"/>
              <a:defRPr/>
            </a:pPr>
            <a:r>
              <a:rPr lang="tr-TR" altLang="en-US" dirty="0"/>
              <a:t>Transfer fiyatlandırması yoluyla örtülü olarak dağıtılan kazancın kâr payı sayılması ile mükellefler bu kâr payına ilişkin olarak iştirak kazançları istisnası hükümlerinden yararlanacağından, "karşı taraf düzeltmesi"  yapılması gerekmektedir.</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endParaRPr lang="tr-TR" sz="2400" dirty="0">
              <a:effectLst>
                <a:outerShdw blurRad="38100" dist="38100" dir="2700000" algn="tl">
                  <a:srgbClr val="000000">
                    <a:alpha val="43137"/>
                  </a:srgbClr>
                </a:outerShdw>
              </a:effectLst>
            </a:endParaRPr>
          </a:p>
          <a:p>
            <a:pPr algn="ctr"/>
            <a:r>
              <a:rPr lang="tr-TR" sz="2400" dirty="0" smtClean="0">
                <a:effectLst>
                  <a:outerShdw blurRad="38100" dist="38100" dir="2700000" algn="tl">
                    <a:srgbClr val="000000">
                      <a:alpha val="43137"/>
                    </a:srgbClr>
                  </a:outerShdw>
                </a:effectLst>
              </a:rPr>
              <a:t> </a:t>
            </a:r>
            <a:r>
              <a:rPr lang="tr-TR" altLang="en-US" sz="2000" b="1" dirty="0">
                <a:solidFill>
                  <a:srgbClr val="CC3300"/>
                </a:solidFill>
                <a:effectLst>
                  <a:outerShdw blurRad="38100" dist="38100" dir="2700000" algn="tl">
                    <a:srgbClr val="000000">
                      <a:alpha val="43137"/>
                    </a:srgbClr>
                  </a:outerShdw>
                </a:effectLst>
              </a:rPr>
              <a:t>ÖRTÜLÜ SERMAYE VE ÖRTÜLÜ KAZANÇ DAĞITIMINDA DÜZELTME İŞLEMLERİ</a:t>
            </a:r>
          </a:p>
          <a:p>
            <a:pPr algn="ctr"/>
            <a:endParaRPr lang="tr-TR" sz="2400" dirty="0" smtClean="0">
              <a:effectLst>
                <a:outerShdw blurRad="38100" dist="38100" dir="2700000" algn="tl">
                  <a:srgbClr val="000000">
                    <a:alpha val="43137"/>
                  </a:srgbClr>
                </a:outerShdw>
              </a:effectLst>
            </a:endParaRPr>
          </a:p>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991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39916"/>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2060848"/>
            <a:ext cx="8302108" cy="4142540"/>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Clr>
                <a:srgbClr val="FF0000"/>
              </a:buClr>
              <a:buSzPct val="125000"/>
              <a:buFont typeface="Wingdings" panose="05000000000000000000" pitchFamily="2" charset="2"/>
              <a:buChar char="Ø"/>
              <a:defRPr/>
            </a:pPr>
            <a:r>
              <a:rPr lang="tr-TR" altLang="tr-TR" dirty="0" smtClean="0"/>
              <a:t> </a:t>
            </a:r>
            <a:r>
              <a:rPr lang="tr-TR" altLang="en-US" dirty="0"/>
              <a:t>Bu şekilde dağıtılmış kâr payı, net kâr payı tutarı olarak kabul edilecek ve brüte tamamlanması sonucu bulunacak tutar üzerinden ortakların hukuki niteliğine göre belirlenen oranlarda vergi kesintisi yapılacaktır. </a:t>
            </a:r>
          </a:p>
          <a:p>
            <a:pPr>
              <a:buClr>
                <a:srgbClr val="FF0000"/>
              </a:buClr>
              <a:buSzPct val="125000"/>
              <a:buFont typeface="Wingdings" panose="05000000000000000000" pitchFamily="2" charset="2"/>
              <a:buChar char="Ø"/>
              <a:defRPr/>
            </a:pPr>
            <a:endParaRPr lang="tr-TR" altLang="en-US" dirty="0"/>
          </a:p>
          <a:p>
            <a:pPr>
              <a:buClr>
                <a:srgbClr val="FF0000"/>
              </a:buClr>
              <a:buSzPct val="125000"/>
              <a:buFont typeface="Wingdings" panose="05000000000000000000" pitchFamily="2" charset="2"/>
              <a:buChar char="Ø"/>
              <a:defRPr/>
            </a:pPr>
            <a:r>
              <a:rPr lang="tr-TR" altLang="en-US" dirty="0"/>
              <a:t>Daha önce yapılan vergilendirme işlemleri ise taraf olan mükellefler nezdinde buna göre düzeltilecektir. </a:t>
            </a:r>
          </a:p>
          <a:p>
            <a:pPr>
              <a:buClr>
                <a:srgbClr val="FF0000"/>
              </a:buClr>
              <a:buSzPct val="125000"/>
              <a:buFont typeface="Wingdings" panose="05000000000000000000" pitchFamily="2" charset="2"/>
              <a:buChar char="Ø"/>
              <a:defRPr/>
            </a:pPr>
            <a:endParaRPr lang="tr-TR" altLang="en-US" dirty="0"/>
          </a:p>
          <a:p>
            <a:pPr>
              <a:buClr>
                <a:srgbClr val="FF0000"/>
              </a:buClr>
              <a:buSzPct val="125000"/>
              <a:buFont typeface="Wingdings" panose="05000000000000000000" pitchFamily="2" charset="2"/>
              <a:buChar char="Ø"/>
              <a:defRPr/>
            </a:pPr>
            <a:r>
              <a:rPr lang="tr-TR" altLang="en-US" dirty="0"/>
              <a:t>Ancak bu düzeltmenin yapılabilmesi için,  örtülü sermaye kullanan veya örtülü kazanç dağıtan kurum adına tarh edilen vergilerin kesinleşmiş ve ödenmiş olması gerekmektedir. </a:t>
            </a:r>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altLang="en-US" sz="2400" b="1" dirty="0">
                <a:solidFill>
                  <a:srgbClr val="CC3300"/>
                </a:solidFill>
                <a:effectLst>
                  <a:outerShdw blurRad="38100" dist="38100" dir="2700000" algn="tl">
                    <a:srgbClr val="000000">
                      <a:alpha val="43137"/>
                    </a:srgbClr>
                  </a:outerShdw>
                </a:effectLst>
              </a:rPr>
              <a:t>ÖRTÜLÜ SERMAYE VE ÖRTÜLÜ KAZANÇ DAĞITIMINDA DÜZELTME İŞLEMLERİ</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444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209042" y="1476994"/>
            <a:ext cx="8758208" cy="5154808"/>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374348" y="1713942"/>
            <a:ext cx="8346716" cy="47395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844824"/>
            <a:ext cx="8312452" cy="4754186"/>
          </a:xfrm>
          <a:prstGeom prst="rect">
            <a:avLst/>
          </a:prstGeom>
          <a:noFill/>
        </p:spPr>
        <p:txBody>
          <a:bodyPr wrap="square" lIns="0" rIns="0" numCol="1" rtlCol="0" anchor="t" anchorCtr="0">
            <a:noAutofit/>
          </a:bodyPr>
          <a:lstStyle/>
          <a:p>
            <a:pPr algn="ctr"/>
            <a:r>
              <a:rPr lang="tr-TR" altLang="tr-TR" dirty="0" smtClean="0"/>
              <a:t> </a:t>
            </a:r>
            <a:r>
              <a:rPr lang="tr-TR" sz="2400" b="1" dirty="0">
                <a:solidFill>
                  <a:srgbClr val="FF0000"/>
                </a:solidFill>
              </a:rPr>
              <a:t>DÜZELTMENİN TÜRLERİ</a:t>
            </a:r>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altLang="en-US" sz="2400" b="1" dirty="0">
                <a:solidFill>
                  <a:srgbClr val="CC3300"/>
                </a:solidFill>
                <a:effectLst>
                  <a:outerShdw blurRad="38100" dist="38100" dir="2700000" algn="tl">
                    <a:srgbClr val="000000">
                      <a:alpha val="43137"/>
                    </a:srgbClr>
                  </a:outerShdw>
                </a:effectLst>
              </a:rPr>
              <a:t>ÖRTÜLÜ SERMAYE VE ÖRTÜLÜ KAZANÇ DAĞITIMINDA DÜZELTME İŞLEMLERİ</a:t>
            </a:r>
          </a:p>
          <a:p>
            <a:pPr algn="ctr"/>
            <a:endParaRPr lang="tr-TR" sz="2400" dirty="0">
              <a:effectLst>
                <a:outerShdw blurRad="38100" dist="38100" dir="2700000" algn="tl">
                  <a:srgbClr val="000000">
                    <a:alpha val="43137"/>
                  </a:srgbClr>
                </a:outerShdw>
              </a:effectLst>
            </a:endParaRPr>
          </a:p>
        </p:txBody>
      </p:sp>
      <p:graphicFrame>
        <p:nvGraphicFramePr>
          <p:cNvPr id="14" name="5 Diyagram">
            <a:extLst>
              <a:ext uri="{FF2B5EF4-FFF2-40B4-BE49-F238E27FC236}">
                <a16:creationId xmlns:a16="http://schemas.microsoft.com/office/drawing/2014/main" xmlns="" id="{F2615D41-9242-475B-9556-945125D544FF}"/>
              </a:ext>
            </a:extLst>
          </p:cNvPr>
          <p:cNvGraphicFramePr/>
          <p:nvPr>
            <p:extLst>
              <p:ext uri="{D42A27DB-BD31-4B8C-83A1-F6EECF244321}">
                <p14:modId xmlns:p14="http://schemas.microsoft.com/office/powerpoint/2010/main" val="3437803485"/>
              </p:ext>
            </p:extLst>
          </p:nvPr>
        </p:nvGraphicFramePr>
        <p:xfrm>
          <a:off x="609600" y="2492896"/>
          <a:ext cx="7850832" cy="3670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238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21539" y="1527740"/>
            <a:ext cx="8914957"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916832"/>
            <a:ext cx="8611430" cy="46675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916832"/>
            <a:ext cx="8478418" cy="4682178"/>
          </a:xfrm>
          <a:prstGeom prst="rect">
            <a:avLst/>
          </a:prstGeom>
          <a:noFill/>
        </p:spPr>
        <p:txBody>
          <a:bodyPr wrap="square" lIns="0" rIns="0" numCol="1" rtlCol="0" anchor="t" anchorCtr="0">
            <a:noAutofit/>
          </a:bodyPr>
          <a:lstStyle/>
          <a:p>
            <a:pPr algn="ctr"/>
            <a:r>
              <a:rPr lang="tr-TR" altLang="tr-TR" dirty="0"/>
              <a:t> </a:t>
            </a:r>
            <a:r>
              <a:rPr lang="tr-TR" b="1" dirty="0">
                <a:solidFill>
                  <a:srgbClr val="FF0000"/>
                </a:solidFill>
              </a:rPr>
              <a:t>DÜZELTMENİN TÜRLERİ</a:t>
            </a:r>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altLang="en-US" sz="2400" b="1" dirty="0">
                <a:solidFill>
                  <a:srgbClr val="CC3300"/>
                </a:solidFill>
                <a:effectLst>
                  <a:outerShdw blurRad="38100" dist="38100" dir="2700000" algn="tl">
                    <a:srgbClr val="000000">
                      <a:alpha val="43137"/>
                    </a:srgbClr>
                  </a:outerShdw>
                </a:effectLst>
              </a:rPr>
              <a:t>ÖRTÜLÜ SERMAYE VE ÖRTÜLÜ KAZANÇ DAĞITIMINDA DÜZELTME İŞLEMLERİ</a:t>
            </a:r>
          </a:p>
          <a:p>
            <a:pPr algn="ctr"/>
            <a:endParaRPr lang="tr-TR" sz="2400" dirty="0">
              <a:effectLst>
                <a:outerShdw blurRad="38100" dist="38100" dir="2700000" algn="tl">
                  <a:srgbClr val="000000">
                    <a:alpha val="43137"/>
                  </a:srgbClr>
                </a:outerShdw>
              </a:effectLst>
            </a:endParaRPr>
          </a:p>
        </p:txBody>
      </p:sp>
      <p:graphicFrame>
        <p:nvGraphicFramePr>
          <p:cNvPr id="14" name="5 Diyagram">
            <a:extLst>
              <a:ext uri="{FF2B5EF4-FFF2-40B4-BE49-F238E27FC236}">
                <a16:creationId xmlns:a16="http://schemas.microsoft.com/office/drawing/2014/main" xmlns="" id="{DF46C60C-F5A1-4FE5-9E33-81CCD5686448}"/>
              </a:ext>
            </a:extLst>
          </p:cNvPr>
          <p:cNvGraphicFramePr/>
          <p:nvPr>
            <p:extLst>
              <p:ext uri="{D42A27DB-BD31-4B8C-83A1-F6EECF244321}">
                <p14:modId xmlns:p14="http://schemas.microsoft.com/office/powerpoint/2010/main" val="1679529354"/>
              </p:ext>
            </p:extLst>
          </p:nvPr>
        </p:nvGraphicFramePr>
        <p:xfrm>
          <a:off x="395536" y="2060848"/>
          <a:ext cx="8280920" cy="4139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670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1291"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lgn="ctr">
              <a:buFont typeface="Arial" panose="020B0604020202020204" pitchFamily="34" charset="0"/>
              <a:buNone/>
            </a:pPr>
            <a:r>
              <a:rPr lang="tr-TR" b="1" dirty="0" smtClean="0">
                <a:solidFill>
                  <a:srgbClr val="FF0000"/>
                </a:solidFill>
              </a:rPr>
              <a:t>DÜZELTMENİN </a:t>
            </a:r>
            <a:r>
              <a:rPr lang="tr-TR" b="1" dirty="0">
                <a:solidFill>
                  <a:srgbClr val="FF0000"/>
                </a:solidFill>
              </a:rPr>
              <a:t>TÜRLERİ</a:t>
            </a: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altLang="en-US" sz="2400" b="1" dirty="0">
                <a:solidFill>
                  <a:srgbClr val="CC3300"/>
                </a:solidFill>
                <a:effectLst>
                  <a:outerShdw blurRad="38100" dist="38100" dir="2700000" algn="tl">
                    <a:srgbClr val="000000">
                      <a:alpha val="43137"/>
                    </a:srgbClr>
                  </a:outerShdw>
                </a:effectLst>
              </a:rPr>
              <a:t>ÖRTÜLÜ SERMAYE VE ÖRTÜLÜ KAZANÇ DAĞITIMINDA DÜZELTME İŞLEMLERİ</a:t>
            </a:r>
          </a:p>
          <a:p>
            <a:pPr algn="ctr"/>
            <a:endParaRPr lang="tr-TR" sz="2400" dirty="0">
              <a:effectLst>
                <a:outerShdw blurRad="38100" dist="38100" dir="2700000" algn="tl">
                  <a:srgbClr val="000000">
                    <a:alpha val="43137"/>
                  </a:srgbClr>
                </a:outerShdw>
              </a:effectLst>
            </a:endParaRPr>
          </a:p>
        </p:txBody>
      </p:sp>
      <p:graphicFrame>
        <p:nvGraphicFramePr>
          <p:cNvPr id="15" name="5 Diyagram">
            <a:extLst>
              <a:ext uri="{FF2B5EF4-FFF2-40B4-BE49-F238E27FC236}">
                <a16:creationId xmlns:a16="http://schemas.microsoft.com/office/drawing/2014/main" xmlns="" id="{CF56C5EE-4B62-499C-A967-4B13682FF9CB}"/>
              </a:ext>
            </a:extLst>
          </p:cNvPr>
          <p:cNvGraphicFramePr/>
          <p:nvPr>
            <p:extLst>
              <p:ext uri="{D42A27DB-BD31-4B8C-83A1-F6EECF244321}">
                <p14:modId xmlns:p14="http://schemas.microsoft.com/office/powerpoint/2010/main" val="2655225036"/>
              </p:ext>
            </p:extLst>
          </p:nvPr>
        </p:nvGraphicFramePr>
        <p:xfrm>
          <a:off x="632199" y="2122432"/>
          <a:ext cx="8077200" cy="4095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27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9080" y="1476994"/>
            <a:ext cx="879587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80606"/>
            <a:ext cx="8611430" cy="48037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916832"/>
            <a:ext cx="8374116" cy="4682178"/>
          </a:xfrm>
          <a:prstGeom prst="rect">
            <a:avLst/>
          </a:prstGeom>
          <a:noFill/>
        </p:spPr>
        <p:txBody>
          <a:bodyPr wrap="square" lIns="0" rIns="0" numCol="1" rtlCol="0" anchor="t" anchorCtr="0">
            <a:noAutofit/>
          </a:bodyPr>
          <a:lstStyle/>
          <a:p>
            <a:pPr algn="just">
              <a:lnSpc>
                <a:spcPct val="90000"/>
              </a:lnSpc>
            </a:pPr>
            <a:r>
              <a:rPr lang="tr-TR" altLang="tr-TR" dirty="0" smtClean="0"/>
              <a:t> </a:t>
            </a:r>
          </a:p>
          <a:p>
            <a:pPr algn="just">
              <a:lnSpc>
                <a:spcPct val="90000"/>
              </a:lnSpc>
            </a:pPr>
            <a:endParaRPr lang="tr-TR" altLang="en-US" dirty="0" smtClean="0"/>
          </a:p>
          <a:p>
            <a:pPr algn="just">
              <a:lnSpc>
                <a:spcPct val="90000"/>
              </a:lnSpc>
            </a:pPr>
            <a:endParaRPr lang="tr-TR" altLang="en-US" dirty="0"/>
          </a:p>
          <a:p>
            <a:pPr marL="285750" indent="-285750" algn="just">
              <a:lnSpc>
                <a:spcPct val="90000"/>
              </a:lnSpc>
              <a:buFont typeface="Wingdings" panose="05000000000000000000" pitchFamily="2" charset="2"/>
              <a:buChar char="Ø"/>
            </a:pPr>
            <a:r>
              <a:rPr lang="tr-TR" altLang="en-US" dirty="0" smtClean="0"/>
              <a:t>Kanun </a:t>
            </a:r>
            <a:r>
              <a:rPr lang="tr-TR" altLang="en-US" dirty="0"/>
              <a:t>maddesinde ifade edildiği üzere, örtülü sermaye üzerinden hesaplanan faiz ve benzeri giderlerin, dağıtılmış kâr payı olarak sayılması uygulamasında </a:t>
            </a:r>
            <a:r>
              <a:rPr lang="tr-TR" altLang="en-US" dirty="0">
                <a:solidFill>
                  <a:srgbClr val="C00000"/>
                </a:solidFill>
              </a:rPr>
              <a:t>kur farkları </a:t>
            </a:r>
            <a:r>
              <a:rPr lang="tr-TR" altLang="en-US" dirty="0"/>
              <a:t>kapsam dışında tutulmuştur. </a:t>
            </a:r>
          </a:p>
          <a:p>
            <a:pPr marL="285750" indent="-285750">
              <a:lnSpc>
                <a:spcPct val="90000"/>
              </a:lnSpc>
              <a:buFont typeface="Wingdings" panose="05000000000000000000" pitchFamily="2" charset="2"/>
              <a:buChar char="Ø"/>
            </a:pPr>
            <a:endParaRPr lang="tr-TR" altLang="en-US" dirty="0"/>
          </a:p>
          <a:p>
            <a:pPr marL="285750" indent="-285750" algn="just">
              <a:lnSpc>
                <a:spcPct val="90000"/>
              </a:lnSpc>
              <a:buFont typeface="Wingdings" panose="05000000000000000000" pitchFamily="2" charset="2"/>
              <a:buChar char="Ø"/>
            </a:pPr>
            <a:r>
              <a:rPr lang="tr-TR" altLang="en-US" dirty="0"/>
              <a:t>Dolayısıyla örtülü sermaye üzerinden hesaplanan veya ödenen kur farkları, kurum kazancının tespitinde kanunen kabul edilmen gider olarak dikkate alınacak, ancak söz konusu kur farkları dağıtılmış kâr payı sayılacak tutarın tespitinde dikkate alınmayacaktır. </a:t>
            </a:r>
          </a:p>
          <a:p>
            <a:pPr marL="285750" indent="-285750">
              <a:buFont typeface="Wingdings" panose="05000000000000000000" pitchFamily="2" charset="2"/>
              <a:buChar char="Ø"/>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altLang="en-US" sz="2400" b="1" dirty="0">
                <a:solidFill>
                  <a:srgbClr val="CC3300"/>
                </a:solidFill>
                <a:effectLst>
                  <a:outerShdw blurRad="38100" dist="38100" dir="2700000" algn="tl">
                    <a:srgbClr val="000000">
                      <a:alpha val="43137"/>
                    </a:srgbClr>
                  </a:outerShdw>
                </a:effectLst>
              </a:rPr>
              <a:t>ÖRTÜLÜ SERMAYE VE ÖRTÜLÜ KAZANÇ DAĞITIMINDA DÜZELTME İŞLEMLERİ</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902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20945" y="15277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lgn="just">
              <a:defRPr/>
            </a:pPr>
            <a:endParaRPr lang="tr-TR" altLang="en-US" b="1" dirty="0" smtClean="0"/>
          </a:p>
          <a:p>
            <a:pPr algn="just">
              <a:defRPr/>
            </a:pPr>
            <a:endParaRPr lang="tr-TR" altLang="en-US" b="1" dirty="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lgn="ctr"/>
            <a:r>
              <a:rPr lang="tr-TR" sz="3600" dirty="0">
                <a:effectLst>
                  <a:outerShdw blurRad="38100" dist="38100" dir="2700000" algn="tl">
                    <a:srgbClr val="000000">
                      <a:alpha val="43137"/>
                    </a:srgbClr>
                  </a:outerShdw>
                </a:effectLst>
              </a:rPr>
              <a:t> </a:t>
            </a:r>
            <a:r>
              <a:rPr lang="tr-TR" altLang="en-US" sz="3600" b="1" dirty="0">
                <a:solidFill>
                  <a:srgbClr val="CC3300"/>
                </a:solidFill>
                <a:effectLst>
                  <a:outerShdw blurRad="38100" dist="38100" dir="2700000" algn="tl">
                    <a:srgbClr val="000000">
                      <a:alpha val="43137"/>
                    </a:srgbClr>
                  </a:outerShdw>
                </a:effectLst>
              </a:rPr>
              <a:t>ÖRTÜLÜ SERMAYE / TRANSFER FİYATLANDIRMASI UYGULAMASINDA YAPILACAK DÜZELTME İŞLEMLERİ </a:t>
            </a:r>
          </a:p>
          <a:p>
            <a:pPr algn="ctr"/>
            <a:endParaRPr lang="tr-TR" sz="3600" dirty="0">
              <a:effectLst>
                <a:outerShdw blurRad="38100" dist="38100" dir="2700000" algn="tl">
                  <a:srgbClr val="000000">
                    <a:alpha val="43137"/>
                  </a:srgbClr>
                </a:outerShdw>
              </a:effectLst>
            </a:endParaRPr>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4"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66" y="81893"/>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39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lgn="just">
              <a:defRPr/>
            </a:pPr>
            <a:endParaRPr lang="tr-TR" altLang="en-US" b="1" dirty="0" smtClean="0"/>
          </a:p>
          <a:p>
            <a:pPr algn="just">
              <a:defRPr/>
            </a:pPr>
            <a:endParaRPr lang="tr-TR" altLang="en-US" b="1" dirty="0"/>
          </a:p>
          <a:p>
            <a:pPr>
              <a:defRPr/>
            </a:pPr>
            <a:r>
              <a:rPr lang="tr-TR" altLang="en-US" b="1" dirty="0" smtClean="0"/>
              <a:t>Örtülü </a:t>
            </a:r>
            <a:r>
              <a:rPr lang="tr-TR" altLang="en-US" b="1" dirty="0"/>
              <a:t>Sermaye / Transfer Fiyatlandırması uygulamasında, borcu kullanan kurumlarca yapılması gereken düzeltme işlemleri üç farklı şekilde ortaya çıkabilmektedir. Bunlar:</a:t>
            </a:r>
          </a:p>
          <a:p>
            <a:pPr>
              <a:lnSpc>
                <a:spcPct val="80000"/>
              </a:lnSpc>
              <a:defRPr/>
            </a:pPr>
            <a:endParaRPr lang="tr-TR" altLang="en-US" dirty="0"/>
          </a:p>
          <a:p>
            <a:pPr marL="457200" indent="-457200">
              <a:lnSpc>
                <a:spcPct val="80000"/>
              </a:lnSpc>
              <a:buClr>
                <a:srgbClr val="FF0000"/>
              </a:buClr>
              <a:buSzPct val="100000"/>
              <a:buFont typeface="+mj-lt"/>
              <a:buAutoNum type="arabicPeriod"/>
              <a:defRPr/>
            </a:pPr>
            <a:r>
              <a:rPr lang="tr-TR" altLang="en-US" dirty="0">
                <a:solidFill>
                  <a:srgbClr val="FF0000"/>
                </a:solidFill>
              </a:rPr>
              <a:t>Geçici vergi dönemi </a:t>
            </a:r>
            <a:r>
              <a:rPr lang="tr-TR" altLang="en-US" dirty="0"/>
              <a:t>içinde örtülü sermaye şartlarının gerçekleşmesi halinde, mükellefler tarafından </a:t>
            </a:r>
            <a:r>
              <a:rPr lang="tr-TR" altLang="en-US" dirty="0" err="1"/>
              <a:t>hesaben</a:t>
            </a:r>
            <a:r>
              <a:rPr lang="tr-TR" altLang="en-US" dirty="0"/>
              <a:t> gerekli düzeltmelerin yapılması,</a:t>
            </a:r>
          </a:p>
          <a:p>
            <a:pPr marL="457200" indent="-457200">
              <a:lnSpc>
                <a:spcPct val="80000"/>
              </a:lnSpc>
              <a:buClr>
                <a:srgbClr val="FF0000"/>
              </a:buClr>
              <a:buSzPct val="100000"/>
              <a:buFont typeface="+mj-lt"/>
              <a:buAutoNum type="arabicPeriod"/>
              <a:defRPr/>
            </a:pPr>
            <a:endParaRPr lang="tr-TR" altLang="en-US" dirty="0"/>
          </a:p>
          <a:p>
            <a:pPr marL="457200" indent="-457200">
              <a:lnSpc>
                <a:spcPct val="80000"/>
              </a:lnSpc>
              <a:buClr>
                <a:srgbClr val="FF0000"/>
              </a:buClr>
              <a:buSzPct val="100000"/>
              <a:buFont typeface="+mj-lt"/>
              <a:buAutoNum type="arabicPeriod"/>
              <a:defRPr/>
            </a:pPr>
            <a:r>
              <a:rPr lang="tr-TR" altLang="en-US" dirty="0"/>
              <a:t>Gider yazılan geçici vergilendirme döneminden sonra düzeltme beyannamesi verilerek düzeltmenin yapılması,</a:t>
            </a:r>
          </a:p>
          <a:p>
            <a:pPr marL="457200" indent="-457200">
              <a:lnSpc>
                <a:spcPct val="80000"/>
              </a:lnSpc>
              <a:buClr>
                <a:srgbClr val="FF0000"/>
              </a:buClr>
              <a:buSzPct val="100000"/>
              <a:buFont typeface="+mj-lt"/>
              <a:buAutoNum type="arabicPeriod"/>
              <a:defRPr/>
            </a:pPr>
            <a:endParaRPr lang="tr-TR" altLang="en-US" dirty="0"/>
          </a:p>
          <a:p>
            <a:pPr marL="457200" indent="-457200">
              <a:lnSpc>
                <a:spcPct val="80000"/>
              </a:lnSpc>
              <a:buClr>
                <a:srgbClr val="FF0000"/>
              </a:buClr>
              <a:buSzPct val="100000"/>
              <a:buFont typeface="+mj-lt"/>
              <a:buAutoNum type="arabicPeriod"/>
              <a:defRPr/>
            </a:pPr>
            <a:r>
              <a:rPr lang="tr-TR" altLang="en-US" dirty="0"/>
              <a:t>Hesap dönemi kapandıktan sonra örtülü sermaye kullanan kurumun yapacağı düzeltme talebi üzerine, vergi dairesince Vergi Usul Kanunu hükümlerine göre düzeltme yapılması,</a:t>
            </a:r>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000" dirty="0" smtClean="0">
                <a:effectLst>
                  <a:outerShdw blurRad="38100" dist="38100" dir="2700000" algn="tl">
                    <a:srgbClr val="000000">
                      <a:alpha val="43137"/>
                    </a:srgbClr>
                  </a:outerShdw>
                </a:effectLst>
              </a:rPr>
              <a:t> </a:t>
            </a:r>
            <a:r>
              <a:rPr lang="tr-TR" altLang="en-US" sz="2000" b="1" dirty="0">
                <a:solidFill>
                  <a:srgbClr val="CC3300"/>
                </a:solidFill>
                <a:effectLst>
                  <a:outerShdw blurRad="38100" dist="38100" dir="2700000" algn="tl">
                    <a:srgbClr val="000000">
                      <a:alpha val="43137"/>
                    </a:srgbClr>
                  </a:outerShdw>
                </a:effectLst>
              </a:rPr>
              <a:t>ÖRTÜLÜ SERMAYE / TRANSFER FİYATLANDIRMASI UYGULAMASINDA YAPILACAK DÜZELTME İŞLEMLERİ </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094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lt Başlık 4"/>
          <p:cNvSpPr>
            <a:spLocks noGrp="1"/>
          </p:cNvSpPr>
          <p:nvPr>
            <p:ph type="subTitle" idx="1"/>
          </p:nvPr>
        </p:nvSpPr>
        <p:spPr/>
        <p:txBody>
          <a:bodyPr/>
          <a:lstStyle/>
          <a:p>
            <a:endParaRPr lang="tr-TR"/>
          </a:p>
        </p:txBody>
      </p:sp>
      <p:sp>
        <p:nvSpPr>
          <p:cNvPr id="6" name="Slide Number Placeholder 5"/>
          <p:cNvSpPr>
            <a:spLocks noGrp="1"/>
          </p:cNvSpPr>
          <p:nvPr>
            <p:ph type="sldNum" sz="quarter" idx="12"/>
          </p:nvPr>
        </p:nvSpPr>
        <p:spPr/>
        <p:txBody>
          <a:bodyPr/>
          <a:lstStyle/>
          <a:p>
            <a:pPr lvl="0"/>
            <a:fld id="{F0C94032-CD4C-4C25-B0C2-CEC720522D92}" type="slidenum">
              <a:rPr lang="en-US" noProof="0" smtClean="0"/>
              <a:pPr lvl="0"/>
              <a:t>21</a:t>
            </a:fld>
            <a:endParaRPr lang="en-US" noProof="0" dirty="0"/>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73750" y="66351"/>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16113"/>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325653" y="15484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44334" y="1700808"/>
            <a:ext cx="8590624" cy="4730798"/>
          </a:xfrm>
          <a:prstGeom prst="rect">
            <a:avLst/>
          </a:prstGeom>
          <a:noFill/>
        </p:spPr>
        <p:txBody>
          <a:bodyPr wrap="square" lIns="0" rIns="0" numCol="1" rtlCol="0" anchor="t" anchorCtr="0">
            <a:noAutofit/>
          </a:bodyPr>
          <a:lstStyle/>
          <a:p>
            <a:pPr indent="-357188" algn="ctr">
              <a:buNone/>
            </a:pPr>
            <a:r>
              <a:rPr lang="tr-TR" sz="2200" b="1" u="sng" kern="0" dirty="0" smtClean="0">
                <a:solidFill>
                  <a:srgbClr val="FF0000"/>
                </a:solidFill>
                <a:latin typeface="Calibri" panose="020F0502020204030204" pitchFamily="34" charset="0"/>
                <a:cs typeface="Calibri" panose="020F0502020204030204" pitchFamily="34" charset="0"/>
              </a:rPr>
              <a:t>ÖZELLİK ARZ EDEN DURUMLAR</a:t>
            </a:r>
            <a:endParaRPr lang="tr-TR" sz="2200" u="sng" kern="0" dirty="0">
              <a:solidFill>
                <a:srgbClr val="FF0000"/>
              </a:solidFill>
              <a:latin typeface="Calibri" panose="020F0502020204030204" pitchFamily="34" charset="0"/>
              <a:cs typeface="Calibri" panose="020F0502020204030204" pitchFamily="34" charset="0"/>
            </a:endParaRPr>
          </a:p>
          <a:p>
            <a:pPr indent="-357188">
              <a:lnSpc>
                <a:spcPct val="150000"/>
              </a:lnSpc>
              <a:buFont typeface="Wingdings" panose="05000000000000000000" pitchFamily="2" charset="2"/>
              <a:buChar char="Ø"/>
            </a:pPr>
            <a:r>
              <a:rPr lang="tr-TR" sz="1700" dirty="0" smtClean="0">
                <a:latin typeface="Calibri" panose="020F0502020204030204" pitchFamily="34" charset="0"/>
                <a:cs typeface="Calibri" panose="020F0502020204030204" pitchFamily="34" charset="0"/>
              </a:rPr>
              <a:t>Bir </a:t>
            </a:r>
            <a:r>
              <a:rPr lang="tr-TR" sz="1700" dirty="0">
                <a:latin typeface="Calibri" panose="020F0502020204030204" pitchFamily="34" charset="0"/>
                <a:cs typeface="Calibri" panose="020F0502020204030204" pitchFamily="34" charset="0"/>
              </a:rPr>
              <a:t>derneğin bir defaya mahsus olmak üzere basımını yaparak satışa sunacağı </a:t>
            </a:r>
            <a:r>
              <a:rPr lang="tr-TR" sz="1700" u="sng" dirty="0" smtClean="0">
                <a:solidFill>
                  <a:srgbClr val="FF0000"/>
                </a:solidFill>
                <a:latin typeface="Calibri" panose="020F0502020204030204" pitchFamily="34" charset="0"/>
                <a:cs typeface="Calibri" panose="020F0502020204030204" pitchFamily="34" charset="0"/>
              </a:rPr>
              <a:t>kitaptan</a:t>
            </a:r>
            <a:r>
              <a:rPr lang="tr-TR" sz="1700" dirty="0" smtClean="0">
                <a:latin typeface="Calibri" panose="020F0502020204030204" pitchFamily="34" charset="0"/>
                <a:cs typeface="Calibri" panose="020F0502020204030204" pitchFamily="34" charset="0"/>
              </a:rPr>
              <a:t> </a:t>
            </a:r>
            <a:r>
              <a:rPr lang="tr-TR" sz="1700" dirty="0">
                <a:latin typeface="Calibri" panose="020F0502020204030204" pitchFamily="34" charset="0"/>
                <a:cs typeface="Calibri" panose="020F0502020204030204" pitchFamily="34" charset="0"/>
              </a:rPr>
              <a:t>elde edilecek gelir, devamlı olarak yapılan </a:t>
            </a:r>
            <a:r>
              <a:rPr lang="tr-TR" sz="1700" u="sng" dirty="0">
                <a:solidFill>
                  <a:srgbClr val="FF0000"/>
                </a:solidFill>
                <a:latin typeface="Calibri" panose="020F0502020204030204" pitchFamily="34" charset="0"/>
                <a:cs typeface="Calibri" panose="020F0502020204030204" pitchFamily="34" charset="0"/>
              </a:rPr>
              <a:t>bir faaliyet sonucu elde edilmiş sayılır.</a:t>
            </a:r>
          </a:p>
          <a:p>
            <a:pPr indent="-357188">
              <a:lnSpc>
                <a:spcPct val="150000"/>
              </a:lnSpc>
              <a:buFont typeface="Wingdings" panose="05000000000000000000" pitchFamily="2" charset="2"/>
              <a:buChar char="Ø"/>
            </a:pPr>
            <a:r>
              <a:rPr lang="tr-TR" sz="1700" u="sng" kern="0" dirty="0" smtClean="0">
                <a:solidFill>
                  <a:srgbClr val="FF0000"/>
                </a:solidFill>
                <a:latin typeface="Calibri" panose="020F0502020204030204" pitchFamily="34" charset="0"/>
                <a:cs typeface="Calibri" panose="020F0502020204030204" pitchFamily="34" charset="0"/>
              </a:rPr>
              <a:t>Menkul </a:t>
            </a:r>
            <a:r>
              <a:rPr lang="tr-TR" sz="1700" u="sng" kern="0" dirty="0">
                <a:solidFill>
                  <a:srgbClr val="FF0000"/>
                </a:solidFill>
                <a:latin typeface="Calibri" panose="020F0502020204030204" pitchFamily="34" charset="0"/>
                <a:cs typeface="Calibri" panose="020F0502020204030204" pitchFamily="34" charset="0"/>
              </a:rPr>
              <a:t>kıymet alım ve satımında</a:t>
            </a:r>
            <a:r>
              <a:rPr lang="tr-TR" sz="1700" kern="0" dirty="0">
                <a:solidFill>
                  <a:srgbClr val="FF0000"/>
                </a:solidFill>
                <a:latin typeface="Calibri" panose="020F0502020204030204" pitchFamily="34" charset="0"/>
                <a:cs typeface="Calibri" panose="020F0502020204030204" pitchFamily="34" charset="0"/>
              </a:rPr>
              <a:t> eleman istihdam edilerek yapılması </a:t>
            </a:r>
            <a:r>
              <a:rPr lang="tr-TR" sz="1700" u="sng" kern="0" dirty="0">
                <a:solidFill>
                  <a:srgbClr val="FF0000"/>
                </a:solidFill>
                <a:latin typeface="Calibri" panose="020F0502020204030204" pitchFamily="34" charset="0"/>
                <a:cs typeface="Calibri" panose="020F0502020204030204" pitchFamily="34" charset="0"/>
              </a:rPr>
              <a:t>ticari organizasyon </a:t>
            </a:r>
            <a:r>
              <a:rPr lang="tr-TR" sz="1700" kern="0" dirty="0">
                <a:solidFill>
                  <a:srgbClr val="000000"/>
                </a:solidFill>
                <a:latin typeface="Calibri" panose="020F0502020204030204" pitchFamily="34" charset="0"/>
                <a:cs typeface="Calibri" panose="020F0502020204030204" pitchFamily="34" charset="0"/>
              </a:rPr>
              <a:t>oluştuğu anlamına gelir. </a:t>
            </a:r>
            <a:endParaRPr lang="tr-TR" sz="1700" kern="0" dirty="0" smtClean="0">
              <a:solidFill>
                <a:srgbClr val="000000"/>
              </a:solidFill>
              <a:latin typeface="Calibri" panose="020F0502020204030204" pitchFamily="34" charset="0"/>
              <a:cs typeface="Calibri" panose="020F0502020204030204" pitchFamily="34" charset="0"/>
            </a:endParaRPr>
          </a:p>
          <a:p>
            <a:pPr indent="-357188">
              <a:lnSpc>
                <a:spcPct val="150000"/>
              </a:lnSpc>
              <a:buFont typeface="Wingdings" panose="05000000000000000000" pitchFamily="2" charset="2"/>
              <a:buChar char="Ø"/>
            </a:pPr>
            <a:r>
              <a:rPr lang="tr-TR" sz="1700" u="sng" kern="0" dirty="0">
                <a:latin typeface="Calibri" panose="020F0502020204030204" pitchFamily="34" charset="0"/>
                <a:cs typeface="Calibri" panose="020F0502020204030204" pitchFamily="34" charset="0"/>
              </a:rPr>
              <a:t>Aynı vergilendirme döneminde birden fazla veya birden fazla vergilendirme döneminde periyodik </a:t>
            </a:r>
            <a:r>
              <a:rPr lang="tr-TR" sz="1700" kern="0" dirty="0">
                <a:solidFill>
                  <a:srgbClr val="000000"/>
                </a:solidFill>
                <a:latin typeface="Calibri" panose="020F0502020204030204" pitchFamily="34" charset="0"/>
                <a:cs typeface="Calibri" panose="020F0502020204030204" pitchFamily="34" charset="0"/>
              </a:rPr>
              <a:t>olarak ticari bir organizasyon çerçevesinde çay, yemek, kermes gibi faaliyetlerin düzenlenmesi ve faaliyetlerinden dolayı gelir elde edilmesi nedeniyle </a:t>
            </a:r>
            <a:r>
              <a:rPr lang="tr-TR" sz="1700" b="1" kern="0" dirty="0">
                <a:solidFill>
                  <a:srgbClr val="FF0000"/>
                </a:solidFill>
                <a:latin typeface="Calibri" panose="020F0502020204030204" pitchFamily="34" charset="0"/>
                <a:cs typeface="Calibri" panose="020F0502020204030204" pitchFamily="34" charset="0"/>
              </a:rPr>
              <a:t>kurumlar vergisi mükellefiyetinin tesis edilmesi gerekir</a:t>
            </a:r>
            <a:r>
              <a:rPr lang="tr-TR" sz="1700" b="1" kern="0" dirty="0" smtClean="0">
                <a:solidFill>
                  <a:srgbClr val="FF0000"/>
                </a:solidFill>
                <a:latin typeface="Calibri" panose="020F0502020204030204" pitchFamily="34" charset="0"/>
                <a:cs typeface="Calibri" panose="020F0502020204030204" pitchFamily="34" charset="0"/>
              </a:rPr>
              <a:t>.</a:t>
            </a:r>
          </a:p>
          <a:p>
            <a:pPr indent="-357188">
              <a:lnSpc>
                <a:spcPct val="150000"/>
              </a:lnSpc>
              <a:buFont typeface="Wingdings" panose="05000000000000000000" pitchFamily="2" charset="2"/>
              <a:buChar char="Ø"/>
            </a:pPr>
            <a:r>
              <a:rPr lang="tr-TR" sz="1700" kern="0" dirty="0" smtClean="0">
                <a:latin typeface="Calibri" panose="020F0502020204030204" pitchFamily="34" charset="0"/>
                <a:cs typeface="Calibri" panose="020F0502020204030204" pitchFamily="34" charset="0"/>
              </a:rPr>
              <a:t>Dernek </a:t>
            </a:r>
            <a:r>
              <a:rPr lang="tr-TR" sz="1700" kern="0" dirty="0">
                <a:latin typeface="Calibri" panose="020F0502020204030204" pitchFamily="34" charset="0"/>
                <a:cs typeface="Calibri" panose="020F0502020204030204" pitchFamily="34" charset="0"/>
              </a:rPr>
              <a:t>tarafından düzenlenen kurs ve seminerlerin bir </a:t>
            </a:r>
            <a:r>
              <a:rPr lang="tr-TR" sz="1700" kern="0" dirty="0">
                <a:solidFill>
                  <a:srgbClr val="FF0000"/>
                </a:solidFill>
                <a:latin typeface="Calibri" panose="020F0502020204030204" pitchFamily="34" charset="0"/>
                <a:cs typeface="Calibri" panose="020F0502020204030204" pitchFamily="34" charset="0"/>
              </a:rPr>
              <a:t>bedel karşılığı olmaksızın </a:t>
            </a:r>
            <a:r>
              <a:rPr lang="tr-TR" sz="1700" kern="0" dirty="0">
                <a:latin typeface="Calibri" panose="020F0502020204030204" pitchFamily="34" charset="0"/>
                <a:cs typeface="Calibri" panose="020F0502020204030204" pitchFamily="34" charset="0"/>
              </a:rPr>
              <a:t>yerine getirilmesi halinde bu hizmetlerden dolayı derneğe bağlı bir </a:t>
            </a:r>
            <a:r>
              <a:rPr lang="tr-TR" sz="1700" kern="0" dirty="0">
                <a:solidFill>
                  <a:srgbClr val="FF0000"/>
                </a:solidFill>
                <a:latin typeface="Calibri" panose="020F0502020204030204" pitchFamily="34" charset="0"/>
                <a:cs typeface="Calibri" panose="020F0502020204030204" pitchFamily="34" charset="0"/>
              </a:rPr>
              <a:t>iktisadi işletme oluşmayacaktır. </a:t>
            </a:r>
          </a:p>
          <a:p>
            <a:pPr indent="-357188">
              <a:lnSpc>
                <a:spcPct val="150000"/>
              </a:lnSpc>
              <a:buFont typeface="Wingdings" panose="05000000000000000000" pitchFamily="2" charset="2"/>
              <a:buChar char="Ø"/>
            </a:pPr>
            <a:r>
              <a:rPr lang="tr-TR" sz="1700" kern="0" dirty="0" smtClean="0">
                <a:latin typeface="Calibri" panose="020F0502020204030204" pitchFamily="34" charset="0"/>
                <a:cs typeface="Calibri" panose="020F0502020204030204" pitchFamily="34" charset="0"/>
              </a:rPr>
              <a:t>Ancak </a:t>
            </a:r>
            <a:r>
              <a:rPr lang="tr-TR" sz="1700" kern="0" dirty="0">
                <a:latin typeface="Calibri" panose="020F0502020204030204" pitchFamily="34" charset="0"/>
                <a:cs typeface="Calibri" panose="020F0502020204030204" pitchFamily="34" charset="0"/>
              </a:rPr>
              <a:t>giderlerinin bağış adı altında alınsa dahi iktisadi işletme oluşacaktır.</a:t>
            </a:r>
          </a:p>
          <a:p>
            <a:pPr indent="-357188">
              <a:buFont typeface="Wingdings" panose="05000000000000000000" pitchFamily="2" charset="2"/>
              <a:buChar char="§"/>
            </a:pPr>
            <a:endParaRPr lang="tr-TR" sz="2200" b="1" kern="0" dirty="0">
              <a:solidFill>
                <a:srgbClr val="FF0000"/>
              </a:solidFill>
              <a:latin typeface="Calibri" panose="020F0502020204030204" pitchFamily="34" charset="0"/>
              <a:cs typeface="Calibri" panose="020F0502020204030204" pitchFamily="34" charset="0"/>
            </a:endParaRPr>
          </a:p>
          <a:p>
            <a:pPr indent="-357188">
              <a:buFont typeface="Wingdings" panose="05000000000000000000" pitchFamily="2" charset="2"/>
              <a:buChar char="§"/>
            </a:pPr>
            <a:endParaRPr lang="tr-TR" sz="2200" b="1" kern="0" dirty="0">
              <a:solidFill>
                <a:srgbClr val="FF0000"/>
              </a:solidFill>
              <a:latin typeface="Calibri" panose="020F0502020204030204" pitchFamily="34" charset="0"/>
              <a:cs typeface="Calibri" panose="020F0502020204030204" pitchFamily="34" charset="0"/>
            </a:endParaRPr>
          </a:p>
          <a:p>
            <a:pPr indent="-357188">
              <a:buFont typeface="Wingdings" panose="05000000000000000000" pitchFamily="2" charset="2"/>
              <a:buChar char="§"/>
            </a:pPr>
            <a:endParaRPr lang="tr-TR" sz="2200" kern="0" dirty="0">
              <a:solidFill>
                <a:srgbClr val="000000"/>
              </a:solidFill>
              <a:latin typeface="Calibri" panose="020F0502020204030204" pitchFamily="34" charset="0"/>
              <a:cs typeface="Calibri" panose="020F0502020204030204" pitchFamily="34" charset="0"/>
            </a:endParaRPr>
          </a:p>
          <a:p>
            <a:endParaRPr lang="tr-TR" kern="0" dirty="0">
              <a:solidFill>
                <a:srgbClr val="000000"/>
              </a:solidFill>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177657"/>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spTree>
    <p:extLst>
      <p:ext uri="{BB962C8B-B14F-4D97-AF65-F5344CB8AC3E}">
        <p14:creationId xmlns:p14="http://schemas.microsoft.com/office/powerpoint/2010/main" val="358406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7782"/>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844824"/>
            <a:ext cx="8518132" cy="4754186"/>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pPr algn="ctr">
              <a:lnSpc>
                <a:spcPct val="80000"/>
              </a:lnSpc>
              <a:defRPr/>
            </a:pPr>
            <a:r>
              <a:rPr lang="tr-TR" altLang="tr-TR" dirty="0" smtClean="0"/>
              <a:t> </a:t>
            </a:r>
            <a:r>
              <a:rPr lang="tr-TR" altLang="en-US" b="1" dirty="0">
                <a:solidFill>
                  <a:srgbClr val="000099"/>
                </a:solidFill>
                <a:effectLst>
                  <a:outerShdw blurRad="38100" dist="38100" dir="2700000" algn="tl">
                    <a:srgbClr val="C0C0C0"/>
                  </a:outerShdw>
                </a:effectLst>
              </a:rPr>
              <a:t>KARŞI TARAFIN TAM MÜKELLEF KURUM OLMASI HALİNDE YAPILACAK DÜZELTME İŞLEMLERİ </a:t>
            </a:r>
          </a:p>
          <a:p>
            <a:pPr algn="just">
              <a:lnSpc>
                <a:spcPct val="80000"/>
              </a:lnSpc>
              <a:defRPr/>
            </a:pPr>
            <a:endParaRPr lang="tr-TR" altLang="en-US" b="1" dirty="0"/>
          </a:p>
          <a:p>
            <a:pPr>
              <a:lnSpc>
                <a:spcPct val="80000"/>
              </a:lnSpc>
              <a:defRPr/>
            </a:pPr>
            <a:r>
              <a:rPr lang="tr-TR" altLang="en-US" dirty="0"/>
              <a:t>	Borç veren / örtülü kazanç dağıtan tam mükellef kurum tarafından düzeltme yapılırken,</a:t>
            </a:r>
          </a:p>
          <a:p>
            <a:pPr>
              <a:lnSpc>
                <a:spcPct val="80000"/>
              </a:lnSpc>
              <a:defRPr/>
            </a:pPr>
            <a:r>
              <a:rPr lang="tr-TR" altLang="en-US" dirty="0"/>
              <a:t> </a:t>
            </a:r>
          </a:p>
          <a:p>
            <a:pPr>
              <a:lnSpc>
                <a:spcPct val="80000"/>
              </a:lnSpc>
              <a:buClr>
                <a:srgbClr val="FF0000"/>
              </a:buClr>
              <a:buSzPct val="125000"/>
              <a:buFont typeface="Wingdings" panose="05000000000000000000" pitchFamily="2" charset="2"/>
              <a:buChar char="Ø"/>
              <a:defRPr/>
            </a:pPr>
            <a:r>
              <a:rPr lang="tr-TR" altLang="en-US" dirty="0"/>
              <a:t>Faiz gelirlerinden örtülü sermayeye isabet eden kısımlar / örtülü olarak kendisine dağıtılan kazançlar kâr payı geliri olarak dikkate alınacak ve şartların varlığı halinde </a:t>
            </a:r>
            <a:r>
              <a:rPr lang="tr-TR" altLang="en-US" b="1" dirty="0"/>
              <a:t>iştirak kazançları istisnası olarak vergiden istisna edilecektir</a:t>
            </a:r>
            <a:r>
              <a:rPr lang="tr-TR" altLang="en-US" dirty="0"/>
              <a:t>.</a:t>
            </a:r>
          </a:p>
          <a:p>
            <a:pPr>
              <a:lnSpc>
                <a:spcPct val="80000"/>
              </a:lnSpc>
              <a:buClr>
                <a:srgbClr val="FF0000"/>
              </a:buClr>
              <a:buSzPct val="125000"/>
              <a:buFont typeface="Wingdings" panose="05000000000000000000" pitchFamily="2" charset="2"/>
              <a:buChar char="Ø"/>
              <a:defRPr/>
            </a:pPr>
            <a:endParaRPr lang="tr-TR" altLang="en-US" dirty="0"/>
          </a:p>
          <a:p>
            <a:pPr>
              <a:lnSpc>
                <a:spcPct val="80000"/>
              </a:lnSpc>
              <a:buClr>
                <a:srgbClr val="FF0000"/>
              </a:buClr>
              <a:buSzPct val="125000"/>
              <a:buFont typeface="Wingdings" panose="05000000000000000000" pitchFamily="2" charset="2"/>
              <a:buChar char="Ø"/>
              <a:defRPr/>
            </a:pPr>
            <a:r>
              <a:rPr lang="tr-TR" altLang="en-US" dirty="0"/>
              <a:t>Örtülü sermayede, borcu veren tarafından, kur farkı gelirlerinden örtülü sermayeye isabet eden herhangi bir tutar var ise bu gelirler de vergiye tabi kazancın tespitinde dikkate alınmayacaktır </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altLang="en-US" sz="2400" b="1" dirty="0">
                <a:solidFill>
                  <a:srgbClr val="CC3300"/>
                </a:solidFill>
                <a:effectLst>
                  <a:outerShdw blurRad="38100" dist="38100" dir="2700000" algn="tl">
                    <a:srgbClr val="000000">
                      <a:alpha val="43137"/>
                    </a:srgbClr>
                  </a:outerShdw>
                </a:effectLst>
              </a:rPr>
              <a:t>ÖRTÜLÜ SERMAYE VE ÖRTÜLÜ KAZANÇ DAĞITIMINDA DÜZELTME İŞLEMLERİ</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154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2382" y="1505111"/>
            <a:ext cx="8904114"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825522"/>
            <a:ext cx="8725914" cy="47588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61377" y="1899870"/>
            <a:ext cx="8446124" cy="4610170"/>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pPr algn="ctr">
              <a:lnSpc>
                <a:spcPct val="80000"/>
              </a:lnSpc>
              <a:defRPr/>
            </a:pPr>
            <a:r>
              <a:rPr lang="tr-TR" altLang="tr-TR" dirty="0" smtClean="0"/>
              <a:t> </a:t>
            </a:r>
            <a:r>
              <a:rPr lang="tr-TR" altLang="en-US" sz="2000" b="1" dirty="0">
                <a:solidFill>
                  <a:srgbClr val="000099"/>
                </a:solidFill>
                <a:effectLst>
                  <a:outerShdw blurRad="38100" dist="38100" dir="2700000" algn="tl">
                    <a:srgbClr val="C0C0C0"/>
                  </a:outerShdw>
                </a:effectLst>
              </a:rPr>
              <a:t>KARŞI TARAFIN DAR MÜKELLEF KURUM, GERÇEK KİŞİ, VERGİYE TABİ OLMAYAN VEYA VERGİDEN MUAF HERHANGİ BİR KİŞİ OLMASI HALİNDE YAPILACAK DÜZELTME İŞLEMLERİ</a:t>
            </a:r>
            <a:r>
              <a:rPr lang="tr-TR" altLang="en-US" sz="2000" dirty="0">
                <a:solidFill>
                  <a:srgbClr val="000099"/>
                </a:solidFill>
                <a:effectLst>
                  <a:outerShdw blurRad="38100" dist="38100" dir="2700000" algn="tl">
                    <a:srgbClr val="C0C0C0"/>
                  </a:outerShdw>
                </a:effectLst>
              </a:rPr>
              <a:t> </a:t>
            </a:r>
          </a:p>
          <a:p>
            <a:pPr>
              <a:lnSpc>
                <a:spcPct val="80000"/>
              </a:lnSpc>
              <a:defRPr/>
            </a:pPr>
            <a:endParaRPr lang="tr-TR" altLang="en-US" sz="2000" dirty="0">
              <a:solidFill>
                <a:srgbClr val="000099"/>
              </a:solidFill>
              <a:effectLst>
                <a:outerShdw blurRad="38100" dist="38100" dir="2700000" algn="tl">
                  <a:srgbClr val="C0C0C0"/>
                </a:outerShdw>
              </a:effectLst>
            </a:endParaRPr>
          </a:p>
          <a:p>
            <a:pPr algn="just">
              <a:lnSpc>
                <a:spcPct val="80000"/>
              </a:lnSpc>
              <a:defRPr/>
            </a:pPr>
            <a:r>
              <a:rPr lang="tr-TR" altLang="en-US" dirty="0"/>
              <a:t>	Tam mükellef kurumlar tarafından aşağıda sayılan kişi ve kurumlara yapılan kâr payı ödemeleri %15 oranında vergi kesintisine tabidir.</a:t>
            </a:r>
          </a:p>
          <a:p>
            <a:pPr>
              <a:lnSpc>
                <a:spcPct val="80000"/>
              </a:lnSpc>
              <a:defRPr/>
            </a:pPr>
            <a:endParaRPr lang="tr-TR" altLang="en-US" dirty="0"/>
          </a:p>
          <a:p>
            <a:pPr lvl="1">
              <a:buClr>
                <a:srgbClr val="FF0000"/>
              </a:buClr>
              <a:buSzPct val="125000"/>
              <a:buFont typeface="Wingdings" panose="05000000000000000000" pitchFamily="2" charset="2"/>
              <a:buChar char="Ø"/>
              <a:defRPr/>
            </a:pPr>
            <a:r>
              <a:rPr lang="tr-TR" altLang="en-US" b="1" dirty="0"/>
              <a:t>Tam mükellef gerçek kişiler</a:t>
            </a:r>
            <a:r>
              <a:rPr lang="tr-TR" altLang="en-US" dirty="0"/>
              <a:t> (GVK </a:t>
            </a:r>
            <a:r>
              <a:rPr lang="tr-TR" altLang="en-US" dirty="0" err="1"/>
              <a:t>md.</a:t>
            </a:r>
            <a:r>
              <a:rPr lang="tr-TR" altLang="en-US" dirty="0"/>
              <a:t> 94/6-b-i)</a:t>
            </a:r>
          </a:p>
          <a:p>
            <a:pPr lvl="1">
              <a:buClr>
                <a:srgbClr val="FF0000"/>
              </a:buClr>
              <a:buSzPct val="125000"/>
              <a:buFont typeface="Wingdings" panose="05000000000000000000" pitchFamily="2" charset="2"/>
              <a:buChar char="Ø"/>
              <a:defRPr/>
            </a:pPr>
            <a:r>
              <a:rPr lang="tr-TR" altLang="en-US" b="1" dirty="0"/>
              <a:t>Gelir ve kurumlar vergisi mükellefi olmayanlar</a:t>
            </a:r>
            <a:r>
              <a:rPr lang="tr-TR" altLang="en-US" dirty="0"/>
              <a:t> (GVK </a:t>
            </a:r>
            <a:r>
              <a:rPr lang="tr-TR" altLang="en-US" dirty="0" err="1"/>
              <a:t>md.</a:t>
            </a:r>
            <a:r>
              <a:rPr lang="tr-TR" altLang="en-US" dirty="0"/>
              <a:t> 94/6-b-i)</a:t>
            </a:r>
          </a:p>
          <a:p>
            <a:pPr lvl="1">
              <a:buClr>
                <a:srgbClr val="FF0000"/>
              </a:buClr>
              <a:buSzPct val="125000"/>
              <a:buFont typeface="Wingdings" panose="05000000000000000000" pitchFamily="2" charset="2"/>
              <a:buChar char="Ø"/>
              <a:defRPr/>
            </a:pPr>
            <a:r>
              <a:rPr lang="tr-TR" altLang="en-US" b="1" dirty="0"/>
              <a:t>Gelir vergisinden muaf olanlar</a:t>
            </a:r>
            <a:r>
              <a:rPr lang="tr-TR" altLang="en-US" dirty="0"/>
              <a:t> (GVK </a:t>
            </a:r>
            <a:r>
              <a:rPr lang="tr-TR" altLang="en-US" dirty="0" err="1"/>
              <a:t>md.</a:t>
            </a:r>
            <a:r>
              <a:rPr lang="tr-TR" altLang="en-US" dirty="0"/>
              <a:t> 94/6-b-i)</a:t>
            </a:r>
          </a:p>
          <a:p>
            <a:pPr lvl="1">
              <a:buClr>
                <a:srgbClr val="FF0000"/>
              </a:buClr>
              <a:buSzPct val="125000"/>
              <a:buFont typeface="Wingdings" panose="05000000000000000000" pitchFamily="2" charset="2"/>
              <a:buChar char="Ø"/>
              <a:defRPr/>
            </a:pPr>
            <a:r>
              <a:rPr lang="tr-TR" altLang="en-US" b="1" dirty="0"/>
              <a:t>Dar mükellef gerçek kişiler</a:t>
            </a:r>
            <a:r>
              <a:rPr lang="tr-TR" altLang="en-US" dirty="0"/>
              <a:t> (GVK </a:t>
            </a:r>
            <a:r>
              <a:rPr lang="tr-TR" altLang="en-US" dirty="0" err="1"/>
              <a:t>md.</a:t>
            </a:r>
            <a:r>
              <a:rPr lang="tr-TR" altLang="en-US" dirty="0"/>
              <a:t> 94/6-b-ii)</a:t>
            </a:r>
          </a:p>
          <a:p>
            <a:pPr lvl="1">
              <a:buClr>
                <a:srgbClr val="FF0000"/>
              </a:buClr>
              <a:buSzPct val="125000"/>
              <a:buFont typeface="Wingdings" panose="05000000000000000000" pitchFamily="2" charset="2"/>
              <a:buChar char="Ø"/>
              <a:defRPr/>
            </a:pPr>
            <a:r>
              <a:rPr lang="tr-TR" altLang="en-US" b="1" dirty="0"/>
              <a:t>Gelir vergisinden muaf olan dar mükellefler</a:t>
            </a:r>
            <a:r>
              <a:rPr lang="tr-TR" altLang="en-US" dirty="0"/>
              <a:t> (GVK </a:t>
            </a:r>
            <a:r>
              <a:rPr lang="tr-TR" altLang="en-US" dirty="0" err="1"/>
              <a:t>md.</a:t>
            </a:r>
            <a:r>
              <a:rPr lang="tr-TR" altLang="en-US" dirty="0"/>
              <a:t> 94/6-b-ii)</a:t>
            </a:r>
          </a:p>
          <a:p>
            <a:pPr lvl="1">
              <a:buClr>
                <a:srgbClr val="FF0000"/>
              </a:buClr>
              <a:buSzPct val="125000"/>
              <a:buFont typeface="Wingdings" panose="05000000000000000000" pitchFamily="2" charset="2"/>
              <a:buChar char="Ø"/>
              <a:defRPr/>
            </a:pPr>
            <a:r>
              <a:rPr lang="tr-TR" altLang="en-US" b="1" dirty="0"/>
              <a:t>Kurumlar vergisinden muaf kurumlar</a:t>
            </a:r>
            <a:r>
              <a:rPr lang="tr-TR" altLang="en-US" dirty="0"/>
              <a:t> (KVK </a:t>
            </a:r>
            <a:r>
              <a:rPr lang="tr-TR" altLang="en-US" dirty="0" err="1"/>
              <a:t>md.</a:t>
            </a:r>
            <a:r>
              <a:rPr lang="tr-TR" altLang="en-US" dirty="0"/>
              <a:t> 15/2)</a:t>
            </a:r>
          </a:p>
          <a:p>
            <a:pPr lvl="1">
              <a:buClr>
                <a:srgbClr val="FF0000"/>
              </a:buClr>
              <a:buSzPct val="125000"/>
              <a:buFont typeface="Wingdings" panose="05000000000000000000" pitchFamily="2" charset="2"/>
              <a:buChar char="Ø"/>
              <a:defRPr/>
            </a:pPr>
            <a:r>
              <a:rPr lang="tr-TR" altLang="en-US" b="1" dirty="0"/>
              <a:t>Türkiye’de bir iş yeri veya daimî temsilci aracılığıyla kâr payı elde edenler hariç olmak üzere dar mükellef kurumlar</a:t>
            </a:r>
            <a:r>
              <a:rPr lang="tr-TR" altLang="en-US" dirty="0"/>
              <a:t> (KVK </a:t>
            </a:r>
            <a:r>
              <a:rPr lang="tr-TR" altLang="en-US" dirty="0" err="1"/>
              <a:t>md.</a:t>
            </a:r>
            <a:r>
              <a:rPr lang="tr-TR" altLang="en-US" dirty="0"/>
              <a:t> 30/3)</a:t>
            </a:r>
          </a:p>
          <a:p>
            <a:pPr lvl="1">
              <a:buClr>
                <a:srgbClr val="FF0000"/>
              </a:buClr>
              <a:buSzPct val="125000"/>
              <a:buFont typeface="Wingdings" panose="05000000000000000000" pitchFamily="2" charset="2"/>
              <a:buChar char="Ø"/>
              <a:defRPr/>
            </a:pPr>
            <a:r>
              <a:rPr lang="tr-TR" altLang="en-US" b="1" dirty="0"/>
              <a:t>Kurumlar vergisinden muaf olan dar mükellefler</a:t>
            </a:r>
            <a:r>
              <a:rPr lang="tr-TR" altLang="en-US" dirty="0"/>
              <a:t> (KVK </a:t>
            </a:r>
            <a:r>
              <a:rPr lang="tr-TR" altLang="en-US" dirty="0" err="1"/>
              <a:t>md.</a:t>
            </a:r>
            <a:r>
              <a:rPr lang="tr-TR" altLang="en-US" dirty="0"/>
              <a:t> 30/3)</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altLang="en-US" sz="2400" b="1" dirty="0">
                <a:solidFill>
                  <a:srgbClr val="CC3300"/>
                </a:solidFill>
                <a:effectLst>
                  <a:outerShdw blurRad="38100" dist="38100" dir="2700000" algn="tl">
                    <a:srgbClr val="000000">
                      <a:alpha val="43137"/>
                    </a:srgbClr>
                  </a:outerShdw>
                </a:effectLst>
              </a:rPr>
              <a:t>ÖRTÜLÜ SERMAYE VE ÖRTÜLÜ KAZANÇ DAĞITIMINDA DÜZELTME İŞLEMLERİ</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932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98290"/>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806460"/>
            <a:ext cx="8683437" cy="47779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9578" y="1916832"/>
            <a:ext cx="8520894" cy="4214774"/>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sz="2000" dirty="0" smtClean="0"/>
          </a:p>
          <a:p>
            <a:pPr algn="ctr">
              <a:lnSpc>
                <a:spcPct val="80000"/>
              </a:lnSpc>
              <a:defRPr/>
            </a:pPr>
            <a:r>
              <a:rPr lang="tr-TR" altLang="tr-TR" sz="2000" dirty="0" smtClean="0"/>
              <a:t>	</a:t>
            </a:r>
            <a:r>
              <a:rPr lang="tr-TR" altLang="en-US" sz="2000" b="1" dirty="0" smtClean="0">
                <a:solidFill>
                  <a:srgbClr val="000099"/>
                </a:solidFill>
                <a:effectLst>
                  <a:outerShdw blurRad="38100" dist="38100" dir="2700000" algn="tl">
                    <a:srgbClr val="C0C0C0"/>
                  </a:outerShdw>
                </a:effectLst>
              </a:rPr>
              <a:t>KARŞI </a:t>
            </a:r>
            <a:r>
              <a:rPr lang="tr-TR" altLang="en-US" sz="2000" b="1" dirty="0">
                <a:solidFill>
                  <a:srgbClr val="000099"/>
                </a:solidFill>
                <a:effectLst>
                  <a:outerShdw blurRad="38100" dist="38100" dir="2700000" algn="tl">
                    <a:srgbClr val="C0C0C0"/>
                  </a:outerShdw>
                </a:effectLst>
              </a:rPr>
              <a:t>TARAFIN DAR MÜKELLEF KURUM, GERÇEK KİŞİ, VERGİYE TABİ OLMAYAN VEYA VERGİDEN MUAF HERHANGİ BİR KİŞİ OLMASI HALİNDE YAPILACAK DÜZELTME İŞLEMLERİ - II</a:t>
            </a:r>
            <a:endParaRPr lang="tr-TR" altLang="en-US" sz="2000" b="1" dirty="0"/>
          </a:p>
          <a:p>
            <a:pPr algn="just">
              <a:lnSpc>
                <a:spcPct val="80000"/>
              </a:lnSpc>
              <a:defRPr/>
            </a:pPr>
            <a:endParaRPr lang="tr-TR" altLang="en-US" dirty="0"/>
          </a:p>
          <a:p>
            <a:pPr algn="just">
              <a:buClr>
                <a:srgbClr val="FF0000"/>
              </a:buClr>
              <a:buSzPct val="125000"/>
              <a:buFont typeface="Wingdings" panose="05000000000000000000" pitchFamily="2" charset="2"/>
              <a:buChar char="Ø"/>
              <a:defRPr/>
            </a:pPr>
            <a:r>
              <a:rPr lang="tr-TR" altLang="en-US" dirty="0"/>
              <a:t>Dolayısıyla, örtülü sermaye kullanan kuruma borç verenin yukarıda sayılanlardan olması halinde, örtülü sermaye şartlarının gerçekleştiği hesap döneminin son günü itibarıyla dağıtılmış kabul edilecek olan kâr payı üzerinden vergi kesintisi yapılması gerekecektir. </a:t>
            </a:r>
          </a:p>
          <a:p>
            <a:pPr algn="just">
              <a:buClr>
                <a:srgbClr val="FF0000"/>
              </a:buClr>
              <a:buSzPct val="125000"/>
              <a:buFont typeface="Wingdings" panose="05000000000000000000" pitchFamily="2" charset="2"/>
              <a:buChar char="Ø"/>
              <a:defRPr/>
            </a:pPr>
            <a:endParaRPr lang="tr-TR" altLang="en-US" dirty="0"/>
          </a:p>
          <a:p>
            <a:pPr algn="just">
              <a:buClr>
                <a:srgbClr val="FF0000"/>
              </a:buClr>
              <a:buSzPct val="125000"/>
              <a:buFont typeface="Wingdings" panose="05000000000000000000" pitchFamily="2" charset="2"/>
              <a:buChar char="Ø"/>
              <a:defRPr/>
            </a:pPr>
            <a:r>
              <a:rPr lang="tr-TR" altLang="en-US" dirty="0"/>
              <a:t>Bu şekilde dağıtılmış kâr payı, net kâr payı tutarı olarak dikkate alınacak ve brüte tamamlanarak belirlenen oranlarda vergi kesintisine tabi tutulacaktır. </a:t>
            </a:r>
          </a:p>
          <a:p>
            <a:pPr algn="just">
              <a:buClr>
                <a:srgbClr val="FF0000"/>
              </a:buClr>
              <a:buSzPct val="125000"/>
              <a:buFont typeface="Wingdings" panose="05000000000000000000" pitchFamily="2" charset="2"/>
              <a:buChar char="Ø"/>
              <a:defRPr/>
            </a:pPr>
            <a:endParaRPr lang="tr-TR" altLang="en-US" dirty="0"/>
          </a:p>
          <a:p>
            <a:pPr algn="just">
              <a:buClr>
                <a:srgbClr val="FF0000"/>
              </a:buClr>
              <a:buSzPct val="125000"/>
              <a:buFont typeface="Wingdings" panose="05000000000000000000" pitchFamily="2" charset="2"/>
              <a:buChar char="Ø"/>
              <a:defRPr/>
            </a:pPr>
            <a:r>
              <a:rPr lang="tr-TR" altLang="en-US" dirty="0"/>
              <a:t>Örtülü sermayeye isabet eden kur farkı giderleri kâr payı olarak kabul edilecek tutara dahil edilmeyecektir.</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altLang="en-US" sz="2400" b="1" dirty="0">
                <a:solidFill>
                  <a:srgbClr val="CC3300"/>
                </a:solidFill>
                <a:effectLst>
                  <a:outerShdw blurRad="38100" dist="38100" dir="2700000" algn="tl">
                    <a:srgbClr val="000000">
                      <a:alpha val="43137"/>
                    </a:srgbClr>
                  </a:outerShdw>
                </a:effectLst>
              </a:rPr>
              <a:t>ÖRTÜLÜ SERMAYE VE ÖRTÜLÜ KAZANÇ DAĞITIMINDA DÜZELTME İŞLEMLERİ</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665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98290"/>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806460"/>
            <a:ext cx="8683437" cy="47779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9578" y="1916832"/>
            <a:ext cx="8520894" cy="4214774"/>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sp>
        <p:nvSpPr>
          <p:cNvPr id="15" name="Metin kutusu 14">
            <a:extLst>
              <a:ext uri="{FF2B5EF4-FFF2-40B4-BE49-F238E27FC236}">
                <a16:creationId xmlns:a16="http://schemas.microsoft.com/office/drawing/2014/main" xmlns="" id="{28D283D0-F114-4AAF-8D51-9FC15D872BD3}"/>
              </a:ext>
            </a:extLst>
          </p:cNvPr>
          <p:cNvSpPr txBox="1"/>
          <p:nvPr/>
        </p:nvSpPr>
        <p:spPr>
          <a:xfrm>
            <a:off x="451978" y="2069232"/>
            <a:ext cx="8520894" cy="4214774"/>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lgn="ctr">
              <a:buFont typeface="Arial" panose="020B0604020202020204" pitchFamily="34" charset="0"/>
              <a:buNone/>
            </a:pPr>
            <a:r>
              <a:rPr lang="tr-TR" altLang="tr-TR" sz="4600" b="1" dirty="0">
                <a:solidFill>
                  <a:srgbClr val="CC3300"/>
                </a:solidFill>
                <a:effectLst>
                  <a:outerShdw blurRad="38100" dist="38100" dir="2700000" algn="tl">
                    <a:srgbClr val="000000">
                      <a:alpha val="43137"/>
                    </a:srgbClr>
                  </a:outerShdw>
                </a:effectLst>
              </a:rPr>
              <a:t>ÖRNEK UYGULAMA</a:t>
            </a:r>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4"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66" y="81893"/>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76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98290"/>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806460"/>
            <a:ext cx="8683437" cy="47779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9578" y="1916832"/>
            <a:ext cx="8520894" cy="4214774"/>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ÖRNEK UYGULAMA</a:t>
            </a:r>
          </a:p>
          <a:p>
            <a:pPr algn="ctr"/>
            <a:endParaRPr lang="tr-TR" sz="2400" dirty="0">
              <a:effectLst>
                <a:outerShdw blurRad="38100" dist="38100" dir="2700000" algn="tl">
                  <a:srgbClr val="000000">
                    <a:alpha val="43137"/>
                  </a:srgbClr>
                </a:outerShdw>
              </a:effectLst>
            </a:endParaRPr>
          </a:p>
        </p:txBody>
      </p:sp>
      <p:sp>
        <p:nvSpPr>
          <p:cNvPr id="15" name="Metin kutusu 14">
            <a:extLst>
              <a:ext uri="{FF2B5EF4-FFF2-40B4-BE49-F238E27FC236}">
                <a16:creationId xmlns:a16="http://schemas.microsoft.com/office/drawing/2014/main" xmlns="" id="{28D283D0-F114-4AAF-8D51-9FC15D872BD3}"/>
              </a:ext>
            </a:extLst>
          </p:cNvPr>
          <p:cNvSpPr txBox="1"/>
          <p:nvPr/>
        </p:nvSpPr>
        <p:spPr>
          <a:xfrm>
            <a:off x="416393" y="1670278"/>
            <a:ext cx="8424936" cy="4560281"/>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r>
              <a:rPr lang="tr-TR" altLang="tr-TR" dirty="0" smtClean="0"/>
              <a:t> </a:t>
            </a:r>
            <a:r>
              <a:rPr lang="tr-TR" b="1" dirty="0">
                <a:solidFill>
                  <a:srgbClr val="FF0000"/>
                </a:solidFill>
              </a:rPr>
              <a:t>Örnek 1:</a:t>
            </a:r>
            <a:endParaRPr lang="tr-TR" dirty="0">
              <a:solidFill>
                <a:srgbClr val="FF0000"/>
              </a:solidFill>
            </a:endParaRPr>
          </a:p>
          <a:p>
            <a:r>
              <a:rPr lang="tr-TR" dirty="0"/>
              <a:t>İnşaat işleri faaliyeti ile iştigal eden Kadıköy Vergi Dairesi mükellefi ABC İnşaat Sanayi ve Ticaret Anonim Şirketi’nin 2017 takvim yılı hesap döneminde yurt içi faaliyetlerinden elde etmiş olduğu </a:t>
            </a:r>
            <a:r>
              <a:rPr lang="tr-TR" dirty="0">
                <a:solidFill>
                  <a:srgbClr val="FF0000"/>
                </a:solidFill>
              </a:rPr>
              <a:t>ticari bilanço kârı 12.000.000 TL </a:t>
            </a:r>
            <a:r>
              <a:rPr lang="tr-TR" dirty="0"/>
              <a:t>olup, şirketin hesap dönemi içerisinde gerçekleştirmiş olduğu işlemlere ilişkin bilgiler aşağıda verilmiştir.</a:t>
            </a:r>
          </a:p>
          <a:p>
            <a:pPr marL="285750" lvl="0" indent="-285750">
              <a:buFont typeface="Wingdings" panose="05000000000000000000" pitchFamily="2" charset="2"/>
              <a:buChar char="Ø"/>
            </a:pPr>
            <a:r>
              <a:rPr lang="tr-TR" dirty="0"/>
              <a:t>Kanunen kabul edilmeyen giderleri 2.000.000 TL'dir.</a:t>
            </a:r>
          </a:p>
          <a:p>
            <a:pPr marL="285750" lvl="0" indent="-285750">
              <a:buFont typeface="Wingdings" panose="05000000000000000000" pitchFamily="2" charset="2"/>
              <a:buChar char="Ø"/>
            </a:pPr>
            <a:r>
              <a:rPr lang="tr-TR" dirty="0"/>
              <a:t>Önceki dönemlerde KKEG olarak matraha ilave edilen ve cari dönemde personele ödenen kıdem tazminatı tutarı 1.250.000,00 TL’dir.</a:t>
            </a:r>
          </a:p>
          <a:p>
            <a:pPr marL="285750" lvl="0" indent="-285750">
              <a:buFont typeface="Wingdings" panose="05000000000000000000" pitchFamily="2" charset="2"/>
              <a:buChar char="Ø"/>
            </a:pPr>
            <a:r>
              <a:rPr lang="tr-TR" dirty="0"/>
              <a:t>Mükellef 2017 yılı içinde 1.050.000 TL geçici vergi ödemiştir.</a:t>
            </a:r>
          </a:p>
          <a:p>
            <a:pPr marL="285750" lvl="0" indent="-285750">
              <a:buFont typeface="Wingdings" panose="05000000000000000000" pitchFamily="2" charset="2"/>
              <a:buChar char="Ø"/>
            </a:pPr>
            <a:r>
              <a:rPr lang="tr-TR" dirty="0"/>
              <a:t>Mükellef 2017 yılı içinde kesinti yolu suretiyle 65.000 TL vergi ödemiştir.</a:t>
            </a:r>
          </a:p>
          <a:p>
            <a:pPr marL="285750" lvl="0" indent="-285750">
              <a:buFont typeface="Wingdings" panose="05000000000000000000" pitchFamily="2" charset="2"/>
              <a:buChar char="Ø"/>
            </a:pPr>
            <a:r>
              <a:rPr lang="tr-TR" dirty="0"/>
              <a:t>Mükellefin 2015 yılından indirim konusu yapılamayan geçmiş yıllar mali zararı 200.000 </a:t>
            </a:r>
            <a:r>
              <a:rPr lang="tr-TR" dirty="0" smtClean="0"/>
              <a:t> TL'dir</a:t>
            </a:r>
            <a:r>
              <a:rPr lang="tr-TR" dirty="0"/>
              <a:t>.</a:t>
            </a:r>
          </a:p>
          <a:p>
            <a:pPr marL="285750" lvl="0" indent="-285750">
              <a:buFont typeface="Wingdings" panose="05000000000000000000" pitchFamily="2" charset="2"/>
              <a:buChar char="Ø"/>
            </a:pPr>
            <a:r>
              <a:rPr lang="tr-TR" dirty="0"/>
              <a:t>Şirketin ortak olduğu, ABC-Z İş Ortaklığı'nın yapmış olduğu köprü inşaatı 2017 yılında tamamlanmış olup, iş bitimi sonunda elde edilen kazancın ortaklara dağıtılmasından 400.000 TL kar payı elde edilmiştir.</a:t>
            </a:r>
          </a:p>
          <a:p>
            <a:pPr marL="285750" indent="-285750">
              <a:buFont typeface="Wingdings" panose="05000000000000000000" pitchFamily="2" charset="2"/>
              <a:buChar char="Ø"/>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spTree>
    <p:extLst>
      <p:ext uri="{BB962C8B-B14F-4D97-AF65-F5344CB8AC3E}">
        <p14:creationId xmlns:p14="http://schemas.microsoft.com/office/powerpoint/2010/main" val="8918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98290"/>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806460"/>
            <a:ext cx="8683437" cy="47779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9578" y="1916832"/>
            <a:ext cx="8520894" cy="4214774"/>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ÖRNEK UYGULAMA</a:t>
            </a:r>
          </a:p>
          <a:p>
            <a:pPr algn="ctr"/>
            <a:endParaRPr lang="tr-TR" sz="2400" dirty="0">
              <a:effectLst>
                <a:outerShdw blurRad="38100" dist="38100" dir="2700000" algn="tl">
                  <a:srgbClr val="000000">
                    <a:alpha val="43137"/>
                  </a:srgbClr>
                </a:outerShdw>
              </a:effectLst>
            </a:endParaRPr>
          </a:p>
        </p:txBody>
      </p:sp>
      <p:sp>
        <p:nvSpPr>
          <p:cNvPr id="15" name="Metin kutusu 14">
            <a:extLst>
              <a:ext uri="{FF2B5EF4-FFF2-40B4-BE49-F238E27FC236}">
                <a16:creationId xmlns:a16="http://schemas.microsoft.com/office/drawing/2014/main" xmlns="" id="{28D283D0-F114-4AAF-8D51-9FC15D872BD3}"/>
              </a:ext>
            </a:extLst>
          </p:cNvPr>
          <p:cNvSpPr txBox="1"/>
          <p:nvPr/>
        </p:nvSpPr>
        <p:spPr>
          <a:xfrm>
            <a:off x="473125" y="1931588"/>
            <a:ext cx="8520894" cy="4214774"/>
          </a:xfrm>
          <a:prstGeom prst="rect">
            <a:avLst/>
          </a:prstGeom>
          <a:noFill/>
        </p:spPr>
        <p:txBody>
          <a:bodyPr wrap="square" lIns="0" rIns="0" numCol="1" rtlCol="0" anchor="t" anchorCtr="0">
            <a:noAutofit/>
          </a:bodyPr>
          <a:lstStyle/>
          <a:p>
            <a:pPr>
              <a:buFont typeface="Arial" panose="020B0604020202020204" pitchFamily="34" charset="0"/>
              <a:buNone/>
            </a:pPr>
            <a:r>
              <a:rPr lang="tr-TR" altLang="tr-TR" dirty="0" smtClean="0"/>
              <a:t> </a:t>
            </a:r>
            <a:r>
              <a:rPr lang="tr-TR" altLang="tr-TR" b="1" dirty="0" smtClean="0">
                <a:solidFill>
                  <a:srgbClr val="FF0000"/>
                </a:solidFill>
              </a:rPr>
              <a:t>ÇÖZÜM-1</a:t>
            </a:r>
          </a:p>
          <a:p>
            <a:pPr>
              <a:buFont typeface="Arial" panose="020B0604020202020204" pitchFamily="34" charset="0"/>
              <a:buNone/>
            </a:pPr>
            <a:endParaRPr lang="tr-TR" altLang="tr-TR" b="1" dirty="0">
              <a:solidFill>
                <a:srgbClr val="FF0000"/>
              </a:solidFill>
            </a:endParaRPr>
          </a:p>
          <a:p>
            <a:pPr>
              <a:buFont typeface="Arial" panose="020B0604020202020204" pitchFamily="34" charset="0"/>
              <a:buNone/>
            </a:pPr>
            <a:endParaRPr lang="tr-TR" altLang="tr-TR" dirty="0" smtClean="0"/>
          </a:p>
          <a:p>
            <a:pPr>
              <a:buFont typeface="Arial" panose="020B0604020202020204" pitchFamily="34" charset="0"/>
              <a:buNone/>
            </a:pPr>
            <a:r>
              <a:rPr lang="tr-TR" altLang="tr-TR" dirty="0" smtClean="0"/>
              <a:t> </a:t>
            </a: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graphicFrame>
        <p:nvGraphicFramePr>
          <p:cNvPr id="7" name="Tablo 6"/>
          <p:cNvGraphicFramePr>
            <a:graphicFrameLocks noGrp="1"/>
          </p:cNvGraphicFramePr>
          <p:nvPr>
            <p:extLst>
              <p:ext uri="{D42A27DB-BD31-4B8C-83A1-F6EECF244321}">
                <p14:modId xmlns:p14="http://schemas.microsoft.com/office/powerpoint/2010/main" val="816756535"/>
              </p:ext>
            </p:extLst>
          </p:nvPr>
        </p:nvGraphicFramePr>
        <p:xfrm>
          <a:off x="446356" y="2345556"/>
          <a:ext cx="8230100" cy="3857830"/>
        </p:xfrm>
        <a:graphic>
          <a:graphicData uri="http://schemas.openxmlformats.org/drawingml/2006/table">
            <a:tbl>
              <a:tblPr firstRow="1" firstCol="1" bandRow="1">
                <a:tableStyleId>{5C22544A-7EE6-4342-B048-85BDC9FD1C3A}</a:tableStyleId>
              </a:tblPr>
              <a:tblGrid>
                <a:gridCol w="693648"/>
                <a:gridCol w="5750753"/>
                <a:gridCol w="1785699"/>
              </a:tblGrid>
              <a:tr h="385783">
                <a:tc>
                  <a:txBody>
                    <a:bodyPr/>
                    <a:lstStyle/>
                    <a:p>
                      <a:pPr>
                        <a:lnSpc>
                          <a:spcPct val="107000"/>
                        </a:lnSpc>
                        <a:spcAft>
                          <a:spcPts val="0"/>
                        </a:spcAft>
                      </a:pPr>
                      <a:r>
                        <a:rPr lang="tr-TR" sz="1400" dirty="0">
                          <a:effectLst/>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400" dirty="0">
                          <a:effectLst/>
                        </a:rPr>
                        <a:t>Ticari Bilanço Karı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tr-TR" sz="1400">
                          <a:effectLst/>
                        </a:rPr>
                        <a:t>12.000.000,00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85783">
                <a:tc>
                  <a:txBody>
                    <a:bodyPr/>
                    <a:lstStyle/>
                    <a:p>
                      <a:pPr>
                        <a:lnSpc>
                          <a:spcPct val="107000"/>
                        </a:lnSpc>
                        <a:spcAft>
                          <a:spcPts val="0"/>
                        </a:spcAft>
                      </a:pPr>
                      <a:r>
                        <a:rPr lang="tr-TR" sz="1400" dirty="0">
                          <a:effectLst/>
                        </a:rPr>
                        <a:t>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400">
                          <a:effectLst/>
                        </a:rPr>
                        <a:t>Kanunen Kabul Edilmeyen Giderler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tr-TR" sz="1400">
                          <a:effectLst/>
                        </a:rPr>
                        <a:t>2.000.000,00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85783">
                <a:tc>
                  <a:txBody>
                    <a:bodyPr/>
                    <a:lstStyle/>
                    <a:p>
                      <a:pPr>
                        <a:lnSpc>
                          <a:spcPct val="107000"/>
                        </a:lnSpc>
                        <a:spcAft>
                          <a:spcPts val="0"/>
                        </a:spcAft>
                      </a:pPr>
                      <a:r>
                        <a:rPr lang="tr-TR" sz="1400" dirty="0">
                          <a:effectLst/>
                        </a:rPr>
                        <a:t>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400" dirty="0">
                          <a:effectLst/>
                        </a:rPr>
                        <a:t>İştirak Kazancı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tr-TR" sz="1400">
                          <a:effectLst/>
                        </a:rPr>
                        <a:t>-400.000,00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85783">
                <a:tc>
                  <a:txBody>
                    <a:bodyPr/>
                    <a:lstStyle/>
                    <a:p>
                      <a:pPr>
                        <a:lnSpc>
                          <a:spcPct val="107000"/>
                        </a:lnSpc>
                        <a:spcAft>
                          <a:spcPts val="0"/>
                        </a:spcAft>
                      </a:pPr>
                      <a:r>
                        <a:rPr lang="tr-TR" sz="1400">
                          <a:effectLst/>
                        </a:rPr>
                        <a:t>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400" dirty="0">
                          <a:effectLst/>
                        </a:rPr>
                        <a:t>Diğer İndirimler ve İstisnalar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tr-TR" sz="1400">
                          <a:effectLst/>
                        </a:rPr>
                        <a:t>-1.250.000,00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85783">
                <a:tc>
                  <a:txBody>
                    <a:bodyPr/>
                    <a:lstStyle/>
                    <a:p>
                      <a:pPr>
                        <a:lnSpc>
                          <a:spcPct val="107000"/>
                        </a:lnSpc>
                        <a:spcAft>
                          <a:spcPts val="0"/>
                        </a:spcAft>
                      </a:pPr>
                      <a:r>
                        <a:rPr lang="tr-TR" sz="1400">
                          <a:effectLst/>
                        </a:rPr>
                        <a:t>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400" dirty="0">
                          <a:effectLst/>
                        </a:rPr>
                        <a:t>Geçmiş Yıl Zararları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tr-TR" sz="1400" dirty="0">
                          <a:effectLst/>
                        </a:rPr>
                        <a:t>-200.000,00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85783">
                <a:tc>
                  <a:txBody>
                    <a:bodyPr/>
                    <a:lstStyle/>
                    <a:p>
                      <a:pPr>
                        <a:lnSpc>
                          <a:spcPct val="107000"/>
                        </a:lnSpc>
                        <a:spcAft>
                          <a:spcPts val="0"/>
                        </a:spcAft>
                      </a:pPr>
                      <a:r>
                        <a:rPr lang="tr-TR" sz="1400">
                          <a:effectLst/>
                        </a:rPr>
                        <a:t>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400" b="1" dirty="0">
                          <a:effectLst/>
                        </a:rPr>
                        <a:t>Kurumlar Vergisi Matrahı (1+2+3+4+5)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tr-TR" sz="1400" b="1" dirty="0">
                          <a:effectLst/>
                        </a:rPr>
                        <a:t>12.150.000,00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85783">
                <a:tc>
                  <a:txBody>
                    <a:bodyPr/>
                    <a:lstStyle/>
                    <a:p>
                      <a:pPr>
                        <a:lnSpc>
                          <a:spcPct val="107000"/>
                        </a:lnSpc>
                        <a:spcAft>
                          <a:spcPts val="0"/>
                        </a:spcAft>
                      </a:pPr>
                      <a:r>
                        <a:rPr lang="tr-TR" sz="1400">
                          <a:effectLst/>
                        </a:rPr>
                        <a:t>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400" b="1" dirty="0">
                          <a:effectLst/>
                        </a:rPr>
                        <a:t>Hesaplanan Kurumlar Vergisi (6*0,20)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tr-TR" sz="1400" b="1" dirty="0">
                          <a:effectLst/>
                        </a:rPr>
                        <a:t>2.430.000,00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85783">
                <a:tc>
                  <a:txBody>
                    <a:bodyPr/>
                    <a:lstStyle/>
                    <a:p>
                      <a:pPr>
                        <a:lnSpc>
                          <a:spcPct val="107000"/>
                        </a:lnSpc>
                        <a:spcAft>
                          <a:spcPts val="0"/>
                        </a:spcAft>
                      </a:pPr>
                      <a:r>
                        <a:rPr lang="tr-TR" sz="1400">
                          <a:effectLst/>
                        </a:rPr>
                        <a:t>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400" dirty="0">
                          <a:effectLst/>
                        </a:rPr>
                        <a:t>Yıl İçinde Kesinti Yolu İle Ödenen Vergiler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tr-TR" sz="1400" dirty="0" smtClean="0">
                          <a:effectLst/>
                        </a:rPr>
                        <a:t>-65.000,00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85783">
                <a:tc>
                  <a:txBody>
                    <a:bodyPr/>
                    <a:lstStyle/>
                    <a:p>
                      <a:pPr>
                        <a:lnSpc>
                          <a:spcPct val="107000"/>
                        </a:lnSpc>
                        <a:spcAft>
                          <a:spcPts val="0"/>
                        </a:spcAft>
                      </a:pPr>
                      <a:r>
                        <a:rPr lang="tr-TR" sz="1400">
                          <a:effectLst/>
                        </a:rPr>
                        <a:t>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400" dirty="0">
                          <a:effectLst/>
                        </a:rPr>
                        <a:t>Ödenen Geçici Vergi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tr-TR" sz="1400" dirty="0" smtClean="0">
                          <a:effectLst/>
                        </a:rPr>
                        <a:t>-1.1050.000,00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85783">
                <a:tc>
                  <a:txBody>
                    <a:bodyPr/>
                    <a:lstStyle/>
                    <a:p>
                      <a:pPr>
                        <a:lnSpc>
                          <a:spcPct val="107000"/>
                        </a:lnSpc>
                        <a:spcAft>
                          <a:spcPts val="0"/>
                        </a:spcAft>
                      </a:pPr>
                      <a:r>
                        <a:rPr lang="tr-TR" sz="1400" dirty="0">
                          <a:effectLst/>
                        </a:rPr>
                        <a:t>10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400" b="1" dirty="0">
                          <a:effectLst/>
                        </a:rPr>
                        <a:t>Ödenmesi Gereken Kurumlar Vergisi (7-8-9)</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tr-TR" sz="1400" b="1" dirty="0">
                          <a:effectLst/>
                        </a:rPr>
                        <a:t>1.315.000,00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319405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98290"/>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806460"/>
            <a:ext cx="8683437" cy="47779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9578" y="1916832"/>
            <a:ext cx="8520894" cy="4214774"/>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ÖRNEK UYGULAMA</a:t>
            </a:r>
          </a:p>
          <a:p>
            <a:pPr algn="ctr"/>
            <a:endParaRPr lang="tr-TR" sz="2400" dirty="0">
              <a:effectLst>
                <a:outerShdw blurRad="38100" dist="38100" dir="2700000" algn="tl">
                  <a:srgbClr val="000000">
                    <a:alpha val="43137"/>
                  </a:srgbClr>
                </a:outerShdw>
              </a:effectLst>
            </a:endParaRPr>
          </a:p>
        </p:txBody>
      </p:sp>
      <p:sp>
        <p:nvSpPr>
          <p:cNvPr id="15" name="Metin kutusu 14">
            <a:extLst>
              <a:ext uri="{FF2B5EF4-FFF2-40B4-BE49-F238E27FC236}">
                <a16:creationId xmlns:a16="http://schemas.microsoft.com/office/drawing/2014/main" xmlns="" id="{28D283D0-F114-4AAF-8D51-9FC15D872BD3}"/>
              </a:ext>
            </a:extLst>
          </p:cNvPr>
          <p:cNvSpPr txBox="1"/>
          <p:nvPr/>
        </p:nvSpPr>
        <p:spPr>
          <a:xfrm>
            <a:off x="371586" y="1982854"/>
            <a:ext cx="8520894" cy="4214774"/>
          </a:xfrm>
          <a:prstGeom prst="rect">
            <a:avLst/>
          </a:prstGeom>
          <a:noFill/>
        </p:spPr>
        <p:txBody>
          <a:bodyPr wrap="square" lIns="0" rIns="0" numCol="1" rtlCol="0" anchor="t" anchorCtr="0">
            <a:noAutofit/>
          </a:bodyPr>
          <a:lstStyle/>
          <a:p>
            <a:r>
              <a:rPr lang="tr-TR" altLang="tr-TR" dirty="0"/>
              <a:t> </a:t>
            </a:r>
            <a:r>
              <a:rPr lang="tr-TR" b="1" dirty="0">
                <a:solidFill>
                  <a:srgbClr val="FF0000"/>
                </a:solidFill>
              </a:rPr>
              <a:t>Örnek 2:</a:t>
            </a:r>
          </a:p>
          <a:p>
            <a:r>
              <a:rPr lang="tr-TR" dirty="0"/>
              <a:t>Kocatepe Vergi Dairesi mükellefi XYZ Anonim Şirketi mobilya aksesuarları ve donanımlarının ticaretini yapmaktadır. Mükellef kurumun 31.12.2017 tarihli gelir tablosuna göre göre </a:t>
            </a:r>
            <a:r>
              <a:rPr lang="tr-TR" dirty="0">
                <a:solidFill>
                  <a:srgbClr val="FF0000"/>
                </a:solidFill>
              </a:rPr>
              <a:t>dönem </a:t>
            </a:r>
            <a:r>
              <a:rPr lang="tr-TR">
                <a:solidFill>
                  <a:srgbClr val="FF0000"/>
                </a:solidFill>
              </a:rPr>
              <a:t>karı </a:t>
            </a:r>
            <a:r>
              <a:rPr lang="tr-TR" smtClean="0">
                <a:solidFill>
                  <a:srgbClr val="FF0000"/>
                </a:solidFill>
              </a:rPr>
              <a:t>875.000 </a:t>
            </a:r>
            <a:r>
              <a:rPr lang="tr-TR" dirty="0">
                <a:solidFill>
                  <a:srgbClr val="FF0000"/>
                </a:solidFill>
              </a:rPr>
              <a:t>TL’</a:t>
            </a:r>
            <a:r>
              <a:rPr lang="tr-TR" dirty="0"/>
              <a:t>dir. İşletme yönetimi ile yapılan görüşme ve 2017 yılına ait detaylı mizanın incelenmesi sonucunda 2017 yılı hesap dönemine ait aşağıdaki hususlar not edilmiştir. </a:t>
            </a:r>
          </a:p>
          <a:p>
            <a:pPr marL="285750" lvl="0" indent="-285750">
              <a:buFont typeface="Wingdings" panose="05000000000000000000" pitchFamily="2" charset="2"/>
              <a:buChar char="Ø"/>
            </a:pPr>
            <a:r>
              <a:rPr lang="tr-TR" dirty="0"/>
              <a:t>Kurum 2017 yılında 32.500 TL kıdem tazminatı karşılığı ayırıp gider hesaplarına intikal ettirmiştir.</a:t>
            </a:r>
          </a:p>
          <a:p>
            <a:pPr marL="285750" lvl="0" indent="-285750">
              <a:buFont typeface="Wingdings" panose="05000000000000000000" pitchFamily="2" charset="2"/>
              <a:buChar char="Ø"/>
            </a:pPr>
            <a:r>
              <a:rPr lang="tr-TR" dirty="0"/>
              <a:t>Kurum tarafından Ocak/2017 dönemine ilişkin verilen KDV beyannamesi üzerinden tahakkuk eden verginin vadesinde ödenmesi unutulmuş ve 15 Mayıs 2017 tarihinde ödenmiştir. Vergi ile beraber ödenen 8.000 TL tutarındaki gecikme zammı gider olarak kayıtlara alınmıştır.</a:t>
            </a:r>
          </a:p>
          <a:p>
            <a:pPr marL="285750" lvl="0" indent="-285750">
              <a:buFont typeface="Wingdings" panose="05000000000000000000" pitchFamily="2" charset="2"/>
              <a:buChar char="Ø"/>
            </a:pPr>
            <a:r>
              <a:rPr lang="tr-TR" dirty="0"/>
              <a:t>Gider hesaplarının incelenmesi sırasında, 2016 yılına ait 5.000 TL’lik danışmanlık faturasının Ocak/2017 döneminde gider olarak kayıtlara alındığı tespit edilmiştir.</a:t>
            </a:r>
          </a:p>
          <a:p>
            <a:r>
              <a:rPr lang="tr-TR" dirty="0"/>
              <a:t> </a:t>
            </a:r>
          </a:p>
          <a:p>
            <a:pPr marL="285750" indent="-285750">
              <a:buFont typeface="Wingdings" panose="05000000000000000000" pitchFamily="2" charset="2"/>
              <a:buChar char="Ø"/>
            </a:pPr>
            <a:endParaRPr lang="tr-TR" dirty="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spTree>
    <p:extLst>
      <p:ext uri="{BB962C8B-B14F-4D97-AF65-F5344CB8AC3E}">
        <p14:creationId xmlns:p14="http://schemas.microsoft.com/office/powerpoint/2010/main" val="68902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98290"/>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806460"/>
            <a:ext cx="8683437" cy="47779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9578" y="1916832"/>
            <a:ext cx="8520894" cy="4214774"/>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ÖRNEK UYGULAMA</a:t>
            </a:r>
          </a:p>
          <a:p>
            <a:pPr algn="ctr"/>
            <a:endParaRPr lang="tr-TR" sz="2400" dirty="0">
              <a:effectLst>
                <a:outerShdw blurRad="38100" dist="38100" dir="2700000" algn="tl">
                  <a:srgbClr val="000000">
                    <a:alpha val="43137"/>
                  </a:srgbClr>
                </a:outerShdw>
              </a:effectLst>
            </a:endParaRPr>
          </a:p>
        </p:txBody>
      </p:sp>
      <p:sp>
        <p:nvSpPr>
          <p:cNvPr id="15" name="Metin kutusu 14">
            <a:extLst>
              <a:ext uri="{FF2B5EF4-FFF2-40B4-BE49-F238E27FC236}">
                <a16:creationId xmlns:a16="http://schemas.microsoft.com/office/drawing/2014/main" xmlns="" id="{28D283D0-F114-4AAF-8D51-9FC15D872BD3}"/>
              </a:ext>
            </a:extLst>
          </p:cNvPr>
          <p:cNvSpPr txBox="1"/>
          <p:nvPr/>
        </p:nvSpPr>
        <p:spPr>
          <a:xfrm>
            <a:off x="451978" y="2069232"/>
            <a:ext cx="8520894" cy="4214774"/>
          </a:xfrm>
          <a:prstGeom prst="rect">
            <a:avLst/>
          </a:prstGeom>
          <a:noFill/>
        </p:spPr>
        <p:txBody>
          <a:bodyPr wrap="square" lIns="0" rIns="0" numCol="1" rtlCol="0" anchor="t" anchorCtr="0">
            <a:noAutofit/>
          </a:bodyPr>
          <a:lstStyle/>
          <a:p>
            <a:pPr marL="285750" lvl="0" indent="-285750">
              <a:buFont typeface="Wingdings" panose="05000000000000000000" pitchFamily="2" charset="2"/>
              <a:buChar char="Ø"/>
            </a:pPr>
            <a:r>
              <a:rPr lang="tr-TR" altLang="tr-TR" dirty="0" smtClean="0"/>
              <a:t> </a:t>
            </a:r>
            <a:r>
              <a:rPr lang="tr-TR" dirty="0"/>
              <a:t>Kayıtlara tahakkuk ettirilmekle birlikte, Ekim/2017 dönemine ait 20.000 TL tutarındaki sosyal güvenlik primi vadesinde ödenmemiştir.</a:t>
            </a:r>
          </a:p>
          <a:p>
            <a:pPr marL="285750" lvl="0" indent="-285750">
              <a:buFont typeface="Wingdings" panose="05000000000000000000" pitchFamily="2" charset="2"/>
              <a:buChar char="Ø"/>
            </a:pPr>
            <a:r>
              <a:rPr lang="tr-TR" dirty="0"/>
              <a:t>Kurum stoklarını muhafaza ettiği deponun bir bölümünü 01.10.2017 tarihi ile bir başka kuruma bir yıllığına kiraya vererek 54.000 TL yıllık kiralama bedelinin tamamı için 05.10.2017 tarihinde fatura düzenlemiştir. Söz konusu fatura bedeli fatura tarihi ile kayıtlarda gelir olarak muhasebeleştirilmiştir. </a:t>
            </a:r>
          </a:p>
          <a:p>
            <a:pPr marL="285750" lvl="0" indent="-285750">
              <a:buFont typeface="Wingdings" panose="05000000000000000000" pitchFamily="2" charset="2"/>
              <a:buChar char="Ø"/>
            </a:pPr>
            <a:r>
              <a:rPr lang="tr-TR" dirty="0"/>
              <a:t>Kurum tarafından 2017 yılında telefon faturalarının tamamı (KDV hariç) gider olarak kayıtlara alınmıştır.  Bu fatura bedellerinin 4.000 TL’lik kısmının özel iletişim vergisi içermektedir.</a:t>
            </a:r>
          </a:p>
          <a:p>
            <a:pPr marL="285750" lvl="0" indent="-285750">
              <a:buFont typeface="Wingdings" panose="05000000000000000000" pitchFamily="2" charset="2"/>
              <a:buChar char="Ø"/>
            </a:pPr>
            <a:r>
              <a:rPr lang="tr-TR" dirty="0"/>
              <a:t>Kurum tarafından 2017 yılı içerisinde makbuz karşılığı olarak </a:t>
            </a:r>
            <a:r>
              <a:rPr lang="tr-TR" dirty="0" err="1"/>
              <a:t>Darüşşafaka</a:t>
            </a:r>
            <a:r>
              <a:rPr lang="tr-TR" dirty="0"/>
              <a:t> Cemiyeti’ne 10.000 TL’lik bağış yapılmıştır. </a:t>
            </a:r>
          </a:p>
          <a:p>
            <a:pPr marL="285750" lvl="0" indent="-285750">
              <a:buFont typeface="Wingdings" panose="05000000000000000000" pitchFamily="2" charset="2"/>
              <a:buChar char="Ø"/>
            </a:pPr>
            <a:r>
              <a:rPr lang="tr-TR" dirty="0"/>
              <a:t>Mükellef kurum 18.03.2014 tarihinde 2.000.000 TL’ye almış olduğu arsayı 21.12.2017 tarihinde 3.200.000 TL’ye bir başka kuruma satmıştır. Kazancın tamamını gelir olarak kayıtlara almış ve Mart 2018 döneminde % 50’lik kısmını pasif hesaplarda özel bir fon hesabına aktarmıştır.</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spTree>
    <p:extLst>
      <p:ext uri="{BB962C8B-B14F-4D97-AF65-F5344CB8AC3E}">
        <p14:creationId xmlns:p14="http://schemas.microsoft.com/office/powerpoint/2010/main" val="25639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98290"/>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806460"/>
            <a:ext cx="8683437" cy="47779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9578" y="1916832"/>
            <a:ext cx="8520894" cy="4214774"/>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sz="2400" dirty="0" smtClean="0">
                <a:effectLst>
                  <a:outerShdw blurRad="38100" dist="38100" dir="2700000" algn="tl">
                    <a:srgbClr val="000000">
                      <a:alpha val="43137"/>
                    </a:srgbClr>
                  </a:outerShdw>
                </a:effectLst>
              </a:rPr>
              <a:t>  </a:t>
            </a:r>
            <a:r>
              <a:rPr lang="tr-TR" altLang="tr-TR" sz="2400" b="1" dirty="0">
                <a:solidFill>
                  <a:srgbClr val="CC3300"/>
                </a:solidFill>
                <a:effectLst>
                  <a:outerShdw blurRad="38100" dist="38100" dir="2700000" algn="tl">
                    <a:srgbClr val="000000">
                      <a:alpha val="43137"/>
                    </a:srgbClr>
                  </a:outerShdw>
                </a:effectLst>
              </a:rPr>
              <a:t>ÖRNEK UYGULAMA</a:t>
            </a:r>
          </a:p>
          <a:p>
            <a:pPr algn="ctr"/>
            <a:endParaRPr lang="tr-TR" sz="2400" dirty="0">
              <a:effectLst>
                <a:outerShdw blurRad="38100" dist="38100" dir="2700000" algn="tl">
                  <a:srgbClr val="000000">
                    <a:alpha val="43137"/>
                  </a:srgbClr>
                </a:outerShdw>
              </a:effectLst>
            </a:endParaRPr>
          </a:p>
        </p:txBody>
      </p:sp>
      <p:sp>
        <p:nvSpPr>
          <p:cNvPr id="15" name="Metin kutusu 14">
            <a:extLst>
              <a:ext uri="{FF2B5EF4-FFF2-40B4-BE49-F238E27FC236}">
                <a16:creationId xmlns:a16="http://schemas.microsoft.com/office/drawing/2014/main" xmlns="" id="{28D283D0-F114-4AAF-8D51-9FC15D872BD3}"/>
              </a:ext>
            </a:extLst>
          </p:cNvPr>
          <p:cNvSpPr txBox="1"/>
          <p:nvPr/>
        </p:nvSpPr>
        <p:spPr>
          <a:xfrm>
            <a:off x="527632" y="1838811"/>
            <a:ext cx="8520894" cy="4214774"/>
          </a:xfrm>
          <a:prstGeom prst="rect">
            <a:avLst/>
          </a:prstGeom>
          <a:noFill/>
        </p:spPr>
        <p:txBody>
          <a:bodyPr wrap="square" lIns="0" rIns="0" numCol="1" rtlCol="0" anchor="t" anchorCtr="0">
            <a:noAutofit/>
          </a:bodyPr>
          <a:lstStyle/>
          <a:p>
            <a:pPr>
              <a:buFont typeface="Arial" panose="020B0604020202020204" pitchFamily="34" charset="0"/>
              <a:buNone/>
            </a:pPr>
            <a:r>
              <a:rPr lang="tr-TR" altLang="tr-TR" dirty="0" smtClean="0"/>
              <a:t> </a:t>
            </a:r>
            <a:r>
              <a:rPr lang="tr-TR" altLang="tr-TR" b="1" dirty="0">
                <a:solidFill>
                  <a:srgbClr val="FF0000"/>
                </a:solidFill>
              </a:rPr>
              <a:t>ÇÖZÜM-2</a:t>
            </a:r>
          </a:p>
          <a:p>
            <a:pPr>
              <a:buFont typeface="Arial" panose="020B0604020202020204" pitchFamily="34" charset="0"/>
              <a:buNone/>
            </a:pPr>
            <a:r>
              <a:rPr lang="tr-TR" altLang="tr-TR" dirty="0" smtClean="0"/>
              <a:t> </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graphicFrame>
        <p:nvGraphicFramePr>
          <p:cNvPr id="2" name="Tablo 1"/>
          <p:cNvGraphicFramePr>
            <a:graphicFrameLocks noGrp="1"/>
          </p:cNvGraphicFramePr>
          <p:nvPr>
            <p:extLst>
              <p:ext uri="{D42A27DB-BD31-4B8C-83A1-F6EECF244321}">
                <p14:modId xmlns:p14="http://schemas.microsoft.com/office/powerpoint/2010/main" val="3782932742"/>
              </p:ext>
            </p:extLst>
          </p:nvPr>
        </p:nvGraphicFramePr>
        <p:xfrm>
          <a:off x="539553" y="2285206"/>
          <a:ext cx="8136904" cy="4024116"/>
        </p:xfrm>
        <a:graphic>
          <a:graphicData uri="http://schemas.openxmlformats.org/drawingml/2006/table">
            <a:tbl>
              <a:tblPr firstRow="1" firstCol="1" bandRow="1">
                <a:tableStyleId>{5C22544A-7EE6-4342-B048-85BDC9FD1C3A}</a:tableStyleId>
              </a:tblPr>
              <a:tblGrid>
                <a:gridCol w="335796"/>
                <a:gridCol w="5333829"/>
                <a:gridCol w="1015577"/>
                <a:gridCol w="1451702"/>
              </a:tblGrid>
              <a:tr h="223562">
                <a:tc>
                  <a:txBody>
                    <a:bodyPr/>
                    <a:lstStyle/>
                    <a:p>
                      <a:pPr algn="ctr">
                        <a:lnSpc>
                          <a:spcPct val="107000"/>
                        </a:lnSpc>
                        <a:spcAft>
                          <a:spcPts val="0"/>
                        </a:spcAft>
                      </a:pPr>
                      <a:r>
                        <a:rPr lang="en-US" sz="1300" dirty="0">
                          <a:effectLst/>
                        </a:rPr>
                        <a:t>1</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nSpc>
                          <a:spcPct val="107000"/>
                        </a:lnSpc>
                        <a:spcAft>
                          <a:spcPts val="0"/>
                        </a:spcAft>
                      </a:pPr>
                      <a:r>
                        <a:rPr lang="tr-TR" sz="1300" dirty="0">
                          <a:effectLst/>
                        </a:rPr>
                        <a:t>Ticari Bilanço Karı</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gn="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875.000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gn="ctr">
                        <a:lnSpc>
                          <a:spcPct val="107000"/>
                        </a:lnSpc>
                        <a:spcAft>
                          <a:spcPts val="0"/>
                        </a:spcAft>
                      </a:pPr>
                      <a:r>
                        <a:rPr lang="en-US" sz="1300">
                          <a:effectLst/>
                        </a:rPr>
                        <a:t>2</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nSpc>
                          <a:spcPct val="107000"/>
                        </a:lnSpc>
                        <a:spcAft>
                          <a:spcPts val="0"/>
                        </a:spcAft>
                      </a:pPr>
                      <a:r>
                        <a:rPr lang="tr-TR" sz="1300" b="1" dirty="0">
                          <a:effectLst/>
                        </a:rPr>
                        <a:t>Kanunen kabul edilmeyen giderler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gn="r">
                        <a:lnSpc>
                          <a:spcPct val="107000"/>
                        </a:lnSpc>
                        <a:spcAft>
                          <a:spcPts val="0"/>
                        </a:spcAft>
                      </a:pPr>
                      <a:r>
                        <a:rPr lang="en-US" sz="1300" b="1" dirty="0">
                          <a:effectLst/>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b="1" dirty="0">
                          <a:effectLst/>
                        </a:rPr>
                        <a:t>79.500</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300" dirty="0">
                          <a:effectLst/>
                        </a:rPr>
                        <a:t>Kıdem Tazminatı Karşılığı</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dirty="0">
                          <a:effectLst/>
                        </a:rPr>
                        <a:t>32.500</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tr-TR" sz="1300" dirty="0">
                          <a:effectLst/>
                        </a:rPr>
                        <a:t>Ödenen gecikme zammı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8.000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tr-TR" sz="1300" dirty="0">
                          <a:effectLst/>
                        </a:rPr>
                        <a:t>Önceki yıl giderleri</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5.000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tr-TR" sz="1300" dirty="0">
                          <a:effectLst/>
                        </a:rPr>
                        <a:t>Ödenmeyen sosyal güvenlik primleri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20.000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tr-TR" sz="1300" dirty="0">
                          <a:effectLst/>
                        </a:rPr>
                        <a:t>Özel iletişim vergisi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4.000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tr-TR" sz="1300" dirty="0">
                          <a:effectLst/>
                        </a:rPr>
                        <a:t>Bağış ve yardımlar</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10.000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gn="ctr">
                        <a:lnSpc>
                          <a:spcPct val="107000"/>
                        </a:lnSpc>
                        <a:spcAft>
                          <a:spcPts val="0"/>
                        </a:spcAft>
                      </a:pPr>
                      <a:r>
                        <a:rPr lang="en-US" sz="1300">
                          <a:effectLst/>
                        </a:rPr>
                        <a:t>3</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nSpc>
                          <a:spcPct val="107000"/>
                        </a:lnSpc>
                        <a:spcAft>
                          <a:spcPts val="0"/>
                        </a:spcAft>
                      </a:pPr>
                      <a:r>
                        <a:rPr lang="tr-TR" sz="1300" b="1" dirty="0">
                          <a:effectLst/>
                        </a:rPr>
                        <a:t>Kar ve ilaveler toplamı</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gn="r">
                        <a:lnSpc>
                          <a:spcPct val="107000"/>
                        </a:lnSpc>
                        <a:spcAft>
                          <a:spcPts val="0"/>
                        </a:spcAft>
                      </a:pPr>
                      <a:r>
                        <a:rPr lang="en-US" sz="1300" b="1">
                          <a:effectLst/>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b="1" dirty="0">
                          <a:effectLst/>
                        </a:rPr>
                        <a:t>954.500</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gn="ctr">
                        <a:lnSpc>
                          <a:spcPct val="107000"/>
                        </a:lnSpc>
                        <a:spcAft>
                          <a:spcPts val="0"/>
                        </a:spcAft>
                      </a:pPr>
                      <a:r>
                        <a:rPr lang="en-US" sz="1300">
                          <a:effectLst/>
                        </a:rPr>
                        <a:t>4</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nSpc>
                          <a:spcPct val="107000"/>
                        </a:lnSpc>
                        <a:spcAft>
                          <a:spcPts val="0"/>
                        </a:spcAft>
                      </a:pPr>
                      <a:r>
                        <a:rPr lang="tr-TR" sz="1300" b="1" dirty="0">
                          <a:effectLst/>
                        </a:rPr>
                        <a:t>Zarar olsa dahi indirilecek istisna ve indirimler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gn="r">
                        <a:lnSpc>
                          <a:spcPct val="107000"/>
                        </a:lnSpc>
                        <a:spcAft>
                          <a:spcPts val="0"/>
                        </a:spcAft>
                      </a:pPr>
                      <a:r>
                        <a:rPr lang="en-US" sz="1300" b="1">
                          <a:effectLst/>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b="1" dirty="0">
                          <a:effectLst/>
                        </a:rPr>
                        <a:t>640.500</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tr-TR" sz="1300" dirty="0">
                          <a:effectLst/>
                        </a:rPr>
                        <a:t>Gayrimenkul satış kazancının % 50'si</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600.000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tr-TR" sz="1300" dirty="0">
                          <a:effectLst/>
                        </a:rPr>
                        <a:t>Diğer İndirimler</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40.500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gn="ctr">
                        <a:lnSpc>
                          <a:spcPct val="107000"/>
                        </a:lnSpc>
                        <a:spcAft>
                          <a:spcPts val="0"/>
                        </a:spcAft>
                      </a:pPr>
                      <a:r>
                        <a:rPr lang="en-US" sz="1300">
                          <a:effectLst/>
                        </a:rPr>
                        <a:t>5</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nSpc>
                          <a:spcPct val="107000"/>
                        </a:lnSpc>
                        <a:spcAft>
                          <a:spcPts val="0"/>
                        </a:spcAft>
                      </a:pPr>
                      <a:r>
                        <a:rPr lang="tr-TR" sz="1300" b="1" dirty="0">
                          <a:effectLst/>
                        </a:rPr>
                        <a:t>Cari yıla ait zarar ve indirimler toplamı</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gn="r">
                        <a:lnSpc>
                          <a:spcPct val="107000"/>
                        </a:lnSpc>
                        <a:spcAft>
                          <a:spcPts val="0"/>
                        </a:spcAft>
                      </a:pPr>
                      <a:r>
                        <a:rPr lang="en-US" sz="1300" b="1">
                          <a:effectLst/>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b="1">
                          <a:effectLst/>
                        </a:rPr>
                        <a:t>640.500</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gn="ctr">
                        <a:lnSpc>
                          <a:spcPct val="107000"/>
                        </a:lnSpc>
                        <a:spcAft>
                          <a:spcPts val="0"/>
                        </a:spcAft>
                      </a:pPr>
                      <a:r>
                        <a:rPr lang="en-US" sz="1300">
                          <a:effectLst/>
                        </a:rPr>
                        <a:t>6</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nSpc>
                          <a:spcPct val="107000"/>
                        </a:lnSpc>
                        <a:spcAft>
                          <a:spcPts val="0"/>
                        </a:spcAft>
                      </a:pPr>
                      <a:r>
                        <a:rPr lang="tr-TR" sz="1300" b="1" dirty="0">
                          <a:effectLst/>
                        </a:rPr>
                        <a:t>Kar (3 - 5)</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gn="r">
                        <a:lnSpc>
                          <a:spcPct val="107000"/>
                        </a:lnSpc>
                        <a:spcAft>
                          <a:spcPts val="0"/>
                        </a:spcAft>
                      </a:pPr>
                      <a:r>
                        <a:rPr lang="en-US" sz="1300" b="1" dirty="0">
                          <a:effectLst/>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b="1">
                          <a:effectLst/>
                        </a:rPr>
                        <a:t>314.000</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gn="ctr">
                        <a:lnSpc>
                          <a:spcPct val="107000"/>
                        </a:lnSpc>
                        <a:spcAft>
                          <a:spcPts val="0"/>
                        </a:spcAft>
                      </a:pPr>
                      <a:r>
                        <a:rPr lang="en-US" sz="1300">
                          <a:effectLst/>
                        </a:rPr>
                        <a:t>7</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nSpc>
                          <a:spcPct val="107000"/>
                        </a:lnSpc>
                        <a:spcAft>
                          <a:spcPts val="0"/>
                        </a:spcAft>
                      </a:pPr>
                      <a:r>
                        <a:rPr lang="tr-TR" sz="1300" b="1" dirty="0">
                          <a:effectLst/>
                        </a:rPr>
                        <a:t>Kar olması halinde indirilecek istisna ve indirimler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gn="r">
                        <a:lnSpc>
                          <a:spcPct val="107000"/>
                        </a:lnSpc>
                        <a:spcAft>
                          <a:spcPts val="0"/>
                        </a:spcAft>
                      </a:pPr>
                      <a:r>
                        <a:rPr lang="en-US" sz="1300" b="1" dirty="0">
                          <a:effectLst/>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b="1" dirty="0">
                          <a:effectLst/>
                        </a:rPr>
                        <a:t>10.000</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nSpc>
                          <a:spcPct val="107000"/>
                        </a:lnSpc>
                        <a:spcAft>
                          <a:spcPts val="0"/>
                        </a:spcAft>
                      </a:pPr>
                      <a:r>
                        <a:rPr lang="en-US"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tr-TR" sz="1300" dirty="0">
                          <a:effectLst/>
                        </a:rPr>
                        <a:t>Bağış ve yardımlar</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a:effectLst/>
                        </a:rPr>
                        <a:t>10.000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gn="ctr">
                        <a:lnSpc>
                          <a:spcPct val="107000"/>
                        </a:lnSpc>
                        <a:spcAft>
                          <a:spcPts val="0"/>
                        </a:spcAft>
                      </a:pPr>
                      <a:r>
                        <a:rPr lang="en-US" sz="1300">
                          <a:effectLst/>
                        </a:rPr>
                        <a:t>8</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nSpc>
                          <a:spcPct val="107000"/>
                        </a:lnSpc>
                        <a:spcAft>
                          <a:spcPts val="0"/>
                        </a:spcAft>
                      </a:pPr>
                      <a:r>
                        <a:rPr lang="tr-TR" sz="1300" b="1" dirty="0">
                          <a:effectLst/>
                        </a:rPr>
                        <a:t>Kurumlar vergisi matrah (6 - 7)</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39700" algn="r">
                        <a:lnSpc>
                          <a:spcPct val="107000"/>
                        </a:lnSpc>
                        <a:spcAft>
                          <a:spcPts val="0"/>
                        </a:spcAft>
                      </a:pPr>
                      <a:r>
                        <a:rPr lang="en-US" sz="1300" b="1">
                          <a:effectLst/>
                        </a:rPr>
                        <a:t> </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b="1">
                          <a:effectLst/>
                        </a:rPr>
                        <a:t>304.000</a:t>
                      </a:r>
                      <a:endParaRPr lang="tr-TR" sz="13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3562">
                <a:tc>
                  <a:txBody>
                    <a:bodyPr/>
                    <a:lstStyle/>
                    <a:p>
                      <a:pPr algn="ctr">
                        <a:lnSpc>
                          <a:spcPct val="107000"/>
                        </a:lnSpc>
                        <a:spcAft>
                          <a:spcPts val="0"/>
                        </a:spcAft>
                      </a:pPr>
                      <a:r>
                        <a:rPr lang="en-US" sz="1300">
                          <a:effectLst/>
                        </a:rPr>
                        <a:t>9</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0335">
                        <a:lnSpc>
                          <a:spcPct val="107000"/>
                        </a:lnSpc>
                        <a:spcAft>
                          <a:spcPts val="0"/>
                        </a:spcAft>
                      </a:pPr>
                      <a:r>
                        <a:rPr lang="tr-TR" sz="1300" b="1" dirty="0">
                          <a:effectLst/>
                        </a:rPr>
                        <a:t>Hesaplanan kurumlar vergisi (8 x % 20)</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0335" algn="r">
                        <a:lnSpc>
                          <a:spcPct val="107000"/>
                        </a:lnSpc>
                        <a:spcAft>
                          <a:spcPts val="0"/>
                        </a:spcAft>
                      </a:pPr>
                      <a:r>
                        <a:rPr lang="en-US" sz="1300" b="1" dirty="0">
                          <a:effectLst/>
                        </a:rPr>
                        <a:t> </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300" b="1" dirty="0">
                          <a:effectLst/>
                        </a:rPr>
                        <a:t>60.800</a:t>
                      </a:r>
                      <a:endParaRPr lang="tr-T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56604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7782"/>
            <a:ext cx="885974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lgn="ctr"/>
            <a:r>
              <a:rPr lang="tr-TR" sz="3600" b="1" dirty="0">
                <a:solidFill>
                  <a:srgbClr val="CC3300"/>
                </a:solidFill>
                <a:effectLst>
                  <a:outerShdw blurRad="38100" dist="38100" dir="2700000" algn="tl">
                    <a:srgbClr val="000000">
                      <a:alpha val="43137"/>
                    </a:srgbClr>
                  </a:outerShdw>
                </a:effectLst>
              </a:rPr>
              <a:t>7099 SAYILI </a:t>
            </a:r>
            <a:r>
              <a:rPr lang="tr-TR" sz="3600" b="1" dirty="0" smtClean="0">
                <a:solidFill>
                  <a:srgbClr val="CC3300"/>
                </a:solidFill>
                <a:effectLst>
                  <a:outerShdw blurRad="38100" dist="38100" dir="2700000" algn="tl">
                    <a:srgbClr val="000000">
                      <a:alpha val="43137"/>
                    </a:srgbClr>
                  </a:outerShdw>
                </a:effectLst>
              </a:rPr>
              <a:t>YATIRIM ORTAMININ </a:t>
            </a:r>
            <a:r>
              <a:rPr lang="tr-TR" sz="3600"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4"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66" y="81893"/>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9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4193" y="1727783"/>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87652" y="1501832"/>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2672" y="1392353"/>
            <a:ext cx="8791268" cy="5076906"/>
          </a:xfrm>
          <a:prstGeom prst="rect">
            <a:avLst/>
          </a:prstGeom>
          <a:noFill/>
        </p:spPr>
        <p:txBody>
          <a:bodyPr wrap="square" lIns="0" rIns="0" numCol="1" rtlCol="0" anchor="t" anchorCtr="0">
            <a:noAutofit/>
          </a:bodyPr>
          <a:lstStyle/>
          <a:p>
            <a:pPr marL="1957387"/>
            <a:endParaRPr lang="tr-TR" kern="0" dirty="0">
              <a:solidFill>
                <a:srgbClr val="000000"/>
              </a:solidFill>
              <a:latin typeface="Times New Roman" pitchFamily="18" charset="0"/>
              <a:cs typeface="Times New Roman" pitchFamily="18" charset="0"/>
            </a:endParaRPr>
          </a:p>
          <a:p>
            <a:pPr indent="-358775" defTabSz="628650">
              <a:buNone/>
            </a:pPr>
            <a:r>
              <a:rPr lang="tr-TR" b="1" kern="0" dirty="0" smtClean="0">
                <a:solidFill>
                  <a:srgbClr val="000000"/>
                </a:solidFill>
                <a:latin typeface="Times New Roman" pitchFamily="18" charset="0"/>
                <a:cs typeface="Times New Roman" pitchFamily="18" charset="0"/>
              </a:rPr>
              <a:t>	</a:t>
            </a:r>
          </a:p>
          <a:p>
            <a:pPr indent="-358775" defTabSz="628650">
              <a:buNone/>
            </a:pPr>
            <a:r>
              <a:rPr lang="tr-TR" sz="2200" b="1" kern="0" dirty="0">
                <a:solidFill>
                  <a:srgbClr val="000000"/>
                </a:solidFill>
                <a:latin typeface="Times New Roman" pitchFamily="18" charset="0"/>
                <a:cs typeface="Times New Roman" pitchFamily="18" charset="0"/>
              </a:rPr>
              <a:t>	</a:t>
            </a:r>
            <a:r>
              <a:rPr lang="tr-TR" sz="2200" b="1" kern="0" dirty="0" smtClean="0">
                <a:solidFill>
                  <a:srgbClr val="FF0000"/>
                </a:solidFill>
                <a:latin typeface="Calibri" panose="020F0502020204030204" pitchFamily="34" charset="0"/>
                <a:cs typeface="Calibri" panose="020F0502020204030204" pitchFamily="34" charset="0"/>
              </a:rPr>
              <a:t>5. İş ortaklıkları</a:t>
            </a:r>
            <a:r>
              <a:rPr lang="tr-TR" sz="2200" kern="0" dirty="0" smtClean="0">
                <a:solidFill>
                  <a:srgbClr val="FF0000"/>
                </a:solidFill>
                <a:latin typeface="Calibri" panose="020F0502020204030204" pitchFamily="34" charset="0"/>
                <a:cs typeface="Calibri" panose="020F0502020204030204" pitchFamily="34" charset="0"/>
              </a:rPr>
              <a:t>:</a:t>
            </a:r>
            <a:endParaRPr lang="tr-TR" sz="2200" kern="0" dirty="0">
              <a:solidFill>
                <a:srgbClr val="FF0000"/>
              </a:solidFill>
              <a:latin typeface="Calibri" panose="020F0502020204030204" pitchFamily="34" charset="0"/>
              <a:cs typeface="Calibri" panose="020F0502020204030204" pitchFamily="34" charset="0"/>
            </a:endParaRPr>
          </a:p>
          <a:p>
            <a:r>
              <a:rPr lang="tr-TR" sz="2200" dirty="0">
                <a:latin typeface="Calibri" panose="020F0502020204030204" pitchFamily="34" charset="0"/>
                <a:cs typeface="Calibri" panose="020F0502020204030204" pitchFamily="34" charset="0"/>
              </a:rPr>
              <a:t>	</a:t>
            </a:r>
            <a:endParaRPr lang="tr-TR" sz="2200" dirty="0" smtClean="0">
              <a:latin typeface="Calibri" panose="020F0502020204030204" pitchFamily="34" charset="0"/>
              <a:cs typeface="Calibri" panose="020F0502020204030204" pitchFamily="34" charset="0"/>
            </a:endParaRPr>
          </a:p>
          <a:p>
            <a:r>
              <a:rPr lang="tr-TR" sz="2200">
                <a:latin typeface="Calibri" panose="020F0502020204030204" pitchFamily="34" charset="0"/>
                <a:cs typeface="Calibri" panose="020F0502020204030204" pitchFamily="34" charset="0"/>
              </a:rPr>
              <a:t>	</a:t>
            </a:r>
            <a:endParaRPr lang="tr-TR" sz="220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tr-TR" sz="2200" dirty="0" smtClean="0">
                <a:latin typeface="Calibri" panose="020F0502020204030204" pitchFamily="34" charset="0"/>
                <a:cs typeface="Calibri" panose="020F0502020204030204" pitchFamily="34" charset="0"/>
              </a:rPr>
              <a:t>KVK </a:t>
            </a:r>
            <a:r>
              <a:rPr lang="tr-TR" sz="2200" dirty="0">
                <a:latin typeface="Calibri" panose="020F0502020204030204" pitchFamily="34" charset="0"/>
                <a:cs typeface="Calibri" panose="020F0502020204030204" pitchFamily="34" charset="0"/>
              </a:rPr>
              <a:t>tabi kurumların </a:t>
            </a:r>
            <a:r>
              <a:rPr lang="tr-TR" sz="2200" b="1" u="sng" dirty="0">
                <a:latin typeface="Calibri" panose="020F0502020204030204" pitchFamily="34" charset="0"/>
                <a:cs typeface="Calibri" panose="020F0502020204030204" pitchFamily="34" charset="0"/>
              </a:rPr>
              <a:t>kendi </a:t>
            </a:r>
            <a:r>
              <a:rPr lang="tr-TR" sz="2200" b="1" u="sng" dirty="0" smtClean="0">
                <a:latin typeface="Calibri" panose="020F0502020204030204" pitchFamily="34" charset="0"/>
                <a:cs typeface="Calibri" panose="020F0502020204030204" pitchFamily="34" charset="0"/>
              </a:rPr>
              <a:t>aralarında, </a:t>
            </a:r>
            <a:r>
              <a:rPr lang="tr-TR" sz="2200" b="1" u="sng" dirty="0">
                <a:latin typeface="Calibri" panose="020F0502020204030204" pitchFamily="34" charset="0"/>
                <a:cs typeface="Calibri" panose="020F0502020204030204" pitchFamily="34" charset="0"/>
              </a:rPr>
              <a:t>şahıs şirketleri ya da gerçek kişiler ile </a:t>
            </a:r>
            <a:r>
              <a:rPr lang="tr-TR" sz="2200" dirty="0">
                <a:latin typeface="Calibri" panose="020F0502020204030204" pitchFamily="34" charset="0"/>
                <a:cs typeface="Calibri" panose="020F0502020204030204" pitchFamily="34" charset="0"/>
              </a:rPr>
              <a:t>belli bir işin birlikte yapılmasını ortaklaşa yüklenmek ve kazancını paylaşmak amacıyla kurdukları ortaklıklardır</a:t>
            </a:r>
            <a:r>
              <a:rPr lang="tr-TR" sz="2200" dirty="0" smtClean="0">
                <a:latin typeface="Calibri" panose="020F0502020204030204" pitchFamily="34" charset="0"/>
                <a:cs typeface="Calibri" panose="020F0502020204030204" pitchFamily="34" charset="0"/>
              </a:rPr>
              <a:t>.</a:t>
            </a:r>
            <a:endParaRPr lang="tr-TR" sz="2200" dirty="0">
              <a:latin typeface="Calibri" panose="020F0502020204030204" pitchFamily="34" charset="0"/>
              <a:cs typeface="Calibri" panose="020F0502020204030204" pitchFamily="34"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spTree>
    <p:extLst>
      <p:ext uri="{BB962C8B-B14F-4D97-AF65-F5344CB8AC3E}">
        <p14:creationId xmlns:p14="http://schemas.microsoft.com/office/powerpoint/2010/main" val="198443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3991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92902" cy="4937176"/>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r>
              <a:rPr lang="tr-TR" altLang="tr-TR" dirty="0" smtClean="0"/>
              <a:t> </a:t>
            </a:r>
            <a:r>
              <a:rPr lang="en-US" sz="2000" dirty="0"/>
              <a:t>7099 </a:t>
            </a:r>
            <a:r>
              <a:rPr lang="tr-TR" sz="2000" dirty="0"/>
              <a:t>sayılı Ortamının İyileştirilmesi Amacıyla Bazı Kanunlarda Değişiklik Yapılmasına Dair Kanun 10.03.2018 tarihli ve 30356 sayılı Resmi </a:t>
            </a:r>
            <a:r>
              <a:rPr lang="tr-TR" sz="2000" dirty="0" err="1"/>
              <a:t>Gazete’de</a:t>
            </a:r>
            <a:r>
              <a:rPr lang="tr-TR" sz="2000" dirty="0"/>
              <a:t> </a:t>
            </a:r>
            <a:r>
              <a:rPr lang="tr-TR" sz="2000" dirty="0" smtClean="0"/>
              <a:t>yayımlanmıştır. 7099 </a:t>
            </a:r>
            <a:r>
              <a:rPr lang="tr-TR" sz="2000" dirty="0"/>
              <a:t>sayılı Torba Yasa </a:t>
            </a:r>
            <a:r>
              <a:rPr lang="tr-TR" sz="2000" dirty="0" smtClean="0"/>
              <a:t>ile düzenleme yapılan kanunlar;</a:t>
            </a:r>
          </a:p>
          <a:p>
            <a:endParaRPr lang="tr-TR" sz="2000" dirty="0" smtClean="0"/>
          </a:p>
          <a:p>
            <a:pPr marL="742950" lvl="1" indent="-285750">
              <a:buFont typeface="Wingdings" panose="05000000000000000000" pitchFamily="2" charset="2"/>
              <a:buChar char="Ø"/>
            </a:pPr>
            <a:r>
              <a:rPr lang="tr-TR" dirty="0"/>
              <a:t>	</a:t>
            </a:r>
            <a:r>
              <a:rPr lang="tr-TR" sz="2000" b="1" dirty="0" smtClean="0"/>
              <a:t>213 </a:t>
            </a:r>
            <a:r>
              <a:rPr lang="tr-TR" sz="2000" b="1" dirty="0"/>
              <a:t>sayılı Vergi Usul Kanunu, </a:t>
            </a:r>
            <a:endParaRPr lang="tr-TR" sz="2000" b="1" dirty="0" smtClean="0"/>
          </a:p>
          <a:p>
            <a:pPr marL="742950" lvl="1" indent="-285750">
              <a:buFont typeface="Wingdings" panose="05000000000000000000" pitchFamily="2" charset="2"/>
              <a:buChar char="Ø"/>
            </a:pPr>
            <a:endParaRPr lang="tr-TR" sz="2000" b="1" dirty="0" smtClean="0"/>
          </a:p>
          <a:p>
            <a:pPr marL="742950" lvl="1" indent="-285750">
              <a:buFont typeface="Wingdings" panose="05000000000000000000" pitchFamily="2" charset="2"/>
              <a:buChar char="Ø"/>
            </a:pPr>
            <a:r>
              <a:rPr lang="tr-TR" sz="2000" b="1" dirty="0"/>
              <a:t>	</a:t>
            </a:r>
            <a:r>
              <a:rPr lang="tr-TR" sz="2000" b="1" dirty="0" smtClean="0"/>
              <a:t>492 </a:t>
            </a:r>
            <a:r>
              <a:rPr lang="tr-TR" sz="2000" b="1" dirty="0"/>
              <a:t>sayılı Harçlar Kanunu, </a:t>
            </a:r>
            <a:endParaRPr lang="tr-TR" sz="2000" b="1" dirty="0" smtClean="0"/>
          </a:p>
          <a:p>
            <a:pPr marL="742950" lvl="1" indent="-285750">
              <a:buFont typeface="Wingdings" panose="05000000000000000000" pitchFamily="2" charset="2"/>
              <a:buChar char="Ø"/>
            </a:pPr>
            <a:endParaRPr lang="tr-TR" sz="2000" b="1" dirty="0" smtClean="0"/>
          </a:p>
          <a:p>
            <a:pPr marL="742950" lvl="1" indent="-285750">
              <a:buFont typeface="Wingdings" panose="05000000000000000000" pitchFamily="2" charset="2"/>
              <a:buChar char="Ø"/>
            </a:pPr>
            <a:r>
              <a:rPr lang="tr-TR" sz="2000" b="1" dirty="0"/>
              <a:t>	</a:t>
            </a:r>
            <a:r>
              <a:rPr lang="en-US" sz="2000" b="1" dirty="0" smtClean="0"/>
              <a:t>1163 </a:t>
            </a:r>
            <a:r>
              <a:rPr lang="en-US" sz="2000" b="1" dirty="0" err="1"/>
              <a:t>sayılı</a:t>
            </a:r>
            <a:r>
              <a:rPr lang="en-US" sz="2000" b="1" dirty="0"/>
              <a:t> </a:t>
            </a:r>
            <a:r>
              <a:rPr lang="en-US" sz="2000" b="1" dirty="0" err="1"/>
              <a:t>Kooperatifler</a:t>
            </a:r>
            <a:r>
              <a:rPr lang="en-US" sz="2000" b="1" dirty="0"/>
              <a:t> </a:t>
            </a:r>
            <a:r>
              <a:rPr lang="en-US" sz="2000" b="1" dirty="0" err="1"/>
              <a:t>Kanunu</a:t>
            </a:r>
            <a:r>
              <a:rPr lang="tr-TR" sz="2000" b="1" dirty="0"/>
              <a:t>, </a:t>
            </a:r>
            <a:endParaRPr lang="tr-TR" sz="2000" b="1" dirty="0" smtClean="0"/>
          </a:p>
          <a:p>
            <a:pPr marL="742950" lvl="1" indent="-285750">
              <a:buFont typeface="Wingdings" panose="05000000000000000000" pitchFamily="2" charset="2"/>
              <a:buChar char="Ø"/>
            </a:pPr>
            <a:endParaRPr lang="tr-TR" sz="2000" b="1" dirty="0" smtClean="0"/>
          </a:p>
          <a:p>
            <a:pPr marL="742950" lvl="1" indent="-285750">
              <a:buFont typeface="Wingdings" panose="05000000000000000000" pitchFamily="2" charset="2"/>
              <a:buChar char="Ø"/>
            </a:pPr>
            <a:r>
              <a:rPr lang="tr-TR" sz="2000" b="1" dirty="0"/>
              <a:t>	</a:t>
            </a:r>
            <a:r>
              <a:rPr lang="tr-TR" sz="2000" b="1" dirty="0" smtClean="0"/>
              <a:t>5510 </a:t>
            </a:r>
            <a:r>
              <a:rPr lang="tr-TR" sz="2000" b="1" dirty="0"/>
              <a:t>sayılı Sosyal Sigortalar ve Genel Sağlık Sigortası </a:t>
            </a:r>
            <a:r>
              <a:rPr lang="tr-TR" sz="2000" b="1" dirty="0" smtClean="0"/>
              <a:t>Kanunu</a:t>
            </a:r>
          </a:p>
          <a:p>
            <a:pPr lvl="1"/>
            <a:endParaRPr lang="tr-TR" sz="2000" b="1" dirty="0" smtClean="0"/>
          </a:p>
          <a:p>
            <a:pPr marL="742950" lvl="1" indent="-285750">
              <a:buFont typeface="Wingdings" panose="05000000000000000000" pitchFamily="2" charset="2"/>
              <a:buChar char="Ø"/>
            </a:pPr>
            <a:r>
              <a:rPr lang="tr-TR" sz="2000" b="1" dirty="0"/>
              <a:t>	</a:t>
            </a:r>
            <a:r>
              <a:rPr lang="en-US" sz="2000" b="1" dirty="0" smtClean="0"/>
              <a:t>6102 </a:t>
            </a:r>
            <a:r>
              <a:rPr lang="en-US" sz="2000" b="1" dirty="0" err="1"/>
              <a:t>sayılı</a:t>
            </a:r>
            <a:r>
              <a:rPr lang="en-US" sz="2000" b="1" dirty="0"/>
              <a:t> </a:t>
            </a:r>
            <a:r>
              <a:rPr lang="en-US" sz="2000" b="1" dirty="0" err="1"/>
              <a:t>Türk</a:t>
            </a:r>
            <a:r>
              <a:rPr lang="en-US" sz="2000" b="1" dirty="0"/>
              <a:t> Ticaret </a:t>
            </a:r>
            <a:r>
              <a:rPr lang="en-US" sz="2000" b="1" dirty="0" err="1" smtClean="0"/>
              <a:t>Kanunu</a:t>
            </a:r>
            <a:endParaRPr lang="tr-TR" dirty="0"/>
          </a:p>
          <a:p>
            <a:pPr lvl="1">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59" y="276504"/>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656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66759"/>
            <a:ext cx="8859747"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56448"/>
            <a:ext cx="8611430" cy="48279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700808"/>
            <a:ext cx="8446124" cy="4898202"/>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sz="2400" dirty="0" smtClean="0">
              <a:solidFill>
                <a:srgbClr val="FF0000"/>
              </a:solidFill>
            </a:endParaRPr>
          </a:p>
          <a:p>
            <a:r>
              <a:rPr lang="tr-TR" altLang="tr-TR" sz="2400" dirty="0" smtClean="0">
                <a:solidFill>
                  <a:srgbClr val="FF0000"/>
                </a:solidFill>
              </a:rPr>
              <a:t>	</a:t>
            </a:r>
            <a:r>
              <a:rPr lang="tr-TR" sz="2000" b="1" dirty="0" smtClean="0">
                <a:solidFill>
                  <a:srgbClr val="FF0000"/>
                </a:solidFill>
              </a:rPr>
              <a:t>213 SAYILI VERGİ USUL KANUNUNDA YAPILAN DÜZENLEME </a:t>
            </a:r>
          </a:p>
          <a:p>
            <a:pPr>
              <a:buFont typeface="Arial" panose="020B0604020202020204" pitchFamily="34" charset="0"/>
              <a:buNone/>
            </a:pPr>
            <a:endParaRPr lang="tr-TR" altLang="tr-TR" dirty="0"/>
          </a:p>
          <a:p>
            <a:pPr marL="285750" indent="-285750">
              <a:buFont typeface="Wingdings" panose="05000000000000000000" pitchFamily="2" charset="2"/>
              <a:buChar char="Ø"/>
            </a:pPr>
            <a:r>
              <a:rPr lang="tr-TR" altLang="tr-TR" dirty="0" smtClean="0"/>
              <a:t> </a:t>
            </a:r>
            <a:r>
              <a:rPr lang="tr-TR" sz="2000" dirty="0"/>
              <a:t>7099 sayılı Torba Yasanın 2 </a:t>
            </a:r>
            <a:r>
              <a:rPr lang="tr-TR" sz="2000" dirty="0" err="1"/>
              <a:t>nci</a:t>
            </a:r>
            <a:r>
              <a:rPr lang="tr-TR" sz="2000" dirty="0"/>
              <a:t> maddesi ile 213 sayılı Vergi Usul Kanununun 223 üncü maddesinin üçüncü fıkrası </a:t>
            </a:r>
            <a:r>
              <a:rPr lang="tr-TR" sz="2000" dirty="0">
                <a:solidFill>
                  <a:srgbClr val="FF0000"/>
                </a:solidFill>
              </a:rPr>
              <a:t>“Defterler anonim ve </a:t>
            </a:r>
            <a:r>
              <a:rPr lang="tr-TR" sz="2000" dirty="0" err="1">
                <a:solidFill>
                  <a:srgbClr val="FF0000"/>
                </a:solidFill>
              </a:rPr>
              <a:t>limited</a:t>
            </a:r>
            <a:r>
              <a:rPr lang="tr-TR" sz="2000" dirty="0">
                <a:solidFill>
                  <a:srgbClr val="FF0000"/>
                </a:solidFill>
              </a:rPr>
              <a:t> şirketler </a:t>
            </a:r>
            <a:r>
              <a:rPr lang="tr-TR" sz="2000" b="1" dirty="0">
                <a:solidFill>
                  <a:srgbClr val="FF0000"/>
                </a:solidFill>
              </a:rPr>
              <a:t>ile kooperatiflerin</a:t>
            </a:r>
            <a:r>
              <a:rPr lang="tr-TR" sz="2000" dirty="0">
                <a:solidFill>
                  <a:srgbClr val="FF0000"/>
                </a:solidFill>
              </a:rPr>
              <a:t> kuruluş aşamasında, şirket merkezinin bulunduğu yer </a:t>
            </a:r>
            <a:r>
              <a:rPr lang="tr-TR" sz="2000" b="1" dirty="0">
                <a:solidFill>
                  <a:srgbClr val="FF0000"/>
                </a:solidFill>
              </a:rPr>
              <a:t>ticaret sicili müdürlüğünce</a:t>
            </a:r>
            <a:r>
              <a:rPr lang="tr-TR" sz="2000" dirty="0">
                <a:solidFill>
                  <a:srgbClr val="FF0000"/>
                </a:solidFill>
              </a:rPr>
              <a:t> tasdik edilir.</a:t>
            </a:r>
            <a:r>
              <a:rPr lang="tr-TR" sz="2000" dirty="0"/>
              <a:t>” şeklinde değiştirilmiştir. </a:t>
            </a:r>
            <a:endParaRPr lang="tr-TR" sz="2000" dirty="0" smtClean="0"/>
          </a:p>
          <a:p>
            <a:pPr marL="342900" indent="-342900">
              <a:buFont typeface="Wingdings" panose="05000000000000000000" pitchFamily="2" charset="2"/>
              <a:buChar char="Ø"/>
            </a:pPr>
            <a:r>
              <a:rPr lang="tr-TR" sz="2000" dirty="0" smtClean="0"/>
              <a:t>Torba </a:t>
            </a:r>
            <a:r>
              <a:rPr lang="tr-TR" sz="2000" dirty="0"/>
              <a:t>Yasanın 22 </a:t>
            </a:r>
            <a:r>
              <a:rPr lang="tr-TR" sz="2000" dirty="0" err="1"/>
              <a:t>nci</a:t>
            </a:r>
            <a:r>
              <a:rPr lang="tr-TR" sz="2000" dirty="0"/>
              <a:t> maddesi ile 6102 sayılı Türk Ticaret Kanununun 64 üncü maddesinin üçüncü fıkrasında yapılan düzenlemeye paralel olarak yapılan değişiklik ile </a:t>
            </a:r>
            <a:r>
              <a:rPr lang="tr-TR" sz="2000" dirty="0">
                <a:solidFill>
                  <a:srgbClr val="FF0000"/>
                </a:solidFill>
              </a:rPr>
              <a:t>anonim ve </a:t>
            </a:r>
            <a:r>
              <a:rPr lang="tr-TR" sz="2000" dirty="0" err="1">
                <a:solidFill>
                  <a:srgbClr val="FF0000"/>
                </a:solidFill>
              </a:rPr>
              <a:t>limited</a:t>
            </a:r>
            <a:r>
              <a:rPr lang="tr-TR" sz="2000" dirty="0">
                <a:solidFill>
                  <a:srgbClr val="FF0000"/>
                </a:solidFill>
              </a:rPr>
              <a:t> şirketler ile kooperatiflerin kuruluş aşamasında </a:t>
            </a:r>
            <a:r>
              <a:rPr lang="tr-TR" sz="2000" dirty="0"/>
              <a:t>fiziki ortamda tutulacak defterlerin kuruluşta </a:t>
            </a:r>
            <a:r>
              <a:rPr lang="tr-TR" sz="2000" dirty="0">
                <a:solidFill>
                  <a:srgbClr val="FF0000"/>
                </a:solidFill>
              </a:rPr>
              <a:t>açılış onaylarının ticaret sicili müdürlüklerince</a:t>
            </a:r>
            <a:r>
              <a:rPr lang="tr-TR" sz="2000" dirty="0"/>
              <a:t> yerine getirilmesi zorunlu hale getirilmiştir. </a:t>
            </a:r>
            <a:endParaRPr lang="tr-TR" sz="2000" dirty="0" smtClean="0"/>
          </a:p>
          <a:p>
            <a:endParaRPr lang="tr-TR" sz="2000" dirty="0" smtClean="0"/>
          </a:p>
          <a:p>
            <a:pPr marL="342900" indent="-342900">
              <a:buFont typeface="Wingdings" panose="05000000000000000000" pitchFamily="2" charset="2"/>
              <a:buChar char="Ø"/>
            </a:pPr>
            <a:r>
              <a:rPr lang="tr-TR" sz="2000" dirty="0" smtClean="0"/>
              <a:t>Anılan </a:t>
            </a:r>
            <a:r>
              <a:rPr lang="tr-TR" sz="2000" dirty="0"/>
              <a:t>düzenleme </a:t>
            </a:r>
            <a:r>
              <a:rPr lang="tr-TR" sz="2000" dirty="0">
                <a:solidFill>
                  <a:srgbClr val="FF0000"/>
                </a:solidFill>
              </a:rPr>
              <a:t>15.03.2018 tarihinde yürürlüğe girecektir</a:t>
            </a:r>
            <a:r>
              <a:rPr lang="tr-TR" sz="2000" dirty="0"/>
              <a:t>.</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33484" y="326561"/>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336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92696"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5548" y="1647212"/>
            <a:ext cx="8592902" cy="4937176"/>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pPr algn="ctr"/>
            <a:r>
              <a:rPr lang="tr-TR" sz="2000" b="1" dirty="0" smtClean="0">
                <a:solidFill>
                  <a:srgbClr val="FF0000"/>
                </a:solidFill>
              </a:rPr>
              <a:t>492 SAYILI HARÇLAR KANUNUNDA YAPILAN DÜZENLEME </a:t>
            </a:r>
          </a:p>
          <a:p>
            <a:pPr>
              <a:buFont typeface="Arial" panose="020B0604020202020204" pitchFamily="34" charset="0"/>
              <a:buNone/>
            </a:pPr>
            <a:endParaRPr lang="tr-TR" altLang="tr-TR" dirty="0"/>
          </a:p>
          <a:p>
            <a:pPr marL="342900" indent="-342900">
              <a:buFont typeface="Wingdings" panose="05000000000000000000" pitchFamily="2" charset="2"/>
              <a:buChar char="Ø"/>
            </a:pPr>
            <a:r>
              <a:rPr lang="tr-TR" sz="2000" dirty="0"/>
              <a:t>7099 sayılı Torba Yasanın 3 üncü maddesi ile 492 sayılı Harçlar Kanununun 123 üncü maddesinin üçüncü fıkrasında yer alan </a:t>
            </a:r>
            <a:r>
              <a:rPr lang="tr-TR" sz="2000" b="1" dirty="0"/>
              <a:t>“ve </a:t>
            </a:r>
            <a:r>
              <a:rPr lang="tr-TR" sz="2000" b="1" dirty="0" err="1"/>
              <a:t>limited</a:t>
            </a:r>
            <a:r>
              <a:rPr lang="tr-TR" sz="2000" b="1" dirty="0"/>
              <a:t> şirketlerin” ibaresi “</a:t>
            </a:r>
            <a:r>
              <a:rPr lang="tr-TR" sz="2000" dirty="0"/>
              <a:t>, </a:t>
            </a:r>
            <a:r>
              <a:rPr lang="tr-TR" sz="2000" dirty="0" err="1"/>
              <a:t>limited</a:t>
            </a:r>
            <a:r>
              <a:rPr lang="tr-TR" sz="2000" dirty="0"/>
              <a:t> şirket ve kooperatiflerin” şeklinde değiştirilmiştir. </a:t>
            </a:r>
            <a:endParaRPr lang="tr-TR" sz="2000" dirty="0" smtClean="0"/>
          </a:p>
          <a:p>
            <a:pPr marL="342900" indent="-342900">
              <a:buFont typeface="Wingdings" panose="05000000000000000000" pitchFamily="2" charset="2"/>
              <a:buChar char="Ø"/>
            </a:pPr>
            <a:r>
              <a:rPr lang="tr-TR" sz="2000" dirty="0" smtClean="0"/>
              <a:t>Böylece </a:t>
            </a:r>
            <a:r>
              <a:rPr lang="tr-TR" sz="2000" dirty="0">
                <a:solidFill>
                  <a:srgbClr val="FF0000"/>
                </a:solidFill>
              </a:rPr>
              <a:t>kooperatiflerin</a:t>
            </a:r>
            <a:r>
              <a:rPr lang="tr-TR" sz="2000" dirty="0"/>
              <a:t> </a:t>
            </a:r>
            <a:r>
              <a:rPr lang="tr-TR" sz="2000" dirty="0" smtClean="0">
                <a:solidFill>
                  <a:srgbClr val="FF0000"/>
                </a:solidFill>
              </a:rPr>
              <a:t>kuruluş, </a:t>
            </a:r>
            <a:r>
              <a:rPr lang="tr-TR" sz="2000" dirty="0">
                <a:solidFill>
                  <a:srgbClr val="FF0000"/>
                </a:solidFill>
              </a:rPr>
              <a:t>pay devri, sermaye artırımı, birleşme, devir, bölünme ve nev'i değişiklikleri </a:t>
            </a:r>
            <a:r>
              <a:rPr lang="tr-TR" sz="2000" dirty="0"/>
              <a:t>nedeniyle yapılacak işlemler de anonim, eshamlı komandit ve </a:t>
            </a:r>
            <a:r>
              <a:rPr lang="tr-TR" sz="2000" dirty="0" err="1"/>
              <a:t>limited</a:t>
            </a:r>
            <a:r>
              <a:rPr lang="tr-TR" sz="2000" dirty="0"/>
              <a:t> şirketlerin benzer işlemlerinde olduğu gibi </a:t>
            </a:r>
            <a:r>
              <a:rPr lang="tr-TR" sz="2000" dirty="0">
                <a:solidFill>
                  <a:srgbClr val="FF0000"/>
                </a:solidFill>
              </a:rPr>
              <a:t>Harçlar Kanununda yazılı harçlardan müstesnadır. </a:t>
            </a:r>
            <a:endParaRPr lang="tr-TR" sz="2000" dirty="0" smtClean="0">
              <a:solidFill>
                <a:srgbClr val="FF0000"/>
              </a:solidFill>
            </a:endParaRPr>
          </a:p>
          <a:p>
            <a:pPr marL="342900" indent="-342900">
              <a:buFont typeface="Wingdings" panose="05000000000000000000" pitchFamily="2" charset="2"/>
              <a:buChar char="Ø"/>
            </a:pPr>
            <a:endParaRPr lang="tr-TR" sz="2000" dirty="0"/>
          </a:p>
          <a:p>
            <a:pPr marL="342900" indent="-342900">
              <a:buFont typeface="Wingdings" panose="05000000000000000000" pitchFamily="2" charset="2"/>
              <a:buChar char="Ø"/>
            </a:pPr>
            <a:r>
              <a:rPr lang="tr-TR" sz="2000" dirty="0" smtClean="0"/>
              <a:t>Anılan </a:t>
            </a:r>
            <a:r>
              <a:rPr lang="tr-TR" sz="2000" dirty="0"/>
              <a:t>düzenleme </a:t>
            </a:r>
            <a:r>
              <a:rPr lang="tr-TR" sz="2000" dirty="0">
                <a:solidFill>
                  <a:srgbClr val="FF0000"/>
                </a:solidFill>
              </a:rPr>
              <a:t>10.03.2018</a:t>
            </a:r>
            <a:r>
              <a:rPr lang="en-US" sz="2000" dirty="0">
                <a:solidFill>
                  <a:srgbClr val="FF0000"/>
                </a:solidFill>
              </a:rPr>
              <a:t> </a:t>
            </a:r>
            <a:r>
              <a:rPr lang="en-US" sz="2000" dirty="0" err="1">
                <a:solidFill>
                  <a:srgbClr val="FF0000"/>
                </a:solidFill>
              </a:rPr>
              <a:t>tarihinde</a:t>
            </a:r>
            <a:r>
              <a:rPr lang="en-US" sz="2000" dirty="0">
                <a:solidFill>
                  <a:srgbClr val="FF0000"/>
                </a:solidFill>
              </a:rPr>
              <a:t> </a:t>
            </a:r>
            <a:r>
              <a:rPr lang="en-US" sz="2000" dirty="0" err="1">
                <a:solidFill>
                  <a:srgbClr val="FF0000"/>
                </a:solidFill>
              </a:rPr>
              <a:t>yürürlüğe</a:t>
            </a:r>
            <a:r>
              <a:rPr lang="en-US" sz="2000" dirty="0">
                <a:solidFill>
                  <a:srgbClr val="FF0000"/>
                </a:solidFill>
              </a:rPr>
              <a:t> </a:t>
            </a:r>
            <a:r>
              <a:rPr lang="en-US" sz="2000" dirty="0" err="1">
                <a:solidFill>
                  <a:srgbClr val="FF0000"/>
                </a:solidFill>
              </a:rPr>
              <a:t>girmiştir</a:t>
            </a:r>
            <a:r>
              <a:rPr lang="en-US" sz="2000" dirty="0">
                <a:solidFill>
                  <a:srgbClr val="FF0000"/>
                </a:solidFill>
              </a:rPr>
              <a:t>.</a:t>
            </a:r>
            <a:endParaRPr lang="tr-TR" sz="2000" dirty="0">
              <a:solidFill>
                <a:srgbClr val="FF0000"/>
              </a:solidFill>
            </a:endParaRPr>
          </a:p>
          <a:p>
            <a:pPr marL="342900" indent="-342900">
              <a:buFont typeface="Wingdings" panose="05000000000000000000" pitchFamily="2" charset="2"/>
              <a:buChar char="Ø"/>
            </a:pPr>
            <a:endParaRPr lang="tr-TR" altLang="tr-TR" sz="2000"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33484" y="326561"/>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13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19886"/>
            <a:ext cx="8928992" cy="5270434"/>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5548" y="1503661"/>
            <a:ext cx="8592902" cy="4937176"/>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pPr algn="ctr">
              <a:buFont typeface="Arial" panose="020B0604020202020204" pitchFamily="34" charset="0"/>
              <a:buNone/>
            </a:pPr>
            <a:r>
              <a:rPr lang="en-US" sz="2000" b="1" dirty="0" smtClean="0">
                <a:solidFill>
                  <a:srgbClr val="FF0000"/>
                </a:solidFill>
              </a:rPr>
              <a:t>1163 SAYILI KOOPERATIFLER KANUNU</a:t>
            </a:r>
            <a:r>
              <a:rPr lang="tr-TR" sz="2000" b="1" dirty="0" smtClean="0">
                <a:solidFill>
                  <a:srgbClr val="FF0000"/>
                </a:solidFill>
              </a:rPr>
              <a:t>NDA YAPILAN DÜZENLEME</a:t>
            </a:r>
            <a:endParaRPr lang="tr-TR" altLang="tr-TR" sz="2000" dirty="0" smtClean="0">
              <a:solidFill>
                <a:srgbClr val="FF0000"/>
              </a:solidFill>
            </a:endParaRPr>
          </a:p>
          <a:p>
            <a:pPr marL="342900" indent="-342900">
              <a:buFont typeface="Wingdings" panose="05000000000000000000" pitchFamily="2" charset="2"/>
              <a:buChar char="Ø"/>
            </a:pPr>
            <a:r>
              <a:rPr lang="tr-TR" sz="2000" dirty="0" smtClean="0"/>
              <a:t>7099 </a:t>
            </a:r>
            <a:r>
              <a:rPr lang="tr-TR" sz="2000" dirty="0"/>
              <a:t>sayılı Torba Yasanın 9 uncu maddesi ile </a:t>
            </a:r>
            <a:r>
              <a:rPr lang="en-US" sz="2000" dirty="0"/>
              <a:t>1163 </a:t>
            </a:r>
            <a:r>
              <a:rPr lang="en-US" sz="2000" dirty="0" err="1"/>
              <a:t>sayılı</a:t>
            </a:r>
            <a:r>
              <a:rPr lang="en-US" sz="2000" dirty="0"/>
              <a:t> </a:t>
            </a:r>
            <a:r>
              <a:rPr lang="en-US" sz="2000" dirty="0" err="1"/>
              <a:t>Kooperatifler</a:t>
            </a:r>
            <a:r>
              <a:rPr lang="en-US" sz="2000" dirty="0"/>
              <a:t> </a:t>
            </a:r>
            <a:r>
              <a:rPr lang="en-US" sz="2000" dirty="0" err="1"/>
              <a:t>Kanununun</a:t>
            </a:r>
            <a:r>
              <a:rPr lang="en-US" sz="2000" dirty="0"/>
              <a:t> 89 </a:t>
            </a:r>
            <a:r>
              <a:rPr lang="en-US" sz="2000" dirty="0" err="1"/>
              <a:t>uncu</a:t>
            </a:r>
            <a:r>
              <a:rPr lang="en-US" sz="2000" dirty="0"/>
              <a:t> </a:t>
            </a:r>
            <a:r>
              <a:rPr lang="en-US" sz="2000" dirty="0" err="1"/>
              <a:t>maddesinin</a:t>
            </a:r>
            <a:r>
              <a:rPr lang="en-US" sz="2000" dirty="0"/>
              <a:t> </a:t>
            </a:r>
            <a:r>
              <a:rPr lang="en-US" sz="2000" dirty="0" err="1"/>
              <a:t>birinci</a:t>
            </a:r>
            <a:r>
              <a:rPr lang="en-US" sz="2000" dirty="0"/>
              <a:t> </a:t>
            </a:r>
            <a:r>
              <a:rPr lang="en-US" sz="2000" dirty="0" err="1"/>
              <a:t>fıkrası</a:t>
            </a:r>
            <a:r>
              <a:rPr lang="en-US" sz="2000" dirty="0"/>
              <a:t> </a:t>
            </a:r>
            <a:r>
              <a:rPr lang="en-US" sz="2000" dirty="0">
                <a:solidFill>
                  <a:srgbClr val="FF0000"/>
                </a:solidFill>
              </a:rPr>
              <a:t>“</a:t>
            </a:r>
            <a:r>
              <a:rPr lang="en-US" sz="2000" dirty="0" err="1">
                <a:solidFill>
                  <a:srgbClr val="FF0000"/>
                </a:solidFill>
              </a:rPr>
              <a:t>Kooperatiflerin</a:t>
            </a:r>
            <a:r>
              <a:rPr lang="en-US" sz="2000" dirty="0">
                <a:solidFill>
                  <a:srgbClr val="FF0000"/>
                </a:solidFill>
              </a:rPr>
              <a:t>, </a:t>
            </a:r>
            <a:r>
              <a:rPr lang="en-US" sz="2000" dirty="0" err="1">
                <a:solidFill>
                  <a:srgbClr val="FF0000"/>
                </a:solidFill>
              </a:rPr>
              <a:t>kooperatif</a:t>
            </a:r>
            <a:r>
              <a:rPr lang="en-US" sz="2000" dirty="0">
                <a:solidFill>
                  <a:srgbClr val="FF0000"/>
                </a:solidFill>
              </a:rPr>
              <a:t> </a:t>
            </a:r>
            <a:r>
              <a:rPr lang="en-US" sz="2000" dirty="0" err="1">
                <a:solidFill>
                  <a:srgbClr val="FF0000"/>
                </a:solidFill>
              </a:rPr>
              <a:t>birliklerinin</a:t>
            </a:r>
            <a:r>
              <a:rPr lang="en-US" sz="2000" dirty="0">
                <a:solidFill>
                  <a:srgbClr val="FF0000"/>
                </a:solidFill>
              </a:rPr>
              <a:t>, </a:t>
            </a:r>
            <a:r>
              <a:rPr lang="en-US" sz="2000" dirty="0" err="1">
                <a:solidFill>
                  <a:srgbClr val="FF0000"/>
                </a:solidFill>
              </a:rPr>
              <a:t>kooperatif</a:t>
            </a:r>
            <a:r>
              <a:rPr lang="en-US" sz="2000" dirty="0">
                <a:solidFill>
                  <a:srgbClr val="FF0000"/>
                </a:solidFill>
              </a:rPr>
              <a:t> </a:t>
            </a:r>
            <a:r>
              <a:rPr lang="en-US" sz="2000" dirty="0" err="1">
                <a:solidFill>
                  <a:srgbClr val="FF0000"/>
                </a:solidFill>
              </a:rPr>
              <a:t>merkez</a:t>
            </a:r>
            <a:r>
              <a:rPr lang="en-US" sz="2000" dirty="0">
                <a:solidFill>
                  <a:srgbClr val="FF0000"/>
                </a:solidFill>
              </a:rPr>
              <a:t> </a:t>
            </a:r>
            <a:r>
              <a:rPr lang="en-US" sz="2000" dirty="0" err="1">
                <a:solidFill>
                  <a:srgbClr val="FF0000"/>
                </a:solidFill>
              </a:rPr>
              <a:t>birliklerinin</a:t>
            </a:r>
            <a:r>
              <a:rPr lang="en-US" sz="2000" dirty="0">
                <a:solidFill>
                  <a:srgbClr val="FF0000"/>
                </a:solidFill>
              </a:rPr>
              <a:t> </a:t>
            </a:r>
            <a:r>
              <a:rPr lang="en-US" sz="2000" dirty="0" err="1">
                <a:solidFill>
                  <a:srgbClr val="FF0000"/>
                </a:solidFill>
              </a:rPr>
              <a:t>ve</a:t>
            </a:r>
            <a:r>
              <a:rPr lang="en-US" sz="2000" dirty="0">
                <a:solidFill>
                  <a:srgbClr val="FF0000"/>
                </a:solidFill>
              </a:rPr>
              <a:t> </a:t>
            </a:r>
            <a:r>
              <a:rPr lang="en-US" sz="2000" dirty="0" err="1">
                <a:solidFill>
                  <a:srgbClr val="FF0000"/>
                </a:solidFill>
              </a:rPr>
              <a:t>Türkiye</a:t>
            </a:r>
            <a:r>
              <a:rPr lang="en-US" sz="2000" dirty="0">
                <a:solidFill>
                  <a:srgbClr val="FF0000"/>
                </a:solidFill>
              </a:rPr>
              <a:t> </a:t>
            </a:r>
            <a:r>
              <a:rPr lang="en-US" sz="2000" dirty="0" err="1">
                <a:solidFill>
                  <a:srgbClr val="FF0000"/>
                </a:solidFill>
              </a:rPr>
              <a:t>Milli</a:t>
            </a:r>
            <a:r>
              <a:rPr lang="en-US" sz="2000" dirty="0">
                <a:solidFill>
                  <a:srgbClr val="FF0000"/>
                </a:solidFill>
              </a:rPr>
              <a:t> </a:t>
            </a:r>
            <a:r>
              <a:rPr lang="en-US" sz="2000" dirty="0" err="1">
                <a:solidFill>
                  <a:srgbClr val="FF0000"/>
                </a:solidFill>
              </a:rPr>
              <a:t>Kooperatifler</a:t>
            </a:r>
            <a:r>
              <a:rPr lang="en-US" sz="2000" dirty="0">
                <a:solidFill>
                  <a:srgbClr val="FF0000"/>
                </a:solidFill>
              </a:rPr>
              <a:t> </a:t>
            </a:r>
            <a:r>
              <a:rPr lang="en-US" sz="2000" dirty="0" err="1">
                <a:solidFill>
                  <a:srgbClr val="FF0000"/>
                </a:solidFill>
              </a:rPr>
              <a:t>Birliğinin</a:t>
            </a:r>
            <a:r>
              <a:rPr lang="en-US" sz="2000" dirty="0">
                <a:solidFill>
                  <a:srgbClr val="FF0000"/>
                </a:solidFill>
              </a:rPr>
              <a:t> </a:t>
            </a:r>
            <a:r>
              <a:rPr lang="en-US" sz="2000" dirty="0" err="1">
                <a:solidFill>
                  <a:srgbClr val="FF0000"/>
                </a:solidFill>
              </a:rPr>
              <a:t>muhasebe</a:t>
            </a:r>
            <a:r>
              <a:rPr lang="en-US" sz="2000" dirty="0">
                <a:solidFill>
                  <a:srgbClr val="FF0000"/>
                </a:solidFill>
              </a:rPr>
              <a:t> </a:t>
            </a:r>
            <a:r>
              <a:rPr lang="en-US" sz="2000" dirty="0" err="1">
                <a:solidFill>
                  <a:srgbClr val="FF0000"/>
                </a:solidFill>
              </a:rPr>
              <a:t>usulleri</a:t>
            </a:r>
            <a:r>
              <a:rPr lang="en-US" sz="2000" dirty="0">
                <a:solidFill>
                  <a:srgbClr val="FF0000"/>
                </a:solidFill>
              </a:rPr>
              <a:t> </a:t>
            </a:r>
            <a:r>
              <a:rPr lang="en-US" sz="2000" dirty="0" err="1">
                <a:solidFill>
                  <a:srgbClr val="FF0000"/>
                </a:solidFill>
              </a:rPr>
              <a:t>ve</a:t>
            </a:r>
            <a:r>
              <a:rPr lang="en-US" sz="2000" dirty="0">
                <a:solidFill>
                  <a:srgbClr val="FF0000"/>
                </a:solidFill>
              </a:rPr>
              <a:t> </a:t>
            </a:r>
            <a:r>
              <a:rPr lang="en-US" sz="2000" dirty="0" err="1">
                <a:solidFill>
                  <a:srgbClr val="FF0000"/>
                </a:solidFill>
              </a:rPr>
              <a:t>mecbur</a:t>
            </a:r>
            <a:r>
              <a:rPr lang="en-US" sz="2000" dirty="0">
                <a:solidFill>
                  <a:srgbClr val="FF0000"/>
                </a:solidFill>
              </a:rPr>
              <a:t> </a:t>
            </a:r>
            <a:r>
              <a:rPr lang="en-US" sz="2000" dirty="0" err="1">
                <a:solidFill>
                  <a:srgbClr val="FF0000"/>
                </a:solidFill>
              </a:rPr>
              <a:t>olarak</a:t>
            </a:r>
            <a:r>
              <a:rPr lang="en-US" sz="2000" dirty="0">
                <a:solidFill>
                  <a:srgbClr val="FF0000"/>
                </a:solidFill>
              </a:rPr>
              <a:t> </a:t>
            </a:r>
            <a:r>
              <a:rPr lang="en-US" sz="2000" dirty="0" err="1">
                <a:solidFill>
                  <a:srgbClr val="FF0000"/>
                </a:solidFill>
              </a:rPr>
              <a:t>tutacakları</a:t>
            </a:r>
            <a:r>
              <a:rPr lang="en-US" sz="2000" dirty="0">
                <a:solidFill>
                  <a:srgbClr val="FF0000"/>
                </a:solidFill>
              </a:rPr>
              <a:t> </a:t>
            </a:r>
            <a:r>
              <a:rPr lang="en-US" sz="2000" dirty="0" err="1">
                <a:solidFill>
                  <a:srgbClr val="FF0000"/>
                </a:solidFill>
              </a:rPr>
              <a:t>defterler</a:t>
            </a:r>
            <a:r>
              <a:rPr lang="en-US" sz="2000" dirty="0">
                <a:solidFill>
                  <a:srgbClr val="FF0000"/>
                </a:solidFill>
              </a:rPr>
              <a:t> </a:t>
            </a:r>
            <a:r>
              <a:rPr lang="en-US" sz="2000" dirty="0" err="1">
                <a:solidFill>
                  <a:srgbClr val="FF0000"/>
                </a:solidFill>
              </a:rPr>
              <a:t>hakkında</a:t>
            </a:r>
            <a:r>
              <a:rPr lang="en-US" sz="2000" dirty="0">
                <a:solidFill>
                  <a:srgbClr val="FF0000"/>
                </a:solidFill>
              </a:rPr>
              <a:t> 13/1/2011 </a:t>
            </a:r>
            <a:r>
              <a:rPr lang="en-US" sz="2000" dirty="0" err="1">
                <a:solidFill>
                  <a:srgbClr val="FF0000"/>
                </a:solidFill>
              </a:rPr>
              <a:t>tarihli</a:t>
            </a:r>
            <a:r>
              <a:rPr lang="en-US" sz="2000" dirty="0">
                <a:solidFill>
                  <a:srgbClr val="FF0000"/>
                </a:solidFill>
              </a:rPr>
              <a:t> </a:t>
            </a:r>
            <a:r>
              <a:rPr lang="en-US" sz="2000" dirty="0" err="1">
                <a:solidFill>
                  <a:srgbClr val="FF0000"/>
                </a:solidFill>
              </a:rPr>
              <a:t>ve</a:t>
            </a:r>
            <a:r>
              <a:rPr lang="en-US" sz="2000" dirty="0">
                <a:solidFill>
                  <a:srgbClr val="FF0000"/>
                </a:solidFill>
              </a:rPr>
              <a:t> 6102 </a:t>
            </a:r>
            <a:r>
              <a:rPr lang="en-US" sz="2000" dirty="0" err="1">
                <a:solidFill>
                  <a:srgbClr val="FF0000"/>
                </a:solidFill>
              </a:rPr>
              <a:t>sayılı</a:t>
            </a:r>
            <a:r>
              <a:rPr lang="en-US" sz="2000" dirty="0">
                <a:solidFill>
                  <a:srgbClr val="FF0000"/>
                </a:solidFill>
              </a:rPr>
              <a:t> </a:t>
            </a:r>
            <a:r>
              <a:rPr lang="en-US" sz="2000" dirty="0" err="1">
                <a:solidFill>
                  <a:srgbClr val="FF0000"/>
                </a:solidFill>
              </a:rPr>
              <a:t>Türk</a:t>
            </a:r>
            <a:r>
              <a:rPr lang="en-US" sz="2000" dirty="0">
                <a:solidFill>
                  <a:srgbClr val="FF0000"/>
                </a:solidFill>
              </a:rPr>
              <a:t> Ticaret </a:t>
            </a:r>
            <a:r>
              <a:rPr lang="en-US" sz="2000" dirty="0" err="1">
                <a:solidFill>
                  <a:srgbClr val="FF0000"/>
                </a:solidFill>
              </a:rPr>
              <a:t>Kanunu</a:t>
            </a:r>
            <a:r>
              <a:rPr lang="en-US" sz="2000" dirty="0">
                <a:solidFill>
                  <a:srgbClr val="FF0000"/>
                </a:solidFill>
              </a:rPr>
              <a:t> </a:t>
            </a:r>
            <a:r>
              <a:rPr lang="en-US" sz="2000" dirty="0" err="1">
                <a:solidFill>
                  <a:srgbClr val="FF0000"/>
                </a:solidFill>
              </a:rPr>
              <a:t>hükümleri</a:t>
            </a:r>
            <a:r>
              <a:rPr lang="en-US" sz="2000" dirty="0">
                <a:solidFill>
                  <a:srgbClr val="FF0000"/>
                </a:solidFill>
              </a:rPr>
              <a:t> </a:t>
            </a:r>
            <a:r>
              <a:rPr lang="en-US" sz="2000" dirty="0" err="1">
                <a:solidFill>
                  <a:srgbClr val="FF0000"/>
                </a:solidFill>
              </a:rPr>
              <a:t>uygulanır</a:t>
            </a:r>
            <a:r>
              <a:rPr lang="en-US" sz="2000" dirty="0">
                <a:solidFill>
                  <a:srgbClr val="FF0000"/>
                </a:solidFill>
              </a:rPr>
              <a:t>. Bu </a:t>
            </a:r>
            <a:r>
              <a:rPr lang="en-US" sz="2000" dirty="0" err="1">
                <a:solidFill>
                  <a:srgbClr val="FF0000"/>
                </a:solidFill>
              </a:rPr>
              <a:t>maddenin</a:t>
            </a:r>
            <a:r>
              <a:rPr lang="en-US" sz="2000" dirty="0">
                <a:solidFill>
                  <a:srgbClr val="FF0000"/>
                </a:solidFill>
              </a:rPr>
              <a:t> </a:t>
            </a:r>
            <a:r>
              <a:rPr lang="en-US" sz="2000" dirty="0" err="1">
                <a:solidFill>
                  <a:srgbClr val="FF0000"/>
                </a:solidFill>
              </a:rPr>
              <a:t>uygulanmasına</a:t>
            </a:r>
            <a:r>
              <a:rPr lang="en-US" sz="2000" dirty="0">
                <a:solidFill>
                  <a:srgbClr val="FF0000"/>
                </a:solidFill>
              </a:rPr>
              <a:t> </a:t>
            </a:r>
            <a:r>
              <a:rPr lang="en-US" sz="2000" dirty="0" err="1">
                <a:solidFill>
                  <a:srgbClr val="FF0000"/>
                </a:solidFill>
              </a:rPr>
              <a:t>ilişkin</a:t>
            </a:r>
            <a:r>
              <a:rPr lang="en-US" sz="2000" dirty="0">
                <a:solidFill>
                  <a:srgbClr val="FF0000"/>
                </a:solidFill>
              </a:rPr>
              <a:t> </a:t>
            </a:r>
            <a:r>
              <a:rPr lang="en-US" sz="2000" dirty="0" err="1">
                <a:solidFill>
                  <a:srgbClr val="FF0000"/>
                </a:solidFill>
              </a:rPr>
              <a:t>usul</a:t>
            </a:r>
            <a:r>
              <a:rPr lang="en-US" sz="2000" dirty="0">
                <a:solidFill>
                  <a:srgbClr val="FF0000"/>
                </a:solidFill>
              </a:rPr>
              <a:t> </a:t>
            </a:r>
            <a:r>
              <a:rPr lang="en-US" sz="2000" dirty="0" err="1">
                <a:solidFill>
                  <a:srgbClr val="FF0000"/>
                </a:solidFill>
              </a:rPr>
              <a:t>ve</a:t>
            </a:r>
            <a:r>
              <a:rPr lang="en-US" sz="2000" dirty="0">
                <a:solidFill>
                  <a:srgbClr val="FF0000"/>
                </a:solidFill>
              </a:rPr>
              <a:t> </a:t>
            </a:r>
            <a:r>
              <a:rPr lang="en-US" sz="2000" dirty="0" err="1">
                <a:solidFill>
                  <a:srgbClr val="FF0000"/>
                </a:solidFill>
              </a:rPr>
              <a:t>esaslar</a:t>
            </a:r>
            <a:r>
              <a:rPr lang="en-US" sz="2000" dirty="0">
                <a:solidFill>
                  <a:srgbClr val="FF0000"/>
                </a:solidFill>
              </a:rPr>
              <a:t> </a:t>
            </a:r>
            <a:r>
              <a:rPr lang="en-US" sz="2000" dirty="0" err="1">
                <a:solidFill>
                  <a:srgbClr val="FF0000"/>
                </a:solidFill>
              </a:rPr>
              <a:t>Gümrük</a:t>
            </a:r>
            <a:r>
              <a:rPr lang="en-US" sz="2000" dirty="0">
                <a:solidFill>
                  <a:srgbClr val="FF0000"/>
                </a:solidFill>
              </a:rPr>
              <a:t> </a:t>
            </a:r>
            <a:r>
              <a:rPr lang="en-US" sz="2000" dirty="0" err="1">
                <a:solidFill>
                  <a:srgbClr val="FF0000"/>
                </a:solidFill>
              </a:rPr>
              <a:t>ve</a:t>
            </a:r>
            <a:r>
              <a:rPr lang="en-US" sz="2000" dirty="0">
                <a:solidFill>
                  <a:srgbClr val="FF0000"/>
                </a:solidFill>
              </a:rPr>
              <a:t> Ticaret </a:t>
            </a:r>
            <a:r>
              <a:rPr lang="en-US" sz="2000" dirty="0" err="1">
                <a:solidFill>
                  <a:srgbClr val="FF0000"/>
                </a:solidFill>
              </a:rPr>
              <a:t>Bakanlığınca</a:t>
            </a:r>
            <a:r>
              <a:rPr lang="en-US" sz="2000" dirty="0">
                <a:solidFill>
                  <a:srgbClr val="FF0000"/>
                </a:solidFill>
              </a:rPr>
              <a:t> </a:t>
            </a:r>
            <a:r>
              <a:rPr lang="en-US" sz="2000" dirty="0" err="1">
                <a:solidFill>
                  <a:srgbClr val="FF0000"/>
                </a:solidFill>
              </a:rPr>
              <a:t>çıkarılacak</a:t>
            </a:r>
            <a:r>
              <a:rPr lang="en-US" sz="2000" dirty="0">
                <a:solidFill>
                  <a:srgbClr val="FF0000"/>
                </a:solidFill>
              </a:rPr>
              <a:t> </a:t>
            </a:r>
            <a:r>
              <a:rPr lang="en-US" sz="2000" dirty="0" err="1">
                <a:solidFill>
                  <a:srgbClr val="FF0000"/>
                </a:solidFill>
              </a:rPr>
              <a:t>tebliğ</a:t>
            </a:r>
            <a:r>
              <a:rPr lang="en-US" sz="2000" dirty="0">
                <a:solidFill>
                  <a:srgbClr val="FF0000"/>
                </a:solidFill>
              </a:rPr>
              <a:t> </a:t>
            </a:r>
            <a:r>
              <a:rPr lang="en-US" sz="2000" dirty="0" err="1">
                <a:solidFill>
                  <a:srgbClr val="FF0000"/>
                </a:solidFill>
              </a:rPr>
              <a:t>ile</a:t>
            </a:r>
            <a:r>
              <a:rPr lang="en-US" sz="2000" dirty="0">
                <a:solidFill>
                  <a:srgbClr val="FF0000"/>
                </a:solidFill>
              </a:rPr>
              <a:t> </a:t>
            </a:r>
            <a:r>
              <a:rPr lang="en-US" sz="2000" dirty="0" err="1">
                <a:solidFill>
                  <a:srgbClr val="FF0000"/>
                </a:solidFill>
              </a:rPr>
              <a:t>belirlenir</a:t>
            </a:r>
            <a:r>
              <a:rPr lang="en-US" sz="2000" b="1" dirty="0">
                <a:solidFill>
                  <a:srgbClr val="FF0000"/>
                </a:solidFill>
              </a:rPr>
              <a:t>.”</a:t>
            </a:r>
            <a:r>
              <a:rPr lang="en-US" sz="2000" b="1" dirty="0"/>
              <a:t> </a:t>
            </a:r>
            <a:r>
              <a:rPr lang="en-US" sz="2000" dirty="0" err="1"/>
              <a:t>şekilde</a:t>
            </a:r>
            <a:r>
              <a:rPr lang="en-US" sz="2000" dirty="0"/>
              <a:t> </a:t>
            </a:r>
            <a:r>
              <a:rPr lang="en-US" sz="2000" dirty="0" err="1"/>
              <a:t>değiştirilmiştir</a:t>
            </a:r>
            <a:r>
              <a:rPr lang="en-US" sz="2000" dirty="0" smtClean="0"/>
              <a:t>.</a:t>
            </a:r>
            <a:endParaRPr lang="tr-TR" sz="2000" dirty="0" smtClean="0"/>
          </a:p>
          <a:p>
            <a:endParaRPr lang="tr-TR" sz="2000" dirty="0" smtClean="0"/>
          </a:p>
          <a:p>
            <a:pPr marL="342900" indent="-342900">
              <a:buFont typeface="Wingdings" panose="05000000000000000000" pitchFamily="2" charset="2"/>
              <a:buChar char="Ø"/>
            </a:pPr>
            <a:r>
              <a:rPr lang="en-US" sz="2000" dirty="0" err="1" smtClean="0"/>
              <a:t>Yapılan</a:t>
            </a:r>
            <a:r>
              <a:rPr lang="en-US" sz="2000" dirty="0" smtClean="0"/>
              <a:t> </a:t>
            </a:r>
            <a:r>
              <a:rPr lang="en-US" sz="2000" dirty="0" err="1"/>
              <a:t>düzenleme</a:t>
            </a:r>
            <a:r>
              <a:rPr lang="en-US" sz="2000" dirty="0"/>
              <a:t> </a:t>
            </a:r>
            <a:r>
              <a:rPr lang="en-US" sz="2000" dirty="0" err="1"/>
              <a:t>ile</a:t>
            </a:r>
            <a:r>
              <a:rPr lang="en-US" sz="2000" dirty="0"/>
              <a:t> </a:t>
            </a:r>
            <a:r>
              <a:rPr lang="tr-TR" sz="2000" dirty="0"/>
              <a:t>kooperatiflerin kuruluş aşamasında fiziki ortamda tutulacak defterlerin kuruluşta </a:t>
            </a:r>
            <a:r>
              <a:rPr lang="tr-TR" sz="2000" dirty="0">
                <a:solidFill>
                  <a:srgbClr val="FF0000"/>
                </a:solidFill>
              </a:rPr>
              <a:t>açılış onaylarının ticaret sicili müdürlüklerince yerine getirilmesine imkan sağlanmış</a:t>
            </a:r>
            <a:r>
              <a:rPr lang="tr-TR" sz="2000" dirty="0"/>
              <a:t>, tutulması zorunlu olan defterler ile ilgili olarak 6102 sayılı Kanun hükümleri esas alınacaktır</a:t>
            </a:r>
            <a:r>
              <a:rPr lang="tr-TR" sz="2000" dirty="0" smtClean="0"/>
              <a:t>.</a:t>
            </a:r>
          </a:p>
          <a:p>
            <a:pPr marL="342900" indent="-342900">
              <a:buFont typeface="Wingdings" panose="05000000000000000000" pitchFamily="2" charset="2"/>
              <a:buChar char="Ø"/>
            </a:pPr>
            <a:r>
              <a:rPr lang="en-US" sz="2000" dirty="0" smtClean="0"/>
              <a:t> </a:t>
            </a:r>
            <a:r>
              <a:rPr lang="en-US" sz="2000" dirty="0" err="1"/>
              <a:t>Anılan</a:t>
            </a:r>
            <a:r>
              <a:rPr lang="en-US" sz="2000" dirty="0"/>
              <a:t> </a:t>
            </a:r>
            <a:r>
              <a:rPr lang="en-US" sz="2000" dirty="0" err="1"/>
              <a:t>düzenleme</a:t>
            </a:r>
            <a:r>
              <a:rPr lang="en-US" sz="2000" dirty="0"/>
              <a:t> </a:t>
            </a:r>
            <a:r>
              <a:rPr lang="en-US" sz="2000" dirty="0">
                <a:solidFill>
                  <a:srgbClr val="FF0000"/>
                </a:solidFill>
              </a:rPr>
              <a:t>10.03.2018 </a:t>
            </a:r>
            <a:r>
              <a:rPr lang="en-US" sz="2000" dirty="0" err="1">
                <a:solidFill>
                  <a:srgbClr val="FF0000"/>
                </a:solidFill>
              </a:rPr>
              <a:t>tarihinde</a:t>
            </a:r>
            <a:r>
              <a:rPr lang="en-US" sz="2000" dirty="0">
                <a:solidFill>
                  <a:srgbClr val="FF0000"/>
                </a:solidFill>
              </a:rPr>
              <a:t> </a:t>
            </a:r>
            <a:r>
              <a:rPr lang="en-US" sz="2000" dirty="0" err="1">
                <a:solidFill>
                  <a:srgbClr val="FF0000"/>
                </a:solidFill>
              </a:rPr>
              <a:t>yürürlüğe</a:t>
            </a:r>
            <a:r>
              <a:rPr lang="en-US" sz="2000" dirty="0">
                <a:solidFill>
                  <a:srgbClr val="FF0000"/>
                </a:solidFill>
              </a:rPr>
              <a:t> </a:t>
            </a:r>
            <a:r>
              <a:rPr lang="en-US" sz="2000" dirty="0" err="1">
                <a:solidFill>
                  <a:srgbClr val="FF0000"/>
                </a:solidFill>
              </a:rPr>
              <a:t>girmiştir</a:t>
            </a:r>
            <a:r>
              <a:rPr lang="en-US" sz="2000" dirty="0">
                <a:solidFill>
                  <a:srgbClr val="FF0000"/>
                </a:solidFill>
              </a:rPr>
              <a:t>.</a:t>
            </a:r>
            <a:endParaRPr lang="tr-TR" sz="2000" dirty="0">
              <a:solidFill>
                <a:srgbClr val="FF0000"/>
              </a:solidFill>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33484" y="326561"/>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442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92255" y="137947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00808"/>
            <a:ext cx="8611430" cy="47010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9167"/>
            <a:ext cx="8374116" cy="4601446"/>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pPr algn="ctr">
              <a:buFont typeface="Arial" panose="020B0604020202020204" pitchFamily="34" charset="0"/>
              <a:buNone/>
            </a:pPr>
            <a:r>
              <a:rPr lang="tr-TR" b="1" dirty="0" smtClean="0">
                <a:solidFill>
                  <a:srgbClr val="FF0000"/>
                </a:solidFill>
              </a:rPr>
              <a:t>5510 SAYILI SOSYAL SİGORTALAR VE GENEL SAĞLIK SİGORTASI KANUNUNDA YAPILAN DÜZENLEMELER</a:t>
            </a:r>
            <a:endParaRPr lang="tr-TR" altLang="tr-TR" dirty="0" smtClean="0">
              <a:solidFill>
                <a:srgbClr val="FF0000"/>
              </a:solidFill>
            </a:endParaRPr>
          </a:p>
          <a:p>
            <a:pPr marL="285750" indent="-285750" algn="just">
              <a:buFont typeface="Wingdings" panose="05000000000000000000" pitchFamily="2" charset="2"/>
              <a:buChar char="Ø"/>
            </a:pPr>
            <a:r>
              <a:rPr lang="tr-TR" dirty="0"/>
              <a:t>7099 sayılı Torba Yasanın 18 inci maddesi ile </a:t>
            </a:r>
            <a:r>
              <a:rPr lang="en-US" dirty="0"/>
              <a:t>5510</a:t>
            </a:r>
            <a:r>
              <a:rPr lang="tr-TR" dirty="0"/>
              <a:t> sayılı</a:t>
            </a:r>
            <a:r>
              <a:rPr lang="en-US" dirty="0"/>
              <a:t> </a:t>
            </a:r>
            <a:r>
              <a:rPr lang="en-US" dirty="0" err="1"/>
              <a:t>Sosyal</a:t>
            </a:r>
            <a:r>
              <a:rPr lang="en-US" dirty="0"/>
              <a:t> </a:t>
            </a:r>
            <a:r>
              <a:rPr lang="en-US" dirty="0" err="1"/>
              <a:t>Sigortalar</a:t>
            </a:r>
            <a:r>
              <a:rPr lang="en-US" dirty="0"/>
              <a:t> </a:t>
            </a:r>
            <a:r>
              <a:rPr lang="en-US" dirty="0" err="1"/>
              <a:t>ve</a:t>
            </a:r>
            <a:r>
              <a:rPr lang="en-US" dirty="0"/>
              <a:t> </a:t>
            </a:r>
            <a:r>
              <a:rPr lang="en-US" dirty="0" err="1"/>
              <a:t>Genel</a:t>
            </a:r>
            <a:r>
              <a:rPr lang="en-US" dirty="0"/>
              <a:t> </a:t>
            </a:r>
            <a:r>
              <a:rPr lang="en-US" dirty="0" err="1"/>
              <a:t>Sağlık</a:t>
            </a:r>
            <a:r>
              <a:rPr lang="en-US" dirty="0"/>
              <a:t> </a:t>
            </a:r>
            <a:r>
              <a:rPr lang="en-US" dirty="0" err="1"/>
              <a:t>Sigortası</a:t>
            </a:r>
            <a:r>
              <a:rPr lang="en-US" dirty="0"/>
              <a:t> </a:t>
            </a:r>
            <a:r>
              <a:rPr lang="en-US" dirty="0" err="1"/>
              <a:t>Kanununun</a:t>
            </a:r>
            <a:r>
              <a:rPr lang="en-US" dirty="0"/>
              <a:t> 11 </a:t>
            </a:r>
            <a:r>
              <a:rPr lang="en-US" dirty="0" err="1"/>
              <a:t>inci</a:t>
            </a:r>
            <a:r>
              <a:rPr lang="en-US" dirty="0"/>
              <a:t> </a:t>
            </a:r>
            <a:r>
              <a:rPr lang="en-US" dirty="0" err="1"/>
              <a:t>maddesinin</a:t>
            </a:r>
            <a:r>
              <a:rPr lang="en-US" dirty="0"/>
              <a:t> </a:t>
            </a:r>
            <a:r>
              <a:rPr lang="en-US" dirty="0" err="1"/>
              <a:t>üçüncü</a:t>
            </a:r>
            <a:r>
              <a:rPr lang="en-US" dirty="0"/>
              <a:t> </a:t>
            </a:r>
            <a:r>
              <a:rPr lang="en-US" dirty="0" err="1"/>
              <a:t>fıkrasının</a:t>
            </a:r>
            <a:r>
              <a:rPr lang="en-US" dirty="0"/>
              <a:t> </a:t>
            </a:r>
            <a:r>
              <a:rPr lang="en-US" dirty="0" err="1"/>
              <a:t>ikinci</a:t>
            </a:r>
            <a:r>
              <a:rPr lang="en-US" dirty="0"/>
              <a:t> </a:t>
            </a:r>
            <a:r>
              <a:rPr lang="en-US" dirty="0" err="1"/>
              <a:t>cümlesi</a:t>
            </a:r>
            <a:r>
              <a:rPr lang="en-US" dirty="0"/>
              <a:t> </a:t>
            </a:r>
            <a:r>
              <a:rPr lang="en-US" b="1" dirty="0"/>
              <a:t>“</a:t>
            </a:r>
            <a:r>
              <a:rPr lang="en-US" b="1" dirty="0" err="1"/>
              <a:t>Şirket</a:t>
            </a:r>
            <a:r>
              <a:rPr lang="en-US" b="1" dirty="0"/>
              <a:t> </a:t>
            </a:r>
            <a:r>
              <a:rPr lang="en-US" b="1" dirty="0" err="1"/>
              <a:t>kuruluşunun</a:t>
            </a:r>
            <a:r>
              <a:rPr lang="en-US" b="1" dirty="0"/>
              <a:t> </a:t>
            </a:r>
            <a:r>
              <a:rPr lang="en-US" b="1" dirty="0" err="1"/>
              <a:t>ticaret</a:t>
            </a:r>
            <a:r>
              <a:rPr lang="en-US" b="1" dirty="0"/>
              <a:t> </a:t>
            </a:r>
            <a:r>
              <a:rPr lang="en-US" b="1" dirty="0" err="1"/>
              <a:t>sicili</a:t>
            </a:r>
            <a:r>
              <a:rPr lang="en-US" b="1" dirty="0"/>
              <a:t> </a:t>
            </a:r>
            <a:r>
              <a:rPr lang="en-US" b="1" dirty="0" err="1"/>
              <a:t>memurluklarına</a:t>
            </a:r>
            <a:r>
              <a:rPr lang="en-US" b="1" dirty="0"/>
              <a:t> </a:t>
            </a:r>
            <a:r>
              <a:rPr lang="en-US" b="1" dirty="0" err="1"/>
              <a:t>bildirilmesi</a:t>
            </a:r>
            <a:r>
              <a:rPr lang="en-US" b="1" dirty="0"/>
              <a:t> </a:t>
            </a:r>
            <a:r>
              <a:rPr lang="en-US" b="1" dirty="0" err="1"/>
              <a:t>halinde</a:t>
            </a:r>
            <a:r>
              <a:rPr lang="en-US" b="1" dirty="0"/>
              <a:t> </a:t>
            </a:r>
            <a:r>
              <a:rPr lang="en-US" b="1" dirty="0" err="1"/>
              <a:t>yapılan</a:t>
            </a:r>
            <a:r>
              <a:rPr lang="en-US" b="1" dirty="0"/>
              <a:t> </a:t>
            </a:r>
            <a:r>
              <a:rPr lang="en-US" b="1" dirty="0" err="1"/>
              <a:t>bu</a:t>
            </a:r>
            <a:r>
              <a:rPr lang="en-US" b="1" dirty="0"/>
              <a:t> </a:t>
            </a:r>
            <a:r>
              <a:rPr lang="en-US" b="1" dirty="0" err="1"/>
              <a:t>bildirim</a:t>
            </a:r>
            <a:r>
              <a:rPr lang="en-US" b="1" dirty="0"/>
              <a:t> </a:t>
            </a:r>
            <a:r>
              <a:rPr lang="en-US" b="1" dirty="0" err="1"/>
              <a:t>Kuruma</a:t>
            </a:r>
            <a:r>
              <a:rPr lang="en-US" b="1" dirty="0"/>
              <a:t> </a:t>
            </a:r>
            <a:r>
              <a:rPr lang="en-US" b="1" dirty="0" err="1"/>
              <a:t>yapılmış</a:t>
            </a:r>
            <a:r>
              <a:rPr lang="en-US" b="1" dirty="0"/>
              <a:t> </a:t>
            </a:r>
            <a:r>
              <a:rPr lang="en-US" b="1" dirty="0" err="1"/>
              <a:t>sayılır</a:t>
            </a:r>
            <a:r>
              <a:rPr lang="en-US" b="1" dirty="0"/>
              <a:t> </a:t>
            </a:r>
            <a:r>
              <a:rPr lang="en-US" b="1" dirty="0" err="1"/>
              <a:t>ve</a:t>
            </a:r>
            <a:r>
              <a:rPr lang="en-US" b="1" dirty="0"/>
              <a:t> </a:t>
            </a:r>
            <a:r>
              <a:rPr lang="en-US" b="1" dirty="0" err="1"/>
              <a:t>ilgililerce</a:t>
            </a:r>
            <a:r>
              <a:rPr lang="en-US" b="1" dirty="0"/>
              <a:t> </a:t>
            </a:r>
            <a:r>
              <a:rPr lang="en-US" b="1" dirty="0" err="1"/>
              <a:t>ayrıca</a:t>
            </a:r>
            <a:r>
              <a:rPr lang="en-US" b="1" dirty="0"/>
              <a:t> </a:t>
            </a:r>
            <a:r>
              <a:rPr lang="en-US" b="1" dirty="0" err="1"/>
              <a:t>işyeri</a:t>
            </a:r>
            <a:r>
              <a:rPr lang="en-US" b="1" dirty="0"/>
              <a:t> </a:t>
            </a:r>
            <a:r>
              <a:rPr lang="en-US" b="1" dirty="0" err="1"/>
              <a:t>bildirgesi</a:t>
            </a:r>
            <a:r>
              <a:rPr lang="en-US" b="1" dirty="0"/>
              <a:t> </a:t>
            </a:r>
            <a:r>
              <a:rPr lang="en-US" b="1" dirty="0" err="1"/>
              <a:t>düzenlenmez</a:t>
            </a:r>
            <a:r>
              <a:rPr lang="en-US" b="1" dirty="0"/>
              <a:t>.”</a:t>
            </a:r>
            <a:r>
              <a:rPr lang="tr-TR" dirty="0"/>
              <a:t> şekilde değiştirilmiştir</a:t>
            </a:r>
            <a:r>
              <a:rPr lang="en-US" dirty="0"/>
              <a:t>.</a:t>
            </a:r>
            <a:r>
              <a:rPr lang="tr-TR" dirty="0"/>
              <a:t> </a:t>
            </a:r>
            <a:endParaRPr lang="tr-TR" dirty="0" smtClean="0"/>
          </a:p>
          <a:p>
            <a:pPr marL="285750" indent="-285750" algn="just">
              <a:buFont typeface="Wingdings" panose="05000000000000000000" pitchFamily="2" charset="2"/>
              <a:buChar char="Ø"/>
            </a:pPr>
            <a:r>
              <a:rPr lang="tr-TR" dirty="0" smtClean="0"/>
              <a:t>Böylece </a:t>
            </a:r>
            <a:r>
              <a:rPr lang="tr-TR" dirty="0"/>
              <a:t>şirketlerin kuruluşunun ticaret sicil memurluklarına bildirilmesi halinde ayrıca işyeri bildirgesi düzenlenmeyecektir. </a:t>
            </a:r>
            <a:endParaRPr lang="tr-TR" dirty="0" smtClean="0"/>
          </a:p>
          <a:p>
            <a:pPr marL="285750" indent="-285750" algn="just">
              <a:buFont typeface="Wingdings" panose="05000000000000000000" pitchFamily="2" charset="2"/>
              <a:buChar char="Ø"/>
            </a:pPr>
            <a:r>
              <a:rPr lang="tr-TR" dirty="0" smtClean="0"/>
              <a:t>Yapılan </a:t>
            </a:r>
            <a:r>
              <a:rPr lang="tr-TR" dirty="0"/>
              <a:t>düzenleme sonucunda; ticaret sicil memurlukları tarafından Sosyal Güvenlik Kurumuna gönderilecek </a:t>
            </a:r>
            <a:r>
              <a:rPr lang="tr-TR" b="1" dirty="0"/>
              <a:t>şirket kuruluş dilekçesi bildirim formu</a:t>
            </a:r>
            <a:r>
              <a:rPr lang="tr-TR" dirty="0"/>
              <a:t> ile işyeri Sosyal Güvenlik Kurumuna başvurmadan tescil işlemleri gerçekleştirilecektir. </a:t>
            </a:r>
            <a:endParaRPr lang="tr-TR" dirty="0" smtClean="0"/>
          </a:p>
          <a:p>
            <a:pPr marL="285750" indent="-285750" algn="just">
              <a:buFont typeface="Wingdings" panose="05000000000000000000" pitchFamily="2" charset="2"/>
              <a:buChar char="Ø"/>
            </a:pPr>
            <a:r>
              <a:rPr lang="tr-TR" dirty="0" smtClean="0"/>
              <a:t>Anılan </a:t>
            </a:r>
            <a:r>
              <a:rPr lang="tr-TR" dirty="0"/>
              <a:t>düzenleme </a:t>
            </a:r>
            <a:r>
              <a:rPr lang="tr-TR" dirty="0">
                <a:solidFill>
                  <a:srgbClr val="FF0000"/>
                </a:solidFill>
              </a:rPr>
              <a:t>10.03.2018</a:t>
            </a:r>
            <a:r>
              <a:rPr lang="en-US" dirty="0">
                <a:solidFill>
                  <a:srgbClr val="FF0000"/>
                </a:solidFill>
              </a:rPr>
              <a:t> </a:t>
            </a:r>
            <a:r>
              <a:rPr lang="en-US" dirty="0" err="1">
                <a:solidFill>
                  <a:srgbClr val="FF0000"/>
                </a:solidFill>
              </a:rPr>
              <a:t>tarihinde</a:t>
            </a:r>
            <a:r>
              <a:rPr lang="en-US" dirty="0">
                <a:solidFill>
                  <a:srgbClr val="FF0000"/>
                </a:solidFill>
              </a:rPr>
              <a:t> </a:t>
            </a:r>
            <a:r>
              <a:rPr lang="en-US" dirty="0" err="1">
                <a:solidFill>
                  <a:srgbClr val="FF0000"/>
                </a:solidFill>
              </a:rPr>
              <a:t>yürürlüğe</a:t>
            </a:r>
            <a:r>
              <a:rPr lang="en-US" dirty="0">
                <a:solidFill>
                  <a:srgbClr val="FF0000"/>
                </a:solidFill>
              </a:rPr>
              <a:t> </a:t>
            </a:r>
            <a:r>
              <a:rPr lang="en-US" dirty="0" err="1">
                <a:solidFill>
                  <a:srgbClr val="FF0000"/>
                </a:solidFill>
              </a:rPr>
              <a:t>girmiştir</a:t>
            </a:r>
            <a:r>
              <a:rPr lang="en-US" dirty="0">
                <a:solidFill>
                  <a:srgbClr val="FF0000"/>
                </a:solidFill>
              </a:rPr>
              <a:t>.</a:t>
            </a:r>
            <a:endParaRPr lang="tr-TR" dirty="0">
              <a:solidFill>
                <a:srgbClr val="FF0000"/>
              </a:solidFill>
            </a:endParaRPr>
          </a:p>
          <a:p>
            <a:pPr marL="285750" indent="-285750" algn="just">
              <a:buFont typeface="Wingdings" panose="05000000000000000000" pitchFamily="2" charset="2"/>
              <a:buChar char="Ø"/>
            </a:pPr>
            <a:endParaRPr lang="tr-TR" altLang="tr-TR" dirty="0"/>
          </a:p>
          <a:p>
            <a:pPr marL="285750" indent="-285750" algn="just">
              <a:buFont typeface="Wingdings" panose="05000000000000000000" pitchFamily="2" charset="2"/>
              <a:buChar char="Ø"/>
            </a:pPr>
            <a:endParaRPr lang="tr-TR" altLang="tr-TR" dirty="0" smtClean="0"/>
          </a:p>
          <a:p>
            <a:pPr marL="285750" indent="-285750" algn="just">
              <a:buFont typeface="Wingdings" panose="05000000000000000000" pitchFamily="2" charset="2"/>
              <a:buChar char="Ø"/>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33484" y="326561"/>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016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39917"/>
            <a:ext cx="8928992" cy="5150404"/>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661834"/>
            <a:ext cx="8560609" cy="4937176"/>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pPr algn="ctr">
              <a:buFont typeface="Arial" panose="020B0604020202020204" pitchFamily="34" charset="0"/>
              <a:buNone/>
            </a:pPr>
            <a:r>
              <a:rPr lang="tr-TR" b="1" dirty="0" smtClean="0">
                <a:solidFill>
                  <a:srgbClr val="FF0000"/>
                </a:solidFill>
              </a:rPr>
              <a:t>5510 SAYILI SOSYAL SİGORTALAR VE GENEL SAĞLIK SİGORTASI KANUNUNDA YAPILAN DÜZENLEMELER</a:t>
            </a:r>
            <a:endParaRPr lang="tr-TR" altLang="tr-TR" dirty="0" smtClean="0">
              <a:solidFill>
                <a:srgbClr val="FF0000"/>
              </a:solidFill>
            </a:endParaRPr>
          </a:p>
          <a:p>
            <a:pPr marL="285750" indent="-285750">
              <a:buFont typeface="Wingdings" panose="05000000000000000000" pitchFamily="2" charset="2"/>
              <a:buChar char="Ø"/>
            </a:pPr>
            <a:r>
              <a:rPr lang="tr-TR" dirty="0" smtClean="0"/>
              <a:t>7099 </a:t>
            </a:r>
            <a:r>
              <a:rPr lang="tr-TR" dirty="0"/>
              <a:t>sayılı Torba Yasanın 18 inci maddesi ile </a:t>
            </a:r>
            <a:r>
              <a:rPr lang="en-US" dirty="0"/>
              <a:t>5510</a:t>
            </a:r>
            <a:r>
              <a:rPr lang="tr-TR" dirty="0"/>
              <a:t> sayılı </a:t>
            </a:r>
            <a:r>
              <a:rPr lang="en-US" dirty="0" err="1"/>
              <a:t>Kanunun</a:t>
            </a:r>
            <a:r>
              <a:rPr lang="en-US" dirty="0"/>
              <a:t> 11 </a:t>
            </a:r>
            <a:r>
              <a:rPr lang="en-US" dirty="0" err="1"/>
              <a:t>inci</a:t>
            </a:r>
            <a:r>
              <a:rPr lang="en-US" dirty="0"/>
              <a:t> </a:t>
            </a:r>
            <a:r>
              <a:rPr lang="en-US" dirty="0" err="1"/>
              <a:t>maddesinin</a:t>
            </a:r>
            <a:r>
              <a:rPr lang="en-US" dirty="0"/>
              <a:t> </a:t>
            </a:r>
            <a:r>
              <a:rPr lang="en-US" dirty="0" err="1"/>
              <a:t>altıncı</a:t>
            </a:r>
            <a:r>
              <a:rPr lang="en-US" dirty="0"/>
              <a:t> </a:t>
            </a:r>
            <a:r>
              <a:rPr lang="en-US" dirty="0" err="1"/>
              <a:t>fıkrasına</a:t>
            </a:r>
            <a:r>
              <a:rPr lang="en-US" dirty="0"/>
              <a:t> “</a:t>
            </a:r>
            <a:r>
              <a:rPr lang="en-US" dirty="0">
                <a:solidFill>
                  <a:srgbClr val="FF0000"/>
                </a:solidFill>
              </a:rPr>
              <a:t>Bu </a:t>
            </a:r>
            <a:r>
              <a:rPr lang="en-US" dirty="0" err="1">
                <a:solidFill>
                  <a:srgbClr val="FF0000"/>
                </a:solidFill>
              </a:rPr>
              <a:t>bildirimlerden</a:t>
            </a:r>
            <a:r>
              <a:rPr lang="en-US" dirty="0">
                <a:solidFill>
                  <a:srgbClr val="FF0000"/>
                </a:solidFill>
              </a:rPr>
              <a:t> </a:t>
            </a:r>
            <a:r>
              <a:rPr lang="en-US" dirty="0" err="1">
                <a:solidFill>
                  <a:srgbClr val="FF0000"/>
                </a:solidFill>
              </a:rPr>
              <a:t>hangilerinin</a:t>
            </a:r>
            <a:r>
              <a:rPr lang="en-US" dirty="0">
                <a:solidFill>
                  <a:srgbClr val="FF0000"/>
                </a:solidFill>
              </a:rPr>
              <a:t> </a:t>
            </a:r>
            <a:r>
              <a:rPr lang="en-US" dirty="0" err="1">
                <a:solidFill>
                  <a:srgbClr val="FF0000"/>
                </a:solidFill>
              </a:rPr>
              <a:t>işyerinin</a:t>
            </a:r>
            <a:r>
              <a:rPr lang="en-US" dirty="0">
                <a:solidFill>
                  <a:srgbClr val="FF0000"/>
                </a:solidFill>
              </a:rPr>
              <a:t> </a:t>
            </a:r>
            <a:r>
              <a:rPr lang="en-US" dirty="0" err="1">
                <a:solidFill>
                  <a:srgbClr val="FF0000"/>
                </a:solidFill>
              </a:rPr>
              <a:t>bildirilmesi</a:t>
            </a:r>
            <a:r>
              <a:rPr lang="en-US" dirty="0">
                <a:solidFill>
                  <a:srgbClr val="FF0000"/>
                </a:solidFill>
              </a:rPr>
              <a:t> </a:t>
            </a:r>
            <a:r>
              <a:rPr lang="en-US" dirty="0" err="1">
                <a:solidFill>
                  <a:srgbClr val="FF0000"/>
                </a:solidFill>
              </a:rPr>
              <a:t>yerine</a:t>
            </a:r>
            <a:r>
              <a:rPr lang="en-US" dirty="0">
                <a:solidFill>
                  <a:srgbClr val="FF0000"/>
                </a:solidFill>
              </a:rPr>
              <a:t> </a:t>
            </a:r>
            <a:r>
              <a:rPr lang="en-US" dirty="0" err="1">
                <a:solidFill>
                  <a:srgbClr val="FF0000"/>
                </a:solidFill>
              </a:rPr>
              <a:t>geçeceği</a:t>
            </a:r>
            <a:r>
              <a:rPr lang="en-US" dirty="0">
                <a:solidFill>
                  <a:srgbClr val="FF0000"/>
                </a:solidFill>
              </a:rPr>
              <a:t> </a:t>
            </a:r>
            <a:r>
              <a:rPr lang="en-US" dirty="0" err="1">
                <a:solidFill>
                  <a:srgbClr val="FF0000"/>
                </a:solidFill>
              </a:rPr>
              <a:t>Kurumca</a:t>
            </a:r>
            <a:r>
              <a:rPr lang="en-US" dirty="0">
                <a:solidFill>
                  <a:srgbClr val="FF0000"/>
                </a:solidFill>
              </a:rPr>
              <a:t> </a:t>
            </a:r>
            <a:r>
              <a:rPr lang="en-US" dirty="0" err="1">
                <a:solidFill>
                  <a:srgbClr val="FF0000"/>
                </a:solidFill>
              </a:rPr>
              <a:t>belirlenir</a:t>
            </a:r>
            <a:r>
              <a:rPr lang="en-US" dirty="0">
                <a:solidFill>
                  <a:srgbClr val="FF0000"/>
                </a:solidFill>
              </a:rPr>
              <a:t>, </a:t>
            </a:r>
            <a:r>
              <a:rPr lang="en-US" dirty="0" err="1">
                <a:solidFill>
                  <a:srgbClr val="FF0000"/>
                </a:solidFill>
              </a:rPr>
              <a:t>belirlenenlerle</a:t>
            </a:r>
            <a:r>
              <a:rPr lang="en-US" dirty="0">
                <a:solidFill>
                  <a:srgbClr val="FF0000"/>
                </a:solidFill>
              </a:rPr>
              <a:t> </a:t>
            </a:r>
            <a:r>
              <a:rPr lang="en-US" dirty="0" err="1">
                <a:solidFill>
                  <a:srgbClr val="FF0000"/>
                </a:solidFill>
              </a:rPr>
              <a:t>ilgili</a:t>
            </a:r>
            <a:r>
              <a:rPr lang="en-US" dirty="0">
                <a:solidFill>
                  <a:srgbClr val="FF0000"/>
                </a:solidFill>
              </a:rPr>
              <a:t> </a:t>
            </a:r>
            <a:r>
              <a:rPr lang="en-US" dirty="0" err="1">
                <a:solidFill>
                  <a:srgbClr val="FF0000"/>
                </a:solidFill>
              </a:rPr>
              <a:t>ayrıca</a:t>
            </a:r>
            <a:r>
              <a:rPr lang="en-US" dirty="0">
                <a:solidFill>
                  <a:srgbClr val="FF0000"/>
                </a:solidFill>
              </a:rPr>
              <a:t> </a:t>
            </a:r>
            <a:r>
              <a:rPr lang="en-US" dirty="0" err="1">
                <a:solidFill>
                  <a:srgbClr val="FF0000"/>
                </a:solidFill>
              </a:rPr>
              <a:t>işyeri</a:t>
            </a:r>
            <a:r>
              <a:rPr lang="en-US" dirty="0">
                <a:solidFill>
                  <a:srgbClr val="FF0000"/>
                </a:solidFill>
              </a:rPr>
              <a:t> </a:t>
            </a:r>
            <a:r>
              <a:rPr lang="en-US" dirty="0" err="1">
                <a:solidFill>
                  <a:srgbClr val="FF0000"/>
                </a:solidFill>
              </a:rPr>
              <a:t>bildirgesi</a:t>
            </a:r>
            <a:r>
              <a:rPr lang="en-US" dirty="0">
                <a:solidFill>
                  <a:srgbClr val="FF0000"/>
                </a:solidFill>
              </a:rPr>
              <a:t> </a:t>
            </a:r>
            <a:r>
              <a:rPr lang="en-US" dirty="0" err="1">
                <a:solidFill>
                  <a:srgbClr val="FF0000"/>
                </a:solidFill>
              </a:rPr>
              <a:t>düzenlenmez</a:t>
            </a:r>
            <a:r>
              <a:rPr lang="en-US" dirty="0">
                <a:solidFill>
                  <a:srgbClr val="FF0000"/>
                </a:solidFill>
              </a:rPr>
              <a:t>.” </a:t>
            </a:r>
            <a:r>
              <a:rPr lang="tr-TR" dirty="0"/>
              <a:t>şeklindeki cümle eklenmiştir. </a:t>
            </a:r>
            <a:endParaRPr lang="tr-TR" dirty="0" smtClean="0"/>
          </a:p>
          <a:p>
            <a:pPr marL="285750" indent="-285750">
              <a:buFont typeface="Wingdings" panose="05000000000000000000" pitchFamily="2" charset="2"/>
              <a:buChar char="Ø"/>
            </a:pPr>
            <a:r>
              <a:rPr lang="tr-TR" dirty="0" smtClean="0"/>
              <a:t>Bilindiği </a:t>
            </a:r>
            <a:r>
              <a:rPr lang="tr-TR" dirty="0"/>
              <a:t>üzere yapı ruhsatı ve diğer tüm ruhsat veya ruhsat niteliği taşıyan işlemlere ilişkin bilgi ve belgeler ile varsa bunların verilmesine esas olan istihdama ilişkin bilgiler, verildikleri tarihten itibaren bir ay </a:t>
            </a:r>
            <a:r>
              <a:rPr lang="tr-TR" dirty="0" smtClean="0"/>
              <a:t>içinde </a:t>
            </a:r>
            <a:r>
              <a:rPr lang="tr-TR" dirty="0"/>
              <a:t>valilikler, belediyeler ve ruhsat vermeye yetkili diğer kamu ve özel hukuk tüzel kişileri tarafından Sosyal Güvenlik Kurumuna bildirmekle yükümlüdürler. </a:t>
            </a:r>
            <a:endParaRPr lang="tr-TR" dirty="0" smtClean="0"/>
          </a:p>
          <a:p>
            <a:pPr marL="285750" indent="-285750">
              <a:buFont typeface="Wingdings" panose="05000000000000000000" pitchFamily="2" charset="2"/>
              <a:buChar char="Ø"/>
            </a:pPr>
            <a:r>
              <a:rPr lang="tr-TR" dirty="0" smtClean="0"/>
              <a:t>7099 </a:t>
            </a:r>
            <a:r>
              <a:rPr lang="tr-TR" dirty="0"/>
              <a:t>sayılı Torba Yasa ile yapılan düzenleme ile söz konusu bildirimlerden Sosyal Güvenlik </a:t>
            </a:r>
            <a:r>
              <a:rPr lang="en-US" dirty="0" err="1"/>
              <a:t>Kurumu</a:t>
            </a:r>
            <a:r>
              <a:rPr lang="en-US" dirty="0"/>
              <a:t> </a:t>
            </a:r>
            <a:r>
              <a:rPr lang="en-US" dirty="0" err="1"/>
              <a:t>Başkanlığı</a:t>
            </a:r>
            <a:r>
              <a:rPr lang="en-US" dirty="0"/>
              <a:t> </a:t>
            </a:r>
            <a:r>
              <a:rPr lang="tr-TR" dirty="0"/>
              <a:t>tarafından belirlenecekler için ayrıca işyeri bildirgesi düzenlenmeyecektir</a:t>
            </a:r>
            <a:r>
              <a:rPr lang="en-US" dirty="0"/>
              <a:t>. </a:t>
            </a:r>
            <a:endParaRPr lang="tr-TR" dirty="0" smtClean="0"/>
          </a:p>
          <a:p>
            <a:pPr marL="285750" indent="-285750">
              <a:buFont typeface="Wingdings" panose="05000000000000000000" pitchFamily="2" charset="2"/>
              <a:buChar char="Ø"/>
            </a:pPr>
            <a:r>
              <a:rPr lang="tr-TR" dirty="0" smtClean="0"/>
              <a:t>Anılan </a:t>
            </a:r>
            <a:r>
              <a:rPr lang="tr-TR" dirty="0"/>
              <a:t>düzenleme </a:t>
            </a:r>
            <a:r>
              <a:rPr lang="tr-TR" dirty="0">
                <a:solidFill>
                  <a:srgbClr val="FF0000"/>
                </a:solidFill>
              </a:rPr>
              <a:t>10.03.2018</a:t>
            </a:r>
            <a:r>
              <a:rPr lang="en-US" dirty="0">
                <a:solidFill>
                  <a:srgbClr val="FF0000"/>
                </a:solidFill>
              </a:rPr>
              <a:t> </a:t>
            </a:r>
            <a:r>
              <a:rPr lang="en-US" dirty="0" err="1">
                <a:solidFill>
                  <a:srgbClr val="FF0000"/>
                </a:solidFill>
              </a:rPr>
              <a:t>tarihinde</a:t>
            </a:r>
            <a:r>
              <a:rPr lang="en-US" dirty="0">
                <a:solidFill>
                  <a:srgbClr val="FF0000"/>
                </a:solidFill>
              </a:rPr>
              <a:t> </a:t>
            </a:r>
            <a:r>
              <a:rPr lang="en-US" dirty="0" err="1">
                <a:solidFill>
                  <a:srgbClr val="FF0000"/>
                </a:solidFill>
              </a:rPr>
              <a:t>yürürlüğe</a:t>
            </a:r>
            <a:r>
              <a:rPr lang="en-US" dirty="0">
                <a:solidFill>
                  <a:srgbClr val="FF0000"/>
                </a:solidFill>
              </a:rPr>
              <a:t> </a:t>
            </a:r>
            <a:r>
              <a:rPr lang="en-US" dirty="0" err="1">
                <a:solidFill>
                  <a:srgbClr val="FF0000"/>
                </a:solidFill>
              </a:rPr>
              <a:t>girmiştir</a:t>
            </a:r>
            <a:r>
              <a:rPr lang="en-US" dirty="0">
                <a:solidFill>
                  <a:srgbClr val="FF0000"/>
                </a:solidFill>
              </a:rPr>
              <a:t>.</a:t>
            </a:r>
            <a:endParaRPr lang="tr-TR" dirty="0">
              <a:solidFill>
                <a:srgbClr val="FF0000"/>
              </a:solidFill>
            </a:endParaRPr>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33484" y="326561"/>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095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36293"/>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99864" y="1643539"/>
            <a:ext cx="8176592" cy="4747435"/>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pPr marL="285750" indent="-285750">
              <a:buFont typeface="Wingdings" panose="05000000000000000000" pitchFamily="2" charset="2"/>
              <a:buChar char="Ø"/>
            </a:pPr>
            <a:r>
              <a:rPr lang="tr-TR" altLang="tr-TR" sz="1700" dirty="0" smtClean="0"/>
              <a:t> </a:t>
            </a:r>
            <a:r>
              <a:rPr lang="tr-TR" sz="1700" dirty="0"/>
              <a:t>7099 sayılı Torba Yasanın 19 uncu maddesi ile </a:t>
            </a:r>
            <a:r>
              <a:rPr lang="en-US" sz="1700" dirty="0"/>
              <a:t>5510 </a:t>
            </a:r>
            <a:r>
              <a:rPr lang="en-US" sz="1700" dirty="0" err="1"/>
              <a:t>sayılı</a:t>
            </a:r>
            <a:r>
              <a:rPr lang="en-US" sz="1700" dirty="0"/>
              <a:t> </a:t>
            </a:r>
            <a:r>
              <a:rPr lang="en-US" sz="1700" dirty="0" err="1"/>
              <a:t>Kanunun</a:t>
            </a:r>
            <a:r>
              <a:rPr lang="en-US" sz="1700" dirty="0"/>
              <a:t> 100 </a:t>
            </a:r>
            <a:r>
              <a:rPr lang="en-US" sz="1700" dirty="0" err="1"/>
              <a:t>üncü</a:t>
            </a:r>
            <a:r>
              <a:rPr lang="en-US" sz="1700" dirty="0"/>
              <a:t> </a:t>
            </a:r>
            <a:r>
              <a:rPr lang="en-US" sz="1700" dirty="0" err="1"/>
              <a:t>maddesinin</a:t>
            </a:r>
            <a:r>
              <a:rPr lang="en-US" sz="1700" dirty="0"/>
              <a:t> </a:t>
            </a:r>
            <a:r>
              <a:rPr lang="en-US" sz="1700" dirty="0" err="1"/>
              <a:t>üçüncü</a:t>
            </a:r>
            <a:r>
              <a:rPr lang="en-US" sz="1700" dirty="0"/>
              <a:t> </a:t>
            </a:r>
            <a:r>
              <a:rPr lang="en-US" sz="1700" dirty="0" err="1"/>
              <a:t>fıkrasının</a:t>
            </a:r>
            <a:r>
              <a:rPr lang="en-US" sz="1700" dirty="0"/>
              <a:t> </a:t>
            </a:r>
            <a:r>
              <a:rPr lang="en-US" sz="1700" dirty="0" err="1"/>
              <a:t>birinci</a:t>
            </a:r>
            <a:r>
              <a:rPr lang="en-US" sz="1700" dirty="0"/>
              <a:t> </a:t>
            </a:r>
            <a:r>
              <a:rPr lang="en-US" sz="1700" dirty="0" err="1"/>
              <a:t>cümlesi</a:t>
            </a:r>
            <a:r>
              <a:rPr lang="en-US" sz="1700" dirty="0"/>
              <a:t> “</a:t>
            </a:r>
            <a:r>
              <a:rPr lang="en-US" sz="1700" b="1" dirty="0" err="1">
                <a:solidFill>
                  <a:srgbClr val="FF0000"/>
                </a:solidFill>
              </a:rPr>
              <a:t>Kurum</a:t>
            </a:r>
            <a:r>
              <a:rPr lang="en-US" sz="1700" b="1" dirty="0"/>
              <a:t>, </a:t>
            </a:r>
            <a:r>
              <a:rPr lang="en-US" sz="1700" b="1" dirty="0" err="1"/>
              <a:t>bu</a:t>
            </a:r>
            <a:r>
              <a:rPr lang="en-US" sz="1700" b="1" dirty="0"/>
              <a:t> </a:t>
            </a:r>
            <a:r>
              <a:rPr lang="en-US" sz="1700" b="1" dirty="0" err="1"/>
              <a:t>Kanun</a:t>
            </a:r>
            <a:r>
              <a:rPr lang="en-US" sz="1700" b="1" dirty="0"/>
              <a:t> </a:t>
            </a:r>
            <a:r>
              <a:rPr lang="en-US" sz="1700" b="1" dirty="0" err="1"/>
              <a:t>gereği</a:t>
            </a:r>
            <a:r>
              <a:rPr lang="en-US" sz="1700" b="1" dirty="0"/>
              <a:t> </a:t>
            </a:r>
            <a:r>
              <a:rPr lang="en-US" sz="1700" b="1" dirty="0" err="1"/>
              <a:t>verilecek</a:t>
            </a:r>
            <a:r>
              <a:rPr lang="en-US" sz="1700" b="1" dirty="0"/>
              <a:t> her </a:t>
            </a:r>
            <a:r>
              <a:rPr lang="en-US" sz="1700" b="1" dirty="0" err="1"/>
              <a:t>türlü</a:t>
            </a:r>
            <a:r>
              <a:rPr lang="en-US" sz="1700" b="1" dirty="0"/>
              <a:t> </a:t>
            </a:r>
            <a:r>
              <a:rPr lang="en-US" sz="1700" b="1" dirty="0" err="1"/>
              <a:t>belge</a:t>
            </a:r>
            <a:r>
              <a:rPr lang="en-US" sz="1700" b="1" dirty="0"/>
              <a:t> </a:t>
            </a:r>
            <a:r>
              <a:rPr lang="en-US" sz="1700" b="1" dirty="0" err="1"/>
              <a:t>veya</a:t>
            </a:r>
            <a:r>
              <a:rPr lang="en-US" sz="1700" b="1" dirty="0"/>
              <a:t> </a:t>
            </a:r>
            <a:r>
              <a:rPr lang="en-US" sz="1700" b="1" dirty="0" err="1"/>
              <a:t>bilginin</a:t>
            </a:r>
            <a:r>
              <a:rPr lang="en-US" sz="1700" b="1" dirty="0"/>
              <a:t> internet, </a:t>
            </a:r>
            <a:r>
              <a:rPr lang="en-US" sz="1700" b="1" dirty="0" err="1"/>
              <a:t>elektronik</a:t>
            </a:r>
            <a:r>
              <a:rPr lang="en-US" sz="1700" b="1" dirty="0"/>
              <a:t> </a:t>
            </a:r>
            <a:r>
              <a:rPr lang="en-US" sz="1700" b="1" dirty="0" err="1"/>
              <a:t>ve</a:t>
            </a:r>
            <a:r>
              <a:rPr lang="en-US" sz="1700" b="1" dirty="0"/>
              <a:t> </a:t>
            </a:r>
            <a:r>
              <a:rPr lang="en-US" sz="1700" b="1" dirty="0" err="1"/>
              <a:t>benzeri</a:t>
            </a:r>
            <a:r>
              <a:rPr lang="en-US" sz="1700" b="1" dirty="0"/>
              <a:t> </a:t>
            </a:r>
            <a:r>
              <a:rPr lang="en-US" sz="1700" b="1" dirty="0" err="1"/>
              <a:t>ortamda</a:t>
            </a:r>
            <a:r>
              <a:rPr lang="en-US" sz="1700" b="1" dirty="0"/>
              <a:t> </a:t>
            </a:r>
            <a:r>
              <a:rPr lang="en-US" sz="1700" b="1" dirty="0" err="1"/>
              <a:t>gönderilmesi</a:t>
            </a:r>
            <a:r>
              <a:rPr lang="en-US" sz="1700" b="1" dirty="0"/>
              <a:t> </a:t>
            </a:r>
            <a:r>
              <a:rPr lang="en-US" sz="1700" b="1" dirty="0" err="1"/>
              <a:t>hususunda</a:t>
            </a:r>
            <a:r>
              <a:rPr lang="en-US" sz="1700" b="1" dirty="0"/>
              <a:t>, </a:t>
            </a:r>
            <a:r>
              <a:rPr lang="en-US" sz="1700" b="1" dirty="0" err="1"/>
              <a:t>gerçek</a:t>
            </a:r>
            <a:r>
              <a:rPr lang="en-US" sz="1700" b="1" dirty="0"/>
              <a:t> </a:t>
            </a:r>
            <a:r>
              <a:rPr lang="en-US" sz="1700" b="1" dirty="0" err="1"/>
              <a:t>veya</a:t>
            </a:r>
            <a:r>
              <a:rPr lang="en-US" sz="1700" b="1" dirty="0"/>
              <a:t> </a:t>
            </a:r>
            <a:r>
              <a:rPr lang="en-US" sz="1700" b="1" dirty="0" err="1"/>
              <a:t>tüzel</a:t>
            </a:r>
            <a:r>
              <a:rPr lang="en-US" sz="1700" b="1" dirty="0"/>
              <a:t> </a:t>
            </a:r>
            <a:r>
              <a:rPr lang="en-US" sz="1700" b="1" dirty="0" err="1"/>
              <a:t>kişiler</a:t>
            </a:r>
            <a:r>
              <a:rPr lang="en-US" sz="1700" b="1" dirty="0"/>
              <a:t> </a:t>
            </a:r>
            <a:r>
              <a:rPr lang="en-US" sz="1700" b="1" dirty="0" err="1"/>
              <a:t>ile</a:t>
            </a:r>
            <a:r>
              <a:rPr lang="en-US" sz="1700" b="1" dirty="0"/>
              <a:t> </a:t>
            </a:r>
            <a:r>
              <a:rPr lang="en-US" sz="1700" b="1" dirty="0" err="1"/>
              <a:t>yazılı</a:t>
            </a:r>
            <a:r>
              <a:rPr lang="en-US" sz="1700" b="1" dirty="0"/>
              <a:t> </a:t>
            </a:r>
            <a:r>
              <a:rPr lang="en-US" sz="1700" b="1" dirty="0" err="1"/>
              <a:t>sözleşme</a:t>
            </a:r>
            <a:r>
              <a:rPr lang="en-US" sz="1700" b="1" dirty="0"/>
              <a:t> </a:t>
            </a:r>
            <a:r>
              <a:rPr lang="en-US" sz="1700" b="1" dirty="0" err="1"/>
              <a:t>ile</a:t>
            </a:r>
            <a:r>
              <a:rPr lang="en-US" sz="1700" b="1" dirty="0"/>
              <a:t> </a:t>
            </a:r>
            <a:r>
              <a:rPr lang="en-US" sz="1700" b="1" dirty="0" err="1"/>
              <a:t>yetki</a:t>
            </a:r>
            <a:r>
              <a:rPr lang="en-US" sz="1700" b="1" dirty="0"/>
              <a:t> </a:t>
            </a:r>
            <a:r>
              <a:rPr lang="en-US" sz="1700" b="1" dirty="0" err="1"/>
              <a:t>verilmiş</a:t>
            </a:r>
            <a:r>
              <a:rPr lang="en-US" sz="1700" b="1" dirty="0"/>
              <a:t> </a:t>
            </a:r>
            <a:r>
              <a:rPr lang="en-US" sz="1700" b="1" dirty="0" err="1"/>
              <a:t>gerçek</a:t>
            </a:r>
            <a:r>
              <a:rPr lang="en-US" sz="1700" b="1" dirty="0"/>
              <a:t> </a:t>
            </a:r>
            <a:r>
              <a:rPr lang="en-US" sz="1700" b="1" dirty="0" err="1"/>
              <a:t>veya</a:t>
            </a:r>
            <a:r>
              <a:rPr lang="en-US" sz="1700" b="1" dirty="0"/>
              <a:t> </a:t>
            </a:r>
            <a:r>
              <a:rPr lang="en-US" sz="1700" b="1" dirty="0" err="1"/>
              <a:t>tüzel</a:t>
            </a:r>
            <a:r>
              <a:rPr lang="en-US" sz="1700" b="1" dirty="0"/>
              <a:t> </a:t>
            </a:r>
            <a:r>
              <a:rPr lang="en-US" sz="1700" b="1" dirty="0" err="1"/>
              <a:t>kişilere</a:t>
            </a:r>
            <a:r>
              <a:rPr lang="en-US" sz="1700" b="1" dirty="0"/>
              <a:t> </a:t>
            </a:r>
            <a:r>
              <a:rPr lang="en-US" sz="1700" b="1" dirty="0" err="1"/>
              <a:t>izin</a:t>
            </a:r>
            <a:r>
              <a:rPr lang="en-US" sz="1700" b="1" dirty="0"/>
              <a:t> </a:t>
            </a:r>
            <a:r>
              <a:rPr lang="en-US" sz="1700" b="1" dirty="0" err="1"/>
              <a:t>vermeye</a:t>
            </a:r>
            <a:r>
              <a:rPr lang="en-US" sz="1700" b="1" dirty="0"/>
              <a:t>, </a:t>
            </a:r>
            <a:r>
              <a:rPr lang="en-US" sz="1700" b="1" dirty="0" err="1"/>
              <a:t>bu</a:t>
            </a:r>
            <a:r>
              <a:rPr lang="en-US" sz="1700" b="1" dirty="0"/>
              <a:t> </a:t>
            </a:r>
            <a:r>
              <a:rPr lang="en-US" sz="1700" b="1" dirty="0" err="1"/>
              <a:t>kişileri</a:t>
            </a:r>
            <a:r>
              <a:rPr lang="en-US" sz="1700" b="1" dirty="0"/>
              <a:t> </a:t>
            </a:r>
            <a:r>
              <a:rPr lang="en-US" sz="1700" b="1" dirty="0" err="1"/>
              <a:t>aracı</a:t>
            </a:r>
            <a:r>
              <a:rPr lang="en-US" sz="1700" b="1" dirty="0"/>
              <a:t> </a:t>
            </a:r>
            <a:r>
              <a:rPr lang="en-US" sz="1700" b="1" dirty="0" err="1"/>
              <a:t>kılmaya</a:t>
            </a:r>
            <a:r>
              <a:rPr lang="en-US" sz="1700" b="1" dirty="0"/>
              <a:t> </a:t>
            </a:r>
            <a:r>
              <a:rPr lang="en-US" sz="1700" b="1" dirty="0" err="1"/>
              <a:t>veya</a:t>
            </a:r>
            <a:r>
              <a:rPr lang="en-US" sz="1700" b="1" dirty="0"/>
              <a:t> </a:t>
            </a:r>
            <a:r>
              <a:rPr lang="en-US" sz="1700" b="1" dirty="0" err="1"/>
              <a:t>zorunlu</a:t>
            </a:r>
            <a:r>
              <a:rPr lang="en-US" sz="1700" b="1" dirty="0"/>
              <a:t> </a:t>
            </a:r>
            <a:r>
              <a:rPr lang="en-US" sz="1700" b="1" dirty="0" err="1"/>
              <a:t>tutmaya</a:t>
            </a:r>
            <a:r>
              <a:rPr lang="en-US" sz="1700" b="1" dirty="0"/>
              <a:t>, </a:t>
            </a:r>
            <a:r>
              <a:rPr lang="en-US" sz="1700" b="1" dirty="0" err="1"/>
              <a:t>Kuruma</a:t>
            </a:r>
            <a:r>
              <a:rPr lang="en-US" sz="1700" b="1" dirty="0"/>
              <a:t> </a:t>
            </a:r>
            <a:r>
              <a:rPr lang="en-US" sz="1700" b="1" dirty="0" err="1"/>
              <a:t>verilmesi</a:t>
            </a:r>
            <a:r>
              <a:rPr lang="en-US" sz="1700" b="1" dirty="0"/>
              <a:t> </a:t>
            </a:r>
            <a:r>
              <a:rPr lang="en-US" sz="1700" b="1" dirty="0" err="1"/>
              <a:t>gereken</a:t>
            </a:r>
            <a:r>
              <a:rPr lang="en-US" sz="1700" b="1" dirty="0"/>
              <a:t> her </a:t>
            </a:r>
            <a:r>
              <a:rPr lang="en-US" sz="1700" b="1" dirty="0" err="1"/>
              <a:t>türlü</a:t>
            </a:r>
            <a:r>
              <a:rPr lang="en-US" sz="1700" b="1" dirty="0"/>
              <a:t> </a:t>
            </a:r>
            <a:r>
              <a:rPr lang="en-US" sz="1700" b="1" dirty="0" err="1"/>
              <a:t>belge</a:t>
            </a:r>
            <a:r>
              <a:rPr lang="en-US" sz="1700" b="1" dirty="0"/>
              <a:t>, </a:t>
            </a:r>
            <a:r>
              <a:rPr lang="en-US" sz="1700" b="1" dirty="0" err="1"/>
              <a:t>bildirge</a:t>
            </a:r>
            <a:r>
              <a:rPr lang="en-US" sz="1700" b="1" dirty="0"/>
              <a:t> </a:t>
            </a:r>
            <a:r>
              <a:rPr lang="en-US" sz="1700" b="1" dirty="0" err="1"/>
              <a:t>ve</a:t>
            </a:r>
            <a:r>
              <a:rPr lang="en-US" sz="1700" b="1" dirty="0"/>
              <a:t> </a:t>
            </a:r>
            <a:r>
              <a:rPr lang="en-US" sz="1700" b="1" dirty="0" err="1"/>
              <a:t>taahhütnamenin</a:t>
            </a:r>
            <a:r>
              <a:rPr lang="en-US" sz="1700" b="1" dirty="0"/>
              <a:t>, </a:t>
            </a:r>
            <a:r>
              <a:rPr lang="en-US" sz="1700" b="1" dirty="0" err="1"/>
              <a:t>gerçek</a:t>
            </a:r>
            <a:r>
              <a:rPr lang="en-US" sz="1700" b="1" dirty="0"/>
              <a:t> </a:t>
            </a:r>
            <a:r>
              <a:rPr lang="en-US" sz="1700" b="1" dirty="0" err="1"/>
              <a:t>ve</a:t>
            </a:r>
            <a:r>
              <a:rPr lang="en-US" sz="1700" b="1" dirty="0"/>
              <a:t> </a:t>
            </a:r>
            <a:r>
              <a:rPr lang="en-US" sz="1700" b="1" dirty="0" err="1"/>
              <a:t>tüzel</a:t>
            </a:r>
            <a:r>
              <a:rPr lang="en-US" sz="1700" b="1" dirty="0"/>
              <a:t> </a:t>
            </a:r>
            <a:r>
              <a:rPr lang="en-US" sz="1700" b="1" dirty="0" err="1"/>
              <a:t>kişiler</a:t>
            </a:r>
            <a:r>
              <a:rPr lang="en-US" sz="1700" b="1" dirty="0"/>
              <a:t> </a:t>
            </a:r>
            <a:r>
              <a:rPr lang="en-US" sz="1700" b="1" dirty="0" err="1"/>
              <a:t>ile</a:t>
            </a:r>
            <a:r>
              <a:rPr lang="en-US" sz="1700" b="1" dirty="0"/>
              <a:t> </a:t>
            </a:r>
            <a:r>
              <a:rPr lang="en-US" sz="1700" b="1" dirty="0" err="1"/>
              <a:t>tüzel</a:t>
            </a:r>
            <a:r>
              <a:rPr lang="en-US" sz="1700" b="1" dirty="0"/>
              <a:t> </a:t>
            </a:r>
            <a:r>
              <a:rPr lang="en-US" sz="1700" b="1" dirty="0" err="1"/>
              <a:t>kişiliği</a:t>
            </a:r>
            <a:r>
              <a:rPr lang="en-US" sz="1700" b="1" dirty="0"/>
              <a:t> </a:t>
            </a:r>
            <a:r>
              <a:rPr lang="en-US" sz="1700" b="1" dirty="0" err="1"/>
              <a:t>olmayan</a:t>
            </a:r>
            <a:r>
              <a:rPr lang="en-US" sz="1700" b="1" dirty="0"/>
              <a:t> </a:t>
            </a:r>
            <a:r>
              <a:rPr lang="en-US" sz="1700" b="1" dirty="0" err="1"/>
              <a:t>kurum</a:t>
            </a:r>
            <a:r>
              <a:rPr lang="en-US" sz="1700" b="1" dirty="0"/>
              <a:t> </a:t>
            </a:r>
            <a:r>
              <a:rPr lang="en-US" sz="1700" b="1" dirty="0" err="1"/>
              <a:t>ve</a:t>
            </a:r>
            <a:r>
              <a:rPr lang="en-US" sz="1700" b="1" dirty="0"/>
              <a:t> </a:t>
            </a:r>
            <a:r>
              <a:rPr lang="en-US" sz="1700" b="1" dirty="0" err="1"/>
              <a:t>kuruluşlara</a:t>
            </a:r>
            <a:r>
              <a:rPr lang="en-US" sz="1700" b="1" dirty="0"/>
              <a:t> </a:t>
            </a:r>
            <a:r>
              <a:rPr lang="en-US" sz="1700" b="1" dirty="0" err="1"/>
              <a:t>verilmesini</a:t>
            </a:r>
            <a:r>
              <a:rPr lang="en-US" sz="1700" b="1" dirty="0"/>
              <a:t> </a:t>
            </a:r>
            <a:r>
              <a:rPr lang="en-US" sz="1700" b="1" dirty="0" err="1"/>
              <a:t>mecbur</a:t>
            </a:r>
            <a:r>
              <a:rPr lang="en-US" sz="1700" b="1" dirty="0"/>
              <a:t> </a:t>
            </a:r>
            <a:r>
              <a:rPr lang="en-US" sz="1700" b="1" dirty="0" err="1"/>
              <a:t>kılmaya</a:t>
            </a:r>
            <a:r>
              <a:rPr lang="en-US" sz="1700" b="1" dirty="0"/>
              <a:t>, </a:t>
            </a:r>
            <a:r>
              <a:rPr lang="en-US" sz="1700" b="1" dirty="0" err="1"/>
              <a:t>söz</a:t>
            </a:r>
            <a:r>
              <a:rPr lang="en-US" sz="1700" b="1" dirty="0"/>
              <a:t> </a:t>
            </a:r>
            <a:r>
              <a:rPr lang="en-US" sz="1700" b="1" dirty="0" err="1"/>
              <a:t>konusu</a:t>
            </a:r>
            <a:r>
              <a:rPr lang="en-US" sz="1700" b="1" dirty="0"/>
              <a:t> </a:t>
            </a:r>
            <a:r>
              <a:rPr lang="en-US" sz="1700" b="1" dirty="0" err="1"/>
              <a:t>belgeleri</a:t>
            </a:r>
            <a:r>
              <a:rPr lang="en-US" sz="1700" b="1" dirty="0"/>
              <a:t> </a:t>
            </a:r>
            <a:r>
              <a:rPr lang="en-US" sz="1700" b="1" dirty="0" err="1"/>
              <a:t>diğer</a:t>
            </a:r>
            <a:r>
              <a:rPr lang="en-US" sz="1700" b="1" dirty="0"/>
              <a:t> </a:t>
            </a:r>
            <a:r>
              <a:rPr lang="en-US" sz="1700" b="1" dirty="0" err="1"/>
              <a:t>kamu</a:t>
            </a:r>
            <a:r>
              <a:rPr lang="en-US" sz="1700" b="1" dirty="0"/>
              <a:t> </a:t>
            </a:r>
            <a:r>
              <a:rPr lang="en-US" sz="1700" b="1" dirty="0" err="1"/>
              <a:t>idarelerine</a:t>
            </a:r>
            <a:r>
              <a:rPr lang="en-US" sz="1700" b="1" dirty="0"/>
              <a:t> </a:t>
            </a:r>
            <a:r>
              <a:rPr lang="en-US" sz="1700" b="1" dirty="0" err="1"/>
              <a:t>ait</a:t>
            </a:r>
            <a:r>
              <a:rPr lang="en-US" sz="1700" b="1" dirty="0"/>
              <a:t> </a:t>
            </a:r>
            <a:r>
              <a:rPr lang="en-US" sz="1700" b="1" dirty="0" err="1"/>
              <a:t>formlarla</a:t>
            </a:r>
            <a:r>
              <a:rPr lang="en-US" sz="1700" b="1" dirty="0"/>
              <a:t> </a:t>
            </a:r>
            <a:r>
              <a:rPr lang="en-US" sz="1700" b="1" dirty="0" err="1"/>
              <a:t>birleştirmeye</a:t>
            </a:r>
            <a:r>
              <a:rPr lang="en-US" sz="1700" b="1" dirty="0"/>
              <a:t> </a:t>
            </a:r>
            <a:r>
              <a:rPr lang="en-US" sz="1700" b="1" dirty="0" err="1"/>
              <a:t>ve</a:t>
            </a:r>
            <a:r>
              <a:rPr lang="en-US" sz="1700" b="1" dirty="0"/>
              <a:t> </a:t>
            </a:r>
            <a:r>
              <a:rPr lang="en-US" sz="1700" b="1" dirty="0" err="1"/>
              <a:t>bu</a:t>
            </a:r>
            <a:r>
              <a:rPr lang="en-US" sz="1700" b="1" dirty="0"/>
              <a:t> </a:t>
            </a:r>
            <a:r>
              <a:rPr lang="en-US" sz="1700" b="1" dirty="0" err="1"/>
              <a:t>belgeleri</a:t>
            </a:r>
            <a:r>
              <a:rPr lang="en-US" sz="1700" b="1" dirty="0"/>
              <a:t> </a:t>
            </a:r>
            <a:r>
              <a:rPr lang="en-US" sz="1700" b="1" dirty="0" err="1"/>
              <a:t>kamu</a:t>
            </a:r>
            <a:r>
              <a:rPr lang="en-US" sz="1700" b="1" dirty="0"/>
              <a:t> </a:t>
            </a:r>
            <a:r>
              <a:rPr lang="en-US" sz="1700" b="1" dirty="0" err="1"/>
              <a:t>idarelerinin</a:t>
            </a:r>
            <a:r>
              <a:rPr lang="en-US" sz="1700" b="1" dirty="0"/>
              <a:t> </a:t>
            </a:r>
            <a:r>
              <a:rPr lang="en-US" sz="1700" b="1" dirty="0" err="1"/>
              <a:t>elektronik</a:t>
            </a:r>
            <a:r>
              <a:rPr lang="en-US" sz="1700" b="1" dirty="0"/>
              <a:t> </a:t>
            </a:r>
            <a:r>
              <a:rPr lang="en-US" sz="1700" b="1" dirty="0" err="1"/>
              <a:t>bilgi</a:t>
            </a:r>
            <a:r>
              <a:rPr lang="en-US" sz="1700" b="1" dirty="0"/>
              <a:t> </a:t>
            </a:r>
            <a:r>
              <a:rPr lang="en-US" sz="1700" b="1" dirty="0" err="1"/>
              <a:t>işlem</a:t>
            </a:r>
            <a:r>
              <a:rPr lang="en-US" sz="1700" b="1" dirty="0"/>
              <a:t> </a:t>
            </a:r>
            <a:r>
              <a:rPr lang="en-US" sz="1700" b="1" dirty="0" err="1"/>
              <a:t>ortamından</a:t>
            </a:r>
            <a:r>
              <a:rPr lang="en-US" sz="1700" b="1" dirty="0"/>
              <a:t> </a:t>
            </a:r>
            <a:r>
              <a:rPr lang="en-US" sz="1700" b="1" dirty="0" err="1"/>
              <a:t>almaya</a:t>
            </a:r>
            <a:r>
              <a:rPr lang="en-US" sz="1700" b="1" dirty="0"/>
              <a:t>, </a:t>
            </a:r>
            <a:r>
              <a:rPr lang="en-US" sz="1700" b="1" dirty="0" err="1"/>
              <a:t>bu</a:t>
            </a:r>
            <a:r>
              <a:rPr lang="en-US" sz="1700" b="1" dirty="0"/>
              <a:t> </a:t>
            </a:r>
            <a:r>
              <a:rPr lang="en-US" sz="1700" b="1" dirty="0" err="1"/>
              <a:t>kişilere</a:t>
            </a:r>
            <a:r>
              <a:rPr lang="en-US" sz="1700" b="1" dirty="0"/>
              <a:t> </a:t>
            </a:r>
            <a:r>
              <a:rPr lang="en-US" sz="1700" b="1" dirty="0" err="1"/>
              <a:t>yapılacak</a:t>
            </a:r>
            <a:r>
              <a:rPr lang="en-US" sz="1700" b="1" dirty="0"/>
              <a:t> </a:t>
            </a:r>
            <a:r>
              <a:rPr lang="en-US" sz="1700" b="1" dirty="0" err="1"/>
              <a:t>bildirimleri</a:t>
            </a:r>
            <a:r>
              <a:rPr lang="en-US" sz="1700" b="1" dirty="0"/>
              <a:t> </a:t>
            </a:r>
            <a:r>
              <a:rPr lang="en-US" sz="1700" b="1" dirty="0" err="1"/>
              <a:t>Kuruma</a:t>
            </a:r>
            <a:r>
              <a:rPr lang="en-US" sz="1700" b="1" dirty="0"/>
              <a:t> </a:t>
            </a:r>
            <a:r>
              <a:rPr lang="en-US" sz="1700" b="1" dirty="0" err="1"/>
              <a:t>verilmiş</a:t>
            </a:r>
            <a:r>
              <a:rPr lang="en-US" sz="1700" b="1" dirty="0"/>
              <a:t> </a:t>
            </a:r>
            <a:r>
              <a:rPr lang="en-US" sz="1700" b="1" dirty="0" err="1"/>
              <a:t>saymaya</a:t>
            </a:r>
            <a:r>
              <a:rPr lang="en-US" sz="1700" b="1" dirty="0"/>
              <a:t>, </a:t>
            </a:r>
            <a:r>
              <a:rPr lang="en-US" sz="1700" b="1" dirty="0" err="1"/>
              <a:t>bu</a:t>
            </a:r>
            <a:r>
              <a:rPr lang="en-US" sz="1700" b="1" dirty="0"/>
              <a:t> </a:t>
            </a:r>
            <a:r>
              <a:rPr lang="en-US" sz="1700" b="1" dirty="0" err="1"/>
              <a:t>Kanunun</a:t>
            </a:r>
            <a:r>
              <a:rPr lang="en-US" sz="1700" b="1" dirty="0"/>
              <a:t> </a:t>
            </a:r>
            <a:r>
              <a:rPr lang="en-US" sz="1700" b="1" dirty="0" err="1"/>
              <a:t>uygulaması</a:t>
            </a:r>
            <a:r>
              <a:rPr lang="en-US" sz="1700" b="1" dirty="0"/>
              <a:t> </a:t>
            </a:r>
            <a:r>
              <a:rPr lang="en-US" sz="1700" b="1" dirty="0" err="1"/>
              <a:t>ile</a:t>
            </a:r>
            <a:r>
              <a:rPr lang="en-US" sz="1700" b="1" dirty="0"/>
              <a:t> </a:t>
            </a:r>
            <a:r>
              <a:rPr lang="en-US" sz="1700" b="1" dirty="0" err="1"/>
              <a:t>ilgili</a:t>
            </a:r>
            <a:r>
              <a:rPr lang="en-US" sz="1700" b="1" dirty="0"/>
              <a:t> </a:t>
            </a:r>
            <a:r>
              <a:rPr lang="en-US" sz="1700" b="1" dirty="0" err="1"/>
              <a:t>işveren</a:t>
            </a:r>
            <a:r>
              <a:rPr lang="en-US" sz="1700" b="1" dirty="0"/>
              <a:t>, </a:t>
            </a:r>
            <a:r>
              <a:rPr lang="en-US" sz="1700" b="1" dirty="0" err="1"/>
              <a:t>sigortalı</a:t>
            </a:r>
            <a:r>
              <a:rPr lang="en-US" sz="1700" b="1" dirty="0"/>
              <a:t> </a:t>
            </a:r>
            <a:r>
              <a:rPr lang="en-US" sz="1700" b="1" dirty="0" err="1"/>
              <a:t>ve</a:t>
            </a:r>
            <a:r>
              <a:rPr lang="en-US" sz="1700" b="1" dirty="0"/>
              <a:t> </a:t>
            </a:r>
            <a:r>
              <a:rPr lang="en-US" sz="1700" b="1" dirty="0" err="1"/>
              <a:t>diğer</a:t>
            </a:r>
            <a:r>
              <a:rPr lang="en-US" sz="1700" b="1" dirty="0"/>
              <a:t> </a:t>
            </a:r>
            <a:r>
              <a:rPr lang="en-US" sz="1700" b="1" dirty="0" err="1"/>
              <a:t>kurum</a:t>
            </a:r>
            <a:r>
              <a:rPr lang="en-US" sz="1700" b="1" dirty="0"/>
              <a:t>, </a:t>
            </a:r>
            <a:r>
              <a:rPr lang="en-US" sz="1700" b="1" dirty="0" err="1"/>
              <a:t>kuruluş</a:t>
            </a:r>
            <a:r>
              <a:rPr lang="en-US" sz="1700" b="1" dirty="0"/>
              <a:t> </a:t>
            </a:r>
            <a:r>
              <a:rPr lang="en-US" sz="1700" b="1" dirty="0" err="1"/>
              <a:t>ve</a:t>
            </a:r>
            <a:r>
              <a:rPr lang="en-US" sz="1700" b="1" dirty="0"/>
              <a:t> </a:t>
            </a:r>
            <a:r>
              <a:rPr lang="en-US" sz="1700" b="1" dirty="0" err="1"/>
              <a:t>kişilerin</a:t>
            </a:r>
            <a:r>
              <a:rPr lang="en-US" sz="1700" b="1" dirty="0"/>
              <a:t> </a:t>
            </a:r>
            <a:r>
              <a:rPr lang="en-US" sz="1700" b="1" dirty="0" err="1"/>
              <a:t>talepleri</a:t>
            </a:r>
            <a:r>
              <a:rPr lang="en-US" sz="1700" b="1" dirty="0"/>
              <a:t> </a:t>
            </a:r>
            <a:r>
              <a:rPr lang="en-US" sz="1700" b="1" dirty="0" err="1"/>
              <a:t>üzerine</a:t>
            </a:r>
            <a:r>
              <a:rPr lang="en-US" sz="1700" b="1" dirty="0"/>
              <a:t> </a:t>
            </a:r>
            <a:r>
              <a:rPr lang="en-US" sz="1700" b="1" dirty="0" err="1"/>
              <a:t>veya</a:t>
            </a:r>
            <a:r>
              <a:rPr lang="tr-TR" sz="1700" b="1" dirty="0"/>
              <a:t> </a:t>
            </a:r>
            <a:r>
              <a:rPr lang="tr-TR" sz="1700" b="1" dirty="0" err="1"/>
              <a:t>re’sen</a:t>
            </a:r>
            <a:r>
              <a:rPr lang="en-US" sz="1700" b="1" dirty="0"/>
              <a:t> </a:t>
            </a:r>
            <a:r>
              <a:rPr lang="en-US" sz="1700" b="1" dirty="0" err="1"/>
              <a:t>düzenleyeceği</a:t>
            </a:r>
            <a:r>
              <a:rPr lang="en-US" sz="1700" b="1" dirty="0"/>
              <a:t> her </a:t>
            </a:r>
            <a:r>
              <a:rPr lang="en-US" sz="1700" b="1" dirty="0" err="1"/>
              <a:t>türlü</a:t>
            </a:r>
            <a:r>
              <a:rPr lang="en-US" sz="1700" b="1" dirty="0"/>
              <a:t> </a:t>
            </a:r>
            <a:r>
              <a:rPr lang="en-US" sz="1700" b="1" dirty="0" err="1"/>
              <a:t>bilgi</a:t>
            </a:r>
            <a:r>
              <a:rPr lang="en-US" sz="1700" b="1" dirty="0"/>
              <a:t> </a:t>
            </a:r>
            <a:r>
              <a:rPr lang="en-US" sz="1700" b="1" dirty="0" err="1"/>
              <a:t>ve</a:t>
            </a:r>
            <a:r>
              <a:rPr lang="en-US" sz="1700" b="1" dirty="0"/>
              <a:t> </a:t>
            </a:r>
            <a:r>
              <a:rPr lang="en-US" sz="1700" b="1" dirty="0" err="1"/>
              <a:t>belgeyi</a:t>
            </a:r>
            <a:r>
              <a:rPr lang="en-US" sz="1700" b="1" dirty="0"/>
              <a:t> </a:t>
            </a:r>
            <a:r>
              <a:rPr lang="en-US" sz="1700" b="1" dirty="0" err="1"/>
              <a:t>bilgi</a:t>
            </a:r>
            <a:r>
              <a:rPr lang="en-US" sz="1700" b="1" dirty="0"/>
              <a:t> </a:t>
            </a:r>
            <a:r>
              <a:rPr lang="en-US" sz="1700" b="1" dirty="0" err="1"/>
              <a:t>işlem</a:t>
            </a:r>
            <a:r>
              <a:rPr lang="en-US" sz="1700" b="1" dirty="0"/>
              <a:t> </a:t>
            </a:r>
            <a:r>
              <a:rPr lang="en-US" sz="1700" b="1" dirty="0" err="1"/>
              <a:t>ortamında</a:t>
            </a:r>
            <a:r>
              <a:rPr lang="en-US" sz="1700" b="1" dirty="0"/>
              <a:t> </a:t>
            </a:r>
            <a:r>
              <a:rPr lang="en-US" sz="1700" b="1" dirty="0" err="1"/>
              <a:t>oluşturmaya</a:t>
            </a:r>
            <a:r>
              <a:rPr lang="en-US" sz="1700" b="1" dirty="0"/>
              <a:t>, </a:t>
            </a:r>
            <a:r>
              <a:rPr lang="en-US" sz="1700" b="1" dirty="0" err="1"/>
              <a:t>bu</a:t>
            </a:r>
            <a:r>
              <a:rPr lang="en-US" sz="1700" b="1" dirty="0"/>
              <a:t> </a:t>
            </a:r>
            <a:r>
              <a:rPr lang="en-US" sz="1700" b="1" dirty="0" err="1"/>
              <a:t>şekilde</a:t>
            </a:r>
            <a:r>
              <a:rPr lang="en-US" sz="1700" b="1" dirty="0"/>
              <a:t> </a:t>
            </a:r>
            <a:r>
              <a:rPr lang="en-US" sz="1700" b="1" dirty="0" err="1"/>
              <a:t>hazırlanacak</a:t>
            </a:r>
            <a:r>
              <a:rPr lang="en-US" sz="1700" b="1" dirty="0"/>
              <a:t> </a:t>
            </a:r>
            <a:r>
              <a:rPr lang="en-US" sz="1700" b="1" dirty="0" err="1"/>
              <a:t>olan</a:t>
            </a:r>
            <a:r>
              <a:rPr lang="en-US" sz="1700" b="1" dirty="0"/>
              <a:t> </a:t>
            </a:r>
            <a:r>
              <a:rPr lang="en-US" sz="1700" b="1" dirty="0" err="1"/>
              <a:t>bilgi</a:t>
            </a:r>
            <a:r>
              <a:rPr lang="en-US" sz="1700" b="1" dirty="0"/>
              <a:t> </a:t>
            </a:r>
            <a:r>
              <a:rPr lang="en-US" sz="1700" b="1" dirty="0" err="1"/>
              <a:t>ve</a:t>
            </a:r>
            <a:r>
              <a:rPr lang="en-US" sz="1700" b="1" dirty="0"/>
              <a:t> </a:t>
            </a:r>
            <a:r>
              <a:rPr lang="en-US" sz="1700" b="1" dirty="0" err="1"/>
              <a:t>belgelerin</a:t>
            </a:r>
            <a:r>
              <a:rPr lang="en-US" sz="1700" b="1" dirty="0"/>
              <a:t> </a:t>
            </a:r>
            <a:r>
              <a:rPr lang="en-US" sz="1700" b="1" dirty="0" err="1"/>
              <a:t>sadece</a:t>
            </a:r>
            <a:r>
              <a:rPr lang="en-US" sz="1700" b="1" dirty="0"/>
              <a:t> internet </a:t>
            </a:r>
            <a:r>
              <a:rPr lang="en-US" sz="1700" b="1" dirty="0" err="1"/>
              <a:t>ve</a:t>
            </a:r>
            <a:r>
              <a:rPr lang="en-US" sz="1700" b="1" dirty="0"/>
              <a:t> </a:t>
            </a:r>
            <a:r>
              <a:rPr lang="en-US" sz="1700" b="1" dirty="0" err="1"/>
              <a:t>benzeri</a:t>
            </a:r>
            <a:r>
              <a:rPr lang="en-US" sz="1700" b="1" dirty="0"/>
              <a:t> </a:t>
            </a:r>
            <a:r>
              <a:rPr lang="en-US" sz="1700" b="1" dirty="0" err="1"/>
              <a:t>iletişim</a:t>
            </a:r>
            <a:r>
              <a:rPr lang="en-US" sz="1700" b="1" dirty="0"/>
              <a:t> </a:t>
            </a:r>
            <a:r>
              <a:rPr lang="en-US" sz="1700" b="1" dirty="0" err="1"/>
              <a:t>ortamından</a:t>
            </a:r>
            <a:r>
              <a:rPr lang="en-US" sz="1700" b="1" dirty="0"/>
              <a:t> </a:t>
            </a:r>
            <a:r>
              <a:rPr lang="en-US" sz="1700" b="1" dirty="0" err="1">
                <a:solidFill>
                  <a:srgbClr val="FF0000"/>
                </a:solidFill>
              </a:rPr>
              <a:t>ilgili</a:t>
            </a:r>
            <a:r>
              <a:rPr lang="en-US" sz="1700" b="1" dirty="0">
                <a:solidFill>
                  <a:srgbClr val="FF0000"/>
                </a:solidFill>
              </a:rPr>
              <a:t> </a:t>
            </a:r>
            <a:r>
              <a:rPr lang="en-US" sz="1700" b="1" dirty="0" err="1">
                <a:solidFill>
                  <a:srgbClr val="FF0000"/>
                </a:solidFill>
              </a:rPr>
              <a:t>kişilere</a:t>
            </a:r>
            <a:r>
              <a:rPr lang="en-US" sz="1700" b="1" dirty="0">
                <a:solidFill>
                  <a:srgbClr val="FF0000"/>
                </a:solidFill>
              </a:rPr>
              <a:t> </a:t>
            </a:r>
            <a:r>
              <a:rPr lang="en-US" sz="1700" b="1" dirty="0" err="1">
                <a:solidFill>
                  <a:srgbClr val="FF0000"/>
                </a:solidFill>
              </a:rPr>
              <a:t>verilmesini</a:t>
            </a:r>
            <a:r>
              <a:rPr lang="en-US" sz="1700" b="1" dirty="0">
                <a:solidFill>
                  <a:srgbClr val="FF0000"/>
                </a:solidFill>
              </a:rPr>
              <a:t> </a:t>
            </a:r>
            <a:r>
              <a:rPr lang="en-US" sz="1700" b="1" dirty="0" err="1">
                <a:solidFill>
                  <a:srgbClr val="FF0000"/>
                </a:solidFill>
              </a:rPr>
              <a:t>kararlaştırmaya</a:t>
            </a:r>
            <a:r>
              <a:rPr lang="en-US" sz="1700" b="1" dirty="0">
                <a:solidFill>
                  <a:srgbClr val="FF0000"/>
                </a:solidFill>
              </a:rPr>
              <a:t> </a:t>
            </a:r>
            <a:r>
              <a:rPr lang="en-US" sz="1700" b="1" dirty="0" err="1">
                <a:solidFill>
                  <a:srgbClr val="FF0000"/>
                </a:solidFill>
              </a:rPr>
              <a:t>yetkilidir</a:t>
            </a:r>
            <a:r>
              <a:rPr lang="en-US" sz="1700" dirty="0">
                <a:solidFill>
                  <a:srgbClr val="FF0000"/>
                </a:solidFill>
              </a:rPr>
              <a:t>.</a:t>
            </a:r>
            <a:r>
              <a:rPr lang="en-US" sz="1700" dirty="0"/>
              <a:t>” </a:t>
            </a:r>
            <a:r>
              <a:rPr lang="en-US" sz="1700" dirty="0" err="1"/>
              <a:t>şekilde</a:t>
            </a:r>
            <a:r>
              <a:rPr lang="en-US" sz="1700" dirty="0"/>
              <a:t> </a:t>
            </a:r>
            <a:r>
              <a:rPr lang="en-US" sz="1700" dirty="0" err="1" smtClean="0"/>
              <a:t>değiştirilmiştir</a:t>
            </a:r>
            <a:r>
              <a:rPr lang="en-US" sz="1700" dirty="0" smtClean="0"/>
              <a:t>.</a:t>
            </a:r>
            <a:r>
              <a:rPr lang="tr-TR" sz="1700" dirty="0" smtClean="0"/>
              <a:t> </a:t>
            </a:r>
            <a:r>
              <a:rPr lang="en-US" sz="1700" dirty="0" err="1" smtClean="0"/>
              <a:t>Yapılan</a:t>
            </a:r>
            <a:r>
              <a:rPr lang="en-US" sz="1700" dirty="0" smtClean="0"/>
              <a:t> </a:t>
            </a:r>
            <a:r>
              <a:rPr lang="en-US" sz="1700" dirty="0" err="1"/>
              <a:t>değişiklik</a:t>
            </a:r>
            <a:r>
              <a:rPr lang="en-US" sz="1700" dirty="0"/>
              <a:t> </a:t>
            </a:r>
            <a:r>
              <a:rPr lang="en-US" sz="1700" dirty="0" err="1"/>
              <a:t>ile</a:t>
            </a:r>
            <a:r>
              <a:rPr lang="en-US" sz="1700" dirty="0"/>
              <a:t> </a:t>
            </a:r>
            <a:r>
              <a:rPr lang="en-US" sz="1700" dirty="0" err="1"/>
              <a:t>Sosyal</a:t>
            </a:r>
            <a:r>
              <a:rPr lang="en-US" sz="1700" dirty="0"/>
              <a:t> </a:t>
            </a:r>
            <a:r>
              <a:rPr lang="en-US" sz="1700" dirty="0" err="1"/>
              <a:t>Güvenlik</a:t>
            </a:r>
            <a:r>
              <a:rPr lang="en-US" sz="1700" dirty="0"/>
              <a:t> </a:t>
            </a:r>
            <a:r>
              <a:rPr lang="en-US" sz="1700" dirty="0" err="1"/>
              <a:t>Kurumu</a:t>
            </a:r>
            <a:r>
              <a:rPr lang="en-US" sz="1700" dirty="0"/>
              <a:t> </a:t>
            </a:r>
            <a:r>
              <a:rPr lang="en-US" sz="1700" dirty="0" err="1"/>
              <a:t>Başkanlığına</a:t>
            </a:r>
            <a:r>
              <a:rPr lang="en-US" sz="1700" dirty="0"/>
              <a:t> </a:t>
            </a:r>
            <a:r>
              <a:rPr lang="en-US" sz="1700" dirty="0" err="1"/>
              <a:t>söz</a:t>
            </a:r>
            <a:r>
              <a:rPr lang="en-US" sz="1700" dirty="0"/>
              <a:t> </a:t>
            </a:r>
            <a:r>
              <a:rPr lang="en-US" sz="1700" dirty="0" err="1"/>
              <a:t>konusu</a:t>
            </a:r>
            <a:r>
              <a:rPr lang="en-US" sz="1700" dirty="0"/>
              <a:t> </a:t>
            </a:r>
            <a:r>
              <a:rPr lang="en-US" sz="1700" dirty="0" err="1"/>
              <a:t>belgeleri</a:t>
            </a:r>
            <a:r>
              <a:rPr lang="en-US" sz="1700" dirty="0"/>
              <a:t>; </a:t>
            </a:r>
            <a:r>
              <a:rPr lang="en-US" sz="1700" dirty="0" err="1"/>
              <a:t>gerçek</a:t>
            </a:r>
            <a:r>
              <a:rPr lang="en-US" sz="1700" dirty="0"/>
              <a:t> </a:t>
            </a:r>
            <a:r>
              <a:rPr lang="en-US" sz="1700" dirty="0" err="1"/>
              <a:t>ve</a:t>
            </a:r>
            <a:r>
              <a:rPr lang="en-US" sz="1700" dirty="0"/>
              <a:t> </a:t>
            </a:r>
            <a:r>
              <a:rPr lang="en-US" sz="1700" dirty="0" err="1"/>
              <a:t>tüzel</a:t>
            </a:r>
            <a:r>
              <a:rPr lang="en-US" sz="1700" dirty="0"/>
              <a:t> </a:t>
            </a:r>
            <a:r>
              <a:rPr lang="en-US" sz="1700" dirty="0" err="1"/>
              <a:t>kişiler</a:t>
            </a:r>
            <a:r>
              <a:rPr lang="en-US" sz="1700" dirty="0"/>
              <a:t> </a:t>
            </a:r>
            <a:r>
              <a:rPr lang="en-US" sz="1700" dirty="0" err="1"/>
              <a:t>ile</a:t>
            </a:r>
            <a:r>
              <a:rPr lang="en-US" sz="1700" dirty="0"/>
              <a:t> </a:t>
            </a:r>
            <a:r>
              <a:rPr lang="en-US" sz="1700" dirty="0" err="1"/>
              <a:t>tüzel</a:t>
            </a:r>
            <a:r>
              <a:rPr lang="en-US" sz="1700" dirty="0"/>
              <a:t> </a:t>
            </a:r>
            <a:r>
              <a:rPr lang="en-US" sz="1700" dirty="0" err="1"/>
              <a:t>kişiliği</a:t>
            </a:r>
            <a:r>
              <a:rPr lang="en-US" sz="1700" dirty="0"/>
              <a:t> </a:t>
            </a:r>
            <a:r>
              <a:rPr lang="en-US" sz="1700" dirty="0" err="1"/>
              <a:t>olmayan</a:t>
            </a:r>
            <a:r>
              <a:rPr lang="en-US" sz="1700" dirty="0"/>
              <a:t> </a:t>
            </a:r>
            <a:r>
              <a:rPr lang="en-US" sz="1700" dirty="0" err="1"/>
              <a:t>kurum</a:t>
            </a:r>
            <a:r>
              <a:rPr lang="en-US" sz="1700" dirty="0"/>
              <a:t> </a:t>
            </a:r>
            <a:r>
              <a:rPr lang="en-US" sz="1700" dirty="0" err="1"/>
              <a:t>ve</a:t>
            </a:r>
            <a:r>
              <a:rPr lang="en-US" sz="1700" dirty="0"/>
              <a:t> </a:t>
            </a:r>
            <a:r>
              <a:rPr lang="en-US" sz="1700" dirty="0" err="1"/>
              <a:t>kuruluşlara</a:t>
            </a:r>
            <a:r>
              <a:rPr lang="en-US" sz="1700" dirty="0"/>
              <a:t> </a:t>
            </a:r>
            <a:r>
              <a:rPr lang="en-US" sz="1700" dirty="0" err="1"/>
              <a:t>verilmesini</a:t>
            </a:r>
            <a:r>
              <a:rPr lang="tr-TR" sz="1700" dirty="0"/>
              <a:t> mecbur kılma yetkisi verilmiştir</a:t>
            </a:r>
            <a:r>
              <a:rPr lang="en-US" sz="1700" dirty="0" smtClean="0"/>
              <a:t>.</a:t>
            </a:r>
            <a:endParaRPr lang="tr-TR" sz="1700" dirty="0" smtClean="0"/>
          </a:p>
          <a:p>
            <a:pPr marL="285750" indent="-285750">
              <a:buFont typeface="Wingdings" panose="05000000000000000000" pitchFamily="2" charset="2"/>
              <a:buChar char="Ø"/>
            </a:pPr>
            <a:r>
              <a:rPr lang="en-US" sz="1700" dirty="0" err="1"/>
              <a:t>Anılan</a:t>
            </a:r>
            <a:r>
              <a:rPr lang="en-US" sz="1700" dirty="0"/>
              <a:t> </a:t>
            </a:r>
            <a:r>
              <a:rPr lang="en-US" sz="1700" dirty="0" err="1"/>
              <a:t>düzenleme</a:t>
            </a:r>
            <a:r>
              <a:rPr lang="en-US" sz="1700" dirty="0"/>
              <a:t> </a:t>
            </a:r>
            <a:r>
              <a:rPr lang="en-US" sz="1700" dirty="0">
                <a:solidFill>
                  <a:srgbClr val="FF0000"/>
                </a:solidFill>
              </a:rPr>
              <a:t>10.03.2018 </a:t>
            </a:r>
            <a:r>
              <a:rPr lang="en-US" sz="1700" dirty="0" err="1">
                <a:solidFill>
                  <a:srgbClr val="FF0000"/>
                </a:solidFill>
              </a:rPr>
              <a:t>tarihinde</a:t>
            </a:r>
            <a:r>
              <a:rPr lang="en-US" sz="1700" dirty="0">
                <a:solidFill>
                  <a:srgbClr val="FF0000"/>
                </a:solidFill>
              </a:rPr>
              <a:t> </a:t>
            </a:r>
            <a:r>
              <a:rPr lang="en-US" sz="1700" dirty="0" err="1">
                <a:solidFill>
                  <a:srgbClr val="FF0000"/>
                </a:solidFill>
              </a:rPr>
              <a:t>yürürlüğe</a:t>
            </a:r>
            <a:r>
              <a:rPr lang="en-US" sz="1700" dirty="0">
                <a:solidFill>
                  <a:srgbClr val="FF0000"/>
                </a:solidFill>
              </a:rPr>
              <a:t> </a:t>
            </a:r>
            <a:r>
              <a:rPr lang="en-US" sz="1700" dirty="0" err="1">
                <a:solidFill>
                  <a:srgbClr val="FF0000"/>
                </a:solidFill>
              </a:rPr>
              <a:t>girmiştir</a:t>
            </a:r>
            <a:r>
              <a:rPr lang="en-US" sz="1700" dirty="0">
                <a:solidFill>
                  <a:srgbClr val="FF0000"/>
                </a:solidFill>
              </a:rPr>
              <a:t>. </a:t>
            </a:r>
            <a:endParaRPr lang="tr-TR" sz="1700" dirty="0">
              <a:solidFill>
                <a:srgbClr val="FF0000"/>
              </a:solidFill>
            </a:endParaRPr>
          </a:p>
          <a:p>
            <a:endParaRPr lang="tr-TR" sz="1700" dirty="0"/>
          </a:p>
          <a:p>
            <a:pPr>
              <a:buFont typeface="Arial" panose="020B0604020202020204" pitchFamily="34" charset="0"/>
              <a:buNone/>
            </a:pPr>
            <a:endParaRPr lang="tr-TR" altLang="tr-TR" sz="1700" dirty="0"/>
          </a:p>
          <a:p>
            <a:pPr>
              <a:buFont typeface="Arial" panose="020B0604020202020204" pitchFamily="34" charset="0"/>
              <a:buNone/>
            </a:pPr>
            <a:endParaRPr lang="tr-TR" altLang="tr-TR" sz="1700" dirty="0" smtClean="0"/>
          </a:p>
          <a:p>
            <a:pPr>
              <a:buFont typeface="Arial" panose="020B0604020202020204" pitchFamily="34" charset="0"/>
              <a:buNone/>
            </a:pPr>
            <a:endParaRPr lang="tr-TR" altLang="tr-TR" sz="1700"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33484" y="326561"/>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47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6233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988840"/>
            <a:ext cx="8374116" cy="4610170"/>
          </a:xfrm>
          <a:prstGeom prst="rect">
            <a:avLst/>
          </a:prstGeom>
          <a:noFill/>
        </p:spPr>
        <p:txBody>
          <a:bodyPr wrap="square" lIns="0" rIns="0" numCol="1" rtlCol="0" anchor="t" anchorCtr="0">
            <a:noAutofit/>
          </a:bodyPr>
          <a:lstStyle/>
          <a:p>
            <a:pPr algn="ctr"/>
            <a:r>
              <a:rPr lang="en-US" sz="2000" b="1" dirty="0" smtClean="0">
                <a:solidFill>
                  <a:srgbClr val="FF0000"/>
                </a:solidFill>
              </a:rPr>
              <a:t>6102 SAYILI TÜRK TICARET KANUNU</a:t>
            </a:r>
            <a:r>
              <a:rPr lang="tr-TR" sz="2000" b="1" dirty="0" smtClean="0">
                <a:solidFill>
                  <a:srgbClr val="FF0000"/>
                </a:solidFill>
              </a:rPr>
              <a:t>NDA YAPILAN DÜZENLEMELER</a:t>
            </a:r>
          </a:p>
          <a:p>
            <a:pPr algn="ctr"/>
            <a:endParaRPr lang="tr-TR" sz="2000" dirty="0" smtClean="0">
              <a:solidFill>
                <a:srgbClr val="FF0000"/>
              </a:solidFill>
            </a:endParaRPr>
          </a:p>
          <a:p>
            <a:pPr marL="285750" indent="-285750">
              <a:buFont typeface="Wingdings" panose="05000000000000000000" pitchFamily="2" charset="2"/>
              <a:buChar char="Ø"/>
            </a:pPr>
            <a:r>
              <a:rPr lang="tr-TR" altLang="tr-TR" dirty="0" smtClean="0"/>
              <a:t> </a:t>
            </a:r>
            <a:r>
              <a:rPr lang="en-US" dirty="0"/>
              <a:t>7099 </a:t>
            </a:r>
            <a:r>
              <a:rPr lang="en-US" dirty="0" err="1"/>
              <a:t>sayılı</a:t>
            </a:r>
            <a:r>
              <a:rPr lang="en-US" dirty="0"/>
              <a:t> </a:t>
            </a:r>
            <a:r>
              <a:rPr lang="en-US" dirty="0" err="1"/>
              <a:t>Torba</a:t>
            </a:r>
            <a:r>
              <a:rPr lang="en-US" dirty="0"/>
              <a:t> </a:t>
            </a:r>
            <a:r>
              <a:rPr lang="en-US" dirty="0" err="1"/>
              <a:t>Yasanın</a:t>
            </a:r>
            <a:r>
              <a:rPr lang="en-US" dirty="0"/>
              <a:t> 21 </a:t>
            </a:r>
            <a:r>
              <a:rPr lang="en-US" dirty="0" err="1"/>
              <a:t>inci</a:t>
            </a:r>
            <a:r>
              <a:rPr lang="en-US" dirty="0"/>
              <a:t> </a:t>
            </a:r>
            <a:r>
              <a:rPr lang="en-US" dirty="0" err="1"/>
              <a:t>maddesi</a:t>
            </a:r>
            <a:r>
              <a:rPr lang="en-US" dirty="0"/>
              <a:t> </a:t>
            </a:r>
            <a:r>
              <a:rPr lang="en-US" dirty="0" err="1"/>
              <a:t>ile</a:t>
            </a:r>
            <a:r>
              <a:rPr lang="en-US" dirty="0"/>
              <a:t> 6102 </a:t>
            </a:r>
            <a:r>
              <a:rPr lang="en-US" dirty="0" err="1"/>
              <a:t>sayılı</a:t>
            </a:r>
            <a:r>
              <a:rPr lang="en-US" dirty="0"/>
              <a:t> </a:t>
            </a:r>
            <a:r>
              <a:rPr lang="en-US" dirty="0" err="1"/>
              <a:t>Türk</a:t>
            </a:r>
            <a:r>
              <a:rPr lang="en-US" dirty="0"/>
              <a:t> Ticaret </a:t>
            </a:r>
            <a:r>
              <a:rPr lang="en-US" dirty="0" err="1"/>
              <a:t>Kanununun</a:t>
            </a:r>
            <a:r>
              <a:rPr lang="en-US" dirty="0"/>
              <a:t> 40 </a:t>
            </a:r>
            <a:r>
              <a:rPr lang="en-US" dirty="0" err="1"/>
              <a:t>ıncı</a:t>
            </a:r>
            <a:r>
              <a:rPr lang="en-US" dirty="0"/>
              <a:t> </a:t>
            </a:r>
            <a:r>
              <a:rPr lang="en-US" dirty="0" err="1"/>
              <a:t>maddesinin</a:t>
            </a:r>
            <a:r>
              <a:rPr lang="en-US" dirty="0"/>
              <a:t> </a:t>
            </a:r>
            <a:r>
              <a:rPr lang="en-US" dirty="0" err="1"/>
              <a:t>ikinci</a:t>
            </a:r>
            <a:r>
              <a:rPr lang="en-US" dirty="0"/>
              <a:t> </a:t>
            </a:r>
            <a:r>
              <a:rPr lang="en-US" dirty="0" err="1"/>
              <a:t>fıkrası</a:t>
            </a:r>
            <a:r>
              <a:rPr lang="en-US" dirty="0"/>
              <a:t> </a:t>
            </a:r>
            <a:r>
              <a:rPr lang="en-US" b="1" dirty="0"/>
              <a:t>“(2) Her </a:t>
            </a:r>
            <a:r>
              <a:rPr lang="en-US" b="1" dirty="0" err="1"/>
              <a:t>tacir</a:t>
            </a:r>
            <a:r>
              <a:rPr lang="en-US" b="1" dirty="0"/>
              <a:t> </a:t>
            </a:r>
            <a:r>
              <a:rPr lang="en-US" b="1" dirty="0" err="1"/>
              <a:t>kullanacağı</a:t>
            </a:r>
            <a:r>
              <a:rPr lang="en-US" b="1" dirty="0"/>
              <a:t> </a:t>
            </a:r>
            <a:r>
              <a:rPr lang="en-US" b="1" dirty="0" err="1"/>
              <a:t>ticaret</a:t>
            </a:r>
            <a:r>
              <a:rPr lang="en-US" b="1" dirty="0"/>
              <a:t> </a:t>
            </a:r>
            <a:r>
              <a:rPr lang="en-US" b="1" dirty="0" err="1"/>
              <a:t>unvanını</a:t>
            </a:r>
            <a:r>
              <a:rPr lang="en-US" b="1" dirty="0"/>
              <a:t> </a:t>
            </a:r>
            <a:r>
              <a:rPr lang="en-US" b="1" dirty="0" err="1"/>
              <a:t>ve</a:t>
            </a:r>
            <a:r>
              <a:rPr lang="en-US" b="1" dirty="0"/>
              <a:t> </a:t>
            </a:r>
            <a:r>
              <a:rPr lang="en-US" b="1" dirty="0" err="1"/>
              <a:t>bunun</a:t>
            </a:r>
            <a:r>
              <a:rPr lang="en-US" b="1" dirty="0"/>
              <a:t> </a:t>
            </a:r>
            <a:r>
              <a:rPr lang="en-US" b="1" dirty="0" err="1"/>
              <a:t>altına</a:t>
            </a:r>
            <a:r>
              <a:rPr lang="en-US" b="1" dirty="0"/>
              <a:t> </a:t>
            </a:r>
            <a:r>
              <a:rPr lang="en-US" b="1" dirty="0" err="1"/>
              <a:t>atacağı</a:t>
            </a:r>
            <a:r>
              <a:rPr lang="en-US" b="1" dirty="0"/>
              <a:t> </a:t>
            </a:r>
            <a:r>
              <a:rPr lang="en-US" b="1" dirty="0" err="1"/>
              <a:t>imzayı</a:t>
            </a:r>
            <a:r>
              <a:rPr lang="en-US" b="1" dirty="0"/>
              <a:t> </a:t>
            </a:r>
            <a:r>
              <a:rPr lang="en-US" b="1" dirty="0" err="1"/>
              <a:t>sicil</a:t>
            </a:r>
            <a:r>
              <a:rPr lang="en-US" b="1" dirty="0"/>
              <a:t> </a:t>
            </a:r>
            <a:r>
              <a:rPr lang="en-US" b="1" dirty="0" err="1"/>
              <a:t>müdürlüğüne</a:t>
            </a:r>
            <a:r>
              <a:rPr lang="en-US" b="1" dirty="0"/>
              <a:t> </a:t>
            </a:r>
            <a:r>
              <a:rPr lang="en-US" b="1" dirty="0" err="1"/>
              <a:t>verir</a:t>
            </a:r>
            <a:r>
              <a:rPr lang="en-US" b="1" dirty="0"/>
              <a:t>. </a:t>
            </a:r>
            <a:r>
              <a:rPr lang="tr-TR" b="1" dirty="0"/>
              <a:t>Tacir, tüzel kişi ise unvanla birlikte onun adına imzaya yetkili kimselerin imzaları da sicil müdürlüğüne verilir</a:t>
            </a:r>
            <a:r>
              <a:rPr lang="tr-TR" b="1" dirty="0">
                <a:solidFill>
                  <a:srgbClr val="FF0000"/>
                </a:solidFill>
              </a:rPr>
              <a:t>. </a:t>
            </a:r>
            <a:r>
              <a:rPr lang="en-US" b="1" dirty="0" err="1">
                <a:solidFill>
                  <a:srgbClr val="FF0000"/>
                </a:solidFill>
              </a:rPr>
              <a:t>İmza</a:t>
            </a:r>
            <a:r>
              <a:rPr lang="en-US" b="1" dirty="0">
                <a:solidFill>
                  <a:srgbClr val="FF0000"/>
                </a:solidFill>
              </a:rPr>
              <a:t> </a:t>
            </a:r>
            <a:r>
              <a:rPr lang="en-US" b="1" dirty="0" err="1">
                <a:solidFill>
                  <a:srgbClr val="FF0000"/>
                </a:solidFill>
              </a:rPr>
              <a:t>beyanı</a:t>
            </a:r>
            <a:r>
              <a:rPr lang="en-US" b="1" dirty="0">
                <a:solidFill>
                  <a:srgbClr val="FF0000"/>
                </a:solidFill>
              </a:rPr>
              <a:t>, </a:t>
            </a:r>
            <a:r>
              <a:rPr lang="en-US" b="1" dirty="0" err="1">
                <a:solidFill>
                  <a:srgbClr val="FF0000"/>
                </a:solidFill>
              </a:rPr>
              <a:t>herhangi</a:t>
            </a:r>
            <a:r>
              <a:rPr lang="en-US" b="1" dirty="0">
                <a:solidFill>
                  <a:srgbClr val="FF0000"/>
                </a:solidFill>
              </a:rPr>
              <a:t> </a:t>
            </a:r>
            <a:r>
              <a:rPr lang="en-US" b="1" dirty="0" err="1">
                <a:solidFill>
                  <a:srgbClr val="FF0000"/>
                </a:solidFill>
              </a:rPr>
              <a:t>bir</a:t>
            </a:r>
            <a:r>
              <a:rPr lang="en-US" b="1" dirty="0">
                <a:solidFill>
                  <a:srgbClr val="FF0000"/>
                </a:solidFill>
              </a:rPr>
              <a:t> </a:t>
            </a:r>
            <a:r>
              <a:rPr lang="en-US" b="1" dirty="0" err="1">
                <a:solidFill>
                  <a:srgbClr val="FF0000"/>
                </a:solidFill>
              </a:rPr>
              <a:t>ticaret</a:t>
            </a:r>
            <a:r>
              <a:rPr lang="en-US" b="1" dirty="0">
                <a:solidFill>
                  <a:srgbClr val="FF0000"/>
                </a:solidFill>
              </a:rPr>
              <a:t> </a:t>
            </a:r>
            <a:r>
              <a:rPr lang="en-US" b="1" dirty="0" err="1">
                <a:solidFill>
                  <a:srgbClr val="FF0000"/>
                </a:solidFill>
              </a:rPr>
              <a:t>sicili</a:t>
            </a:r>
            <a:r>
              <a:rPr lang="en-US" b="1" dirty="0">
                <a:solidFill>
                  <a:srgbClr val="FF0000"/>
                </a:solidFill>
              </a:rPr>
              <a:t> </a:t>
            </a:r>
            <a:r>
              <a:rPr lang="en-US" b="1" dirty="0" err="1">
                <a:solidFill>
                  <a:srgbClr val="FF0000"/>
                </a:solidFill>
              </a:rPr>
              <a:t>müdürlüğünde</a:t>
            </a:r>
            <a:r>
              <a:rPr lang="en-US" b="1" dirty="0">
                <a:solidFill>
                  <a:srgbClr val="FF0000"/>
                </a:solidFill>
              </a:rPr>
              <a:t> </a:t>
            </a:r>
            <a:r>
              <a:rPr lang="en-US" b="1" dirty="0" err="1">
                <a:solidFill>
                  <a:srgbClr val="FF0000"/>
                </a:solidFill>
              </a:rPr>
              <a:t>yetkilendirilmiş</a:t>
            </a:r>
            <a:r>
              <a:rPr lang="en-US" b="1" dirty="0">
                <a:solidFill>
                  <a:srgbClr val="FF0000"/>
                </a:solidFill>
              </a:rPr>
              <a:t> </a:t>
            </a:r>
            <a:r>
              <a:rPr lang="en-US" b="1" dirty="0" err="1">
                <a:solidFill>
                  <a:srgbClr val="FF0000"/>
                </a:solidFill>
              </a:rPr>
              <a:t>personelin</a:t>
            </a:r>
            <a:r>
              <a:rPr lang="en-US" b="1" dirty="0">
                <a:solidFill>
                  <a:srgbClr val="FF0000"/>
                </a:solidFill>
              </a:rPr>
              <a:t> </a:t>
            </a:r>
            <a:r>
              <a:rPr lang="en-US" b="1" dirty="0" err="1">
                <a:solidFill>
                  <a:srgbClr val="FF0000"/>
                </a:solidFill>
              </a:rPr>
              <a:t>huzurunda</a:t>
            </a:r>
            <a:r>
              <a:rPr lang="en-US" b="1" dirty="0">
                <a:solidFill>
                  <a:srgbClr val="FF0000"/>
                </a:solidFill>
              </a:rPr>
              <a:t> </a:t>
            </a:r>
            <a:r>
              <a:rPr lang="en-US" b="1" dirty="0" err="1">
                <a:solidFill>
                  <a:srgbClr val="FF0000"/>
                </a:solidFill>
              </a:rPr>
              <a:t>yazılı</a:t>
            </a:r>
            <a:r>
              <a:rPr lang="en-US" b="1" dirty="0">
                <a:solidFill>
                  <a:srgbClr val="FF0000"/>
                </a:solidFill>
              </a:rPr>
              <a:t> </a:t>
            </a:r>
            <a:r>
              <a:rPr lang="en-US" b="1" dirty="0" err="1">
                <a:solidFill>
                  <a:srgbClr val="FF0000"/>
                </a:solidFill>
              </a:rPr>
              <a:t>beyanda</a:t>
            </a:r>
            <a:r>
              <a:rPr lang="en-US" b="1" dirty="0">
                <a:solidFill>
                  <a:srgbClr val="FF0000"/>
                </a:solidFill>
              </a:rPr>
              <a:t> </a:t>
            </a:r>
            <a:r>
              <a:rPr lang="en-US" b="1" dirty="0" err="1">
                <a:solidFill>
                  <a:srgbClr val="FF0000"/>
                </a:solidFill>
              </a:rPr>
              <a:t>bulunmak</a:t>
            </a:r>
            <a:r>
              <a:rPr lang="en-US" b="1" dirty="0">
                <a:solidFill>
                  <a:srgbClr val="FF0000"/>
                </a:solidFill>
              </a:rPr>
              <a:t> </a:t>
            </a:r>
            <a:r>
              <a:rPr lang="en-US" b="1" dirty="0" err="1">
                <a:solidFill>
                  <a:srgbClr val="FF0000"/>
                </a:solidFill>
              </a:rPr>
              <a:t>suretiyle</a:t>
            </a:r>
            <a:r>
              <a:rPr lang="en-US" b="1" dirty="0">
                <a:solidFill>
                  <a:srgbClr val="FF0000"/>
                </a:solidFill>
              </a:rPr>
              <a:t> </a:t>
            </a:r>
            <a:r>
              <a:rPr lang="en-US" b="1" dirty="0" err="1">
                <a:solidFill>
                  <a:srgbClr val="FF0000"/>
                </a:solidFill>
              </a:rPr>
              <a:t>verilir</a:t>
            </a:r>
            <a:r>
              <a:rPr lang="en-US" b="1" dirty="0">
                <a:solidFill>
                  <a:srgbClr val="FF0000"/>
                </a:solidFill>
              </a:rPr>
              <a:t>. </a:t>
            </a:r>
            <a:r>
              <a:rPr lang="en-US" b="1" dirty="0"/>
              <a:t>Bu </a:t>
            </a:r>
            <a:r>
              <a:rPr lang="en-US" b="1" dirty="0" err="1"/>
              <a:t>maddenin</a:t>
            </a:r>
            <a:r>
              <a:rPr lang="en-US" b="1" dirty="0"/>
              <a:t> </a:t>
            </a:r>
            <a:r>
              <a:rPr lang="en-US" b="1" dirty="0" err="1"/>
              <a:t>uygulanmasına</a:t>
            </a:r>
            <a:r>
              <a:rPr lang="en-US" b="1" dirty="0"/>
              <a:t> </a:t>
            </a:r>
            <a:r>
              <a:rPr lang="en-US" b="1" dirty="0" err="1"/>
              <a:t>ilişkin</a:t>
            </a:r>
            <a:r>
              <a:rPr lang="en-US" b="1" dirty="0"/>
              <a:t> </a:t>
            </a:r>
            <a:r>
              <a:rPr lang="en-US" b="1" dirty="0" err="1"/>
              <a:t>usul</a:t>
            </a:r>
            <a:r>
              <a:rPr lang="en-US" b="1" dirty="0"/>
              <a:t> </a:t>
            </a:r>
            <a:r>
              <a:rPr lang="en-US" b="1" dirty="0" err="1"/>
              <a:t>ve</a:t>
            </a:r>
            <a:r>
              <a:rPr lang="en-US" b="1" dirty="0"/>
              <a:t> </a:t>
            </a:r>
            <a:r>
              <a:rPr lang="en-US" b="1" dirty="0" err="1"/>
              <a:t>esaslar</a:t>
            </a:r>
            <a:r>
              <a:rPr lang="en-US" b="1" dirty="0"/>
              <a:t> </a:t>
            </a:r>
            <a:r>
              <a:rPr lang="en-US" b="1" dirty="0" err="1"/>
              <a:t>Gümrük</a:t>
            </a:r>
            <a:r>
              <a:rPr lang="en-US" b="1" dirty="0"/>
              <a:t> </a:t>
            </a:r>
            <a:r>
              <a:rPr lang="en-US" b="1" dirty="0" err="1"/>
              <a:t>ve</a:t>
            </a:r>
            <a:r>
              <a:rPr lang="en-US" b="1" dirty="0"/>
              <a:t> Ticaret </a:t>
            </a:r>
            <a:r>
              <a:rPr lang="en-US" b="1" dirty="0" err="1"/>
              <a:t>Bakanlığınca</a:t>
            </a:r>
            <a:r>
              <a:rPr lang="tr-TR" b="1" dirty="0"/>
              <a:t> çıkarılacak tebliğ ile belirlenir</a:t>
            </a:r>
            <a:r>
              <a:rPr lang="en-US" b="1" dirty="0"/>
              <a:t>.”</a:t>
            </a:r>
            <a:r>
              <a:rPr lang="en-US" dirty="0"/>
              <a:t> </a:t>
            </a:r>
            <a:r>
              <a:rPr lang="en-US" dirty="0" err="1"/>
              <a:t>şekilde</a:t>
            </a:r>
            <a:r>
              <a:rPr lang="en-US" dirty="0"/>
              <a:t> </a:t>
            </a:r>
            <a:r>
              <a:rPr lang="en-US" dirty="0" err="1"/>
              <a:t>değiştirilmiştir</a:t>
            </a:r>
            <a:r>
              <a:rPr lang="en-US" dirty="0"/>
              <a:t>. </a:t>
            </a:r>
            <a:endParaRPr lang="tr-TR" dirty="0" smtClean="0"/>
          </a:p>
          <a:p>
            <a:pPr marL="285750" indent="-285750">
              <a:buFont typeface="Wingdings" panose="05000000000000000000" pitchFamily="2" charset="2"/>
              <a:buChar char="Ø"/>
            </a:pPr>
            <a:r>
              <a:rPr lang="en-US" dirty="0" err="1" smtClean="0"/>
              <a:t>Yapılan</a:t>
            </a:r>
            <a:r>
              <a:rPr lang="en-US" dirty="0" smtClean="0"/>
              <a:t> </a:t>
            </a:r>
            <a:r>
              <a:rPr lang="en-US" dirty="0" err="1"/>
              <a:t>düzenleme</a:t>
            </a:r>
            <a:r>
              <a:rPr lang="en-US" dirty="0"/>
              <a:t> </a:t>
            </a:r>
            <a:r>
              <a:rPr lang="en-US" dirty="0" err="1"/>
              <a:t>ile</a:t>
            </a:r>
            <a:r>
              <a:rPr lang="en-US" dirty="0"/>
              <a:t>, her </a:t>
            </a:r>
            <a:r>
              <a:rPr lang="en-US" dirty="0" err="1"/>
              <a:t>tacirin</a:t>
            </a:r>
            <a:r>
              <a:rPr lang="en-US" dirty="0"/>
              <a:t> </a:t>
            </a:r>
            <a:r>
              <a:rPr lang="en-US" dirty="0" err="1"/>
              <a:t>kullanacağı</a:t>
            </a:r>
            <a:r>
              <a:rPr lang="en-US" dirty="0"/>
              <a:t> </a:t>
            </a:r>
            <a:r>
              <a:rPr lang="en-US" dirty="0" err="1"/>
              <a:t>ticaret</a:t>
            </a:r>
            <a:r>
              <a:rPr lang="en-US" dirty="0"/>
              <a:t> </a:t>
            </a:r>
            <a:r>
              <a:rPr lang="en-US" dirty="0" err="1"/>
              <a:t>unvanını</a:t>
            </a:r>
            <a:r>
              <a:rPr lang="en-US" dirty="0"/>
              <a:t> </a:t>
            </a:r>
            <a:r>
              <a:rPr lang="en-US" dirty="0" err="1"/>
              <a:t>ve</a:t>
            </a:r>
            <a:r>
              <a:rPr lang="en-US" dirty="0"/>
              <a:t> </a:t>
            </a:r>
            <a:r>
              <a:rPr lang="en-US" dirty="0" err="1"/>
              <a:t>bunun</a:t>
            </a:r>
            <a:r>
              <a:rPr lang="en-US" dirty="0"/>
              <a:t> </a:t>
            </a:r>
            <a:r>
              <a:rPr lang="en-US" dirty="0" err="1"/>
              <a:t>altına</a:t>
            </a:r>
            <a:r>
              <a:rPr lang="en-US" dirty="0"/>
              <a:t> </a:t>
            </a:r>
            <a:r>
              <a:rPr lang="en-US" dirty="0" err="1"/>
              <a:t>atacağı</a:t>
            </a:r>
            <a:r>
              <a:rPr lang="en-US" dirty="0"/>
              <a:t> </a:t>
            </a:r>
            <a:r>
              <a:rPr lang="en-US" dirty="0" err="1"/>
              <a:t>imzayı</a:t>
            </a:r>
            <a:r>
              <a:rPr lang="en-US" dirty="0"/>
              <a:t> </a:t>
            </a:r>
            <a:r>
              <a:rPr lang="en-US" dirty="0" err="1"/>
              <a:t>ticaret</a:t>
            </a:r>
            <a:r>
              <a:rPr lang="en-US" dirty="0"/>
              <a:t> </a:t>
            </a:r>
            <a:r>
              <a:rPr lang="en-US" dirty="0" err="1"/>
              <a:t>sicili</a:t>
            </a:r>
            <a:r>
              <a:rPr lang="en-US" dirty="0"/>
              <a:t> </a:t>
            </a:r>
            <a:r>
              <a:rPr lang="en-US" dirty="0" err="1"/>
              <a:t>müdürü</a:t>
            </a:r>
            <a:r>
              <a:rPr lang="en-US" dirty="0"/>
              <a:t> </a:t>
            </a:r>
            <a:r>
              <a:rPr lang="en-US" dirty="0" err="1"/>
              <a:t>yahut</a:t>
            </a:r>
            <a:r>
              <a:rPr lang="en-US" dirty="0"/>
              <a:t> </a:t>
            </a:r>
            <a:r>
              <a:rPr lang="en-US" dirty="0" err="1"/>
              <a:t>yardımcısı</a:t>
            </a:r>
            <a:r>
              <a:rPr lang="en-US" dirty="0"/>
              <a:t> </a:t>
            </a:r>
            <a:r>
              <a:rPr lang="en-US" dirty="0" err="1"/>
              <a:t>huzurunda</a:t>
            </a:r>
            <a:r>
              <a:rPr lang="en-US" dirty="0"/>
              <a:t> </a:t>
            </a:r>
            <a:r>
              <a:rPr lang="en-US" dirty="0" err="1"/>
              <a:t>yazılı</a:t>
            </a:r>
            <a:r>
              <a:rPr lang="en-US" dirty="0"/>
              <a:t> </a:t>
            </a:r>
            <a:r>
              <a:rPr lang="en-US" dirty="0" err="1"/>
              <a:t>beyanda</a:t>
            </a:r>
            <a:r>
              <a:rPr lang="en-US" dirty="0"/>
              <a:t> </a:t>
            </a:r>
            <a:r>
              <a:rPr lang="en-US" dirty="0" err="1"/>
              <a:t>bulunmak</a:t>
            </a:r>
            <a:r>
              <a:rPr lang="en-US" dirty="0"/>
              <a:t> </a:t>
            </a:r>
            <a:r>
              <a:rPr lang="en-US" dirty="0" err="1"/>
              <a:t>suretiyle</a:t>
            </a:r>
            <a:r>
              <a:rPr lang="en-US" dirty="0"/>
              <a:t> </a:t>
            </a:r>
            <a:r>
              <a:rPr lang="en-US" dirty="0" err="1"/>
              <a:t>verilecek</a:t>
            </a:r>
            <a:r>
              <a:rPr lang="en-US" dirty="0"/>
              <a:t>, </a:t>
            </a:r>
            <a:r>
              <a:rPr lang="en-US" dirty="0" err="1"/>
              <a:t>tacir</a:t>
            </a:r>
            <a:r>
              <a:rPr lang="en-US" dirty="0"/>
              <a:t> </a:t>
            </a:r>
            <a:r>
              <a:rPr lang="en-US" dirty="0" err="1"/>
              <a:t>tüzel</a:t>
            </a:r>
            <a:r>
              <a:rPr lang="en-US" dirty="0"/>
              <a:t> </a:t>
            </a:r>
            <a:r>
              <a:rPr lang="en-US" dirty="0" err="1"/>
              <a:t>kişi</a:t>
            </a:r>
            <a:r>
              <a:rPr lang="en-US" dirty="0"/>
              <a:t> </a:t>
            </a:r>
            <a:r>
              <a:rPr lang="en-US" dirty="0" err="1"/>
              <a:t>ise</a:t>
            </a:r>
            <a:r>
              <a:rPr lang="en-US" dirty="0"/>
              <a:t> </a:t>
            </a:r>
            <a:r>
              <a:rPr lang="en-US" dirty="0" err="1"/>
              <a:t>unvanla</a:t>
            </a:r>
            <a:r>
              <a:rPr lang="en-US" dirty="0"/>
              <a:t> </a:t>
            </a:r>
            <a:r>
              <a:rPr lang="en-US" dirty="0" err="1"/>
              <a:t>birlikte</a:t>
            </a:r>
            <a:r>
              <a:rPr lang="en-US" dirty="0"/>
              <a:t> </a:t>
            </a:r>
            <a:r>
              <a:rPr lang="en-US" dirty="0" err="1"/>
              <a:t>onun</a:t>
            </a:r>
            <a:r>
              <a:rPr lang="en-US" dirty="0"/>
              <a:t> </a:t>
            </a:r>
            <a:r>
              <a:rPr lang="en-US" dirty="0" err="1"/>
              <a:t>adına</a:t>
            </a:r>
            <a:r>
              <a:rPr lang="en-US" dirty="0"/>
              <a:t> </a:t>
            </a:r>
            <a:r>
              <a:rPr lang="en-US" dirty="0" err="1"/>
              <a:t>imzaya</a:t>
            </a:r>
            <a:r>
              <a:rPr lang="en-US" dirty="0"/>
              <a:t> </a:t>
            </a:r>
            <a:r>
              <a:rPr lang="en-US" dirty="0" err="1"/>
              <a:t>yetkili</a:t>
            </a:r>
            <a:r>
              <a:rPr lang="en-US" dirty="0"/>
              <a:t> </a:t>
            </a:r>
            <a:r>
              <a:rPr lang="en-US" dirty="0" err="1"/>
              <a:t>kimselerin</a:t>
            </a:r>
            <a:r>
              <a:rPr lang="en-US" dirty="0"/>
              <a:t> </a:t>
            </a:r>
            <a:r>
              <a:rPr lang="en-US" dirty="0" err="1"/>
              <a:t>imzaları</a:t>
            </a:r>
            <a:r>
              <a:rPr lang="en-US" dirty="0"/>
              <a:t> </a:t>
            </a:r>
            <a:r>
              <a:rPr lang="en-US" dirty="0" err="1"/>
              <a:t>sicil</a:t>
            </a:r>
            <a:r>
              <a:rPr lang="en-US" dirty="0"/>
              <a:t> </a:t>
            </a:r>
            <a:r>
              <a:rPr lang="en-US" dirty="0" err="1"/>
              <a:t>müdürlüğüne</a:t>
            </a:r>
            <a:r>
              <a:rPr lang="en-US" dirty="0"/>
              <a:t> </a:t>
            </a:r>
            <a:r>
              <a:rPr lang="en-US" dirty="0" err="1"/>
              <a:t>verilecektir</a:t>
            </a:r>
            <a:r>
              <a:rPr lang="en-US" dirty="0"/>
              <a:t>.</a:t>
            </a:r>
            <a:r>
              <a:rPr lang="tr-TR" dirty="0"/>
              <a:t> </a:t>
            </a:r>
            <a:endParaRPr lang="tr-TR" dirty="0" smtClean="0"/>
          </a:p>
          <a:p>
            <a:pPr marL="285750" indent="-285750">
              <a:buFont typeface="Wingdings" panose="05000000000000000000" pitchFamily="2" charset="2"/>
              <a:buChar char="Ø"/>
            </a:pPr>
            <a:r>
              <a:rPr lang="tr-TR" dirty="0" smtClean="0"/>
              <a:t>Anılan </a:t>
            </a:r>
            <a:r>
              <a:rPr lang="tr-TR" dirty="0"/>
              <a:t>düzenleme </a:t>
            </a:r>
            <a:r>
              <a:rPr lang="tr-TR" dirty="0">
                <a:solidFill>
                  <a:srgbClr val="FF0000"/>
                </a:solidFill>
              </a:rPr>
              <a:t>1</a:t>
            </a:r>
            <a:r>
              <a:rPr lang="en-US" dirty="0">
                <a:solidFill>
                  <a:srgbClr val="FF0000"/>
                </a:solidFill>
              </a:rPr>
              <a:t>0</a:t>
            </a:r>
            <a:r>
              <a:rPr lang="tr-TR" dirty="0">
                <a:solidFill>
                  <a:srgbClr val="FF0000"/>
                </a:solidFill>
              </a:rPr>
              <a:t>.03.2018 tarihinde </a:t>
            </a:r>
            <a:r>
              <a:rPr lang="en-US" dirty="0" err="1">
                <a:solidFill>
                  <a:srgbClr val="FF0000"/>
                </a:solidFill>
              </a:rPr>
              <a:t>yürürlüğe</a:t>
            </a:r>
            <a:r>
              <a:rPr lang="en-US" dirty="0">
                <a:solidFill>
                  <a:srgbClr val="FF0000"/>
                </a:solidFill>
              </a:rPr>
              <a:t> </a:t>
            </a:r>
            <a:r>
              <a:rPr lang="en-US" dirty="0" err="1">
                <a:solidFill>
                  <a:srgbClr val="FF0000"/>
                </a:solidFill>
              </a:rPr>
              <a:t>girmiştir</a:t>
            </a:r>
            <a:r>
              <a:rPr lang="tr-TR" dirty="0">
                <a:solidFill>
                  <a:srgbClr val="FF0000"/>
                </a:solidFill>
              </a:rPr>
              <a:t>.</a:t>
            </a:r>
          </a:p>
          <a:p>
            <a:pPr marL="285750" indent="-285750">
              <a:buFont typeface="Wingdings" panose="05000000000000000000" pitchFamily="2" charset="2"/>
              <a:buChar char="Ø"/>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33484" y="326561"/>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649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1411" y="1500840"/>
            <a:ext cx="8825270"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00808"/>
            <a:ext cx="8611430"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2" y="1916832"/>
            <a:ext cx="8064896" cy="4682178"/>
          </a:xfrm>
          <a:prstGeom prst="rect">
            <a:avLst/>
          </a:prstGeom>
          <a:noFill/>
        </p:spPr>
        <p:txBody>
          <a:bodyPr wrap="square" lIns="0" rIns="0" numCol="1" rtlCol="0" anchor="t" anchorCtr="0">
            <a:noAutofit/>
          </a:bodyPr>
          <a:lstStyle/>
          <a:p>
            <a:pPr algn="ctr"/>
            <a:endParaRPr lang="tr-TR" sz="2000" dirty="0"/>
          </a:p>
          <a:p>
            <a:r>
              <a:rPr lang="en-US" dirty="0" smtClean="0"/>
              <a:t>7099 </a:t>
            </a:r>
            <a:r>
              <a:rPr lang="en-US" dirty="0" err="1"/>
              <a:t>sayılı</a:t>
            </a:r>
            <a:r>
              <a:rPr lang="en-US" dirty="0"/>
              <a:t> </a:t>
            </a:r>
            <a:r>
              <a:rPr lang="en-US" dirty="0" err="1"/>
              <a:t>Torba</a:t>
            </a:r>
            <a:r>
              <a:rPr lang="en-US" dirty="0"/>
              <a:t> </a:t>
            </a:r>
            <a:r>
              <a:rPr lang="en-US" dirty="0" err="1"/>
              <a:t>Yasanın</a:t>
            </a:r>
            <a:r>
              <a:rPr lang="en-US" dirty="0"/>
              <a:t> 22 </a:t>
            </a:r>
            <a:r>
              <a:rPr lang="en-US" dirty="0" err="1"/>
              <a:t>nci</a:t>
            </a:r>
            <a:r>
              <a:rPr lang="en-US" dirty="0"/>
              <a:t> </a:t>
            </a:r>
            <a:r>
              <a:rPr lang="en-US" dirty="0" err="1"/>
              <a:t>maddesi</a:t>
            </a:r>
            <a:r>
              <a:rPr lang="en-US" dirty="0"/>
              <a:t> </a:t>
            </a:r>
            <a:r>
              <a:rPr lang="en-US" dirty="0" err="1"/>
              <a:t>ile</a:t>
            </a:r>
            <a:r>
              <a:rPr lang="en-US" dirty="0"/>
              <a:t> 6102 </a:t>
            </a:r>
            <a:r>
              <a:rPr lang="en-US" dirty="0" err="1"/>
              <a:t>sayılı</a:t>
            </a:r>
            <a:r>
              <a:rPr lang="en-US" dirty="0"/>
              <a:t> </a:t>
            </a:r>
            <a:r>
              <a:rPr lang="en-US" dirty="0" err="1"/>
              <a:t>Kanunun</a:t>
            </a:r>
            <a:r>
              <a:rPr lang="en-US" dirty="0"/>
              <a:t> 64 </a:t>
            </a:r>
            <a:r>
              <a:rPr lang="en-US" dirty="0" err="1"/>
              <a:t>üncü</a:t>
            </a:r>
            <a:r>
              <a:rPr lang="en-US" dirty="0"/>
              <a:t> </a:t>
            </a:r>
            <a:r>
              <a:rPr lang="en-US" dirty="0" err="1"/>
              <a:t>maddesinin</a:t>
            </a:r>
            <a:r>
              <a:rPr lang="en-US" dirty="0"/>
              <a:t> </a:t>
            </a:r>
            <a:r>
              <a:rPr lang="en-US" dirty="0" err="1"/>
              <a:t>üçüncü</a:t>
            </a:r>
            <a:r>
              <a:rPr lang="en-US" dirty="0"/>
              <a:t> </a:t>
            </a:r>
            <a:r>
              <a:rPr lang="en-US" dirty="0" err="1"/>
              <a:t>fıkrasının</a:t>
            </a:r>
            <a:r>
              <a:rPr lang="en-US" dirty="0"/>
              <a:t> </a:t>
            </a:r>
            <a:r>
              <a:rPr lang="tr-TR" b="1" dirty="0"/>
              <a:t>“Ticaret şirketlerinin ticaret siciline tescili sırasında defterlerin açılışı ticaret sicili müdürlükleri tarafından da onaylanabilir.” </a:t>
            </a:r>
            <a:r>
              <a:rPr lang="tr-TR" dirty="0"/>
              <a:t>şeklindeki </a:t>
            </a:r>
            <a:r>
              <a:rPr lang="en-US" dirty="0" err="1"/>
              <a:t>beşinci</a:t>
            </a:r>
            <a:r>
              <a:rPr lang="en-US" dirty="0"/>
              <a:t> </a:t>
            </a:r>
            <a:r>
              <a:rPr lang="en-US" dirty="0" err="1"/>
              <a:t>cümlesi</a:t>
            </a:r>
            <a:r>
              <a:rPr lang="en-US" dirty="0"/>
              <a:t> </a:t>
            </a:r>
            <a:r>
              <a:rPr lang="en-US" dirty="0" err="1"/>
              <a:t>yürürlükten</a:t>
            </a:r>
            <a:r>
              <a:rPr lang="en-US" dirty="0"/>
              <a:t> </a:t>
            </a:r>
            <a:r>
              <a:rPr lang="en-US" dirty="0" err="1"/>
              <a:t>kaldırılmıştır</a:t>
            </a:r>
            <a:r>
              <a:rPr lang="en-US" dirty="0"/>
              <a:t>. </a:t>
            </a:r>
            <a:endParaRPr lang="tr-TR" dirty="0" smtClean="0"/>
          </a:p>
          <a:p>
            <a:pPr marL="285750" indent="-285750">
              <a:buFont typeface="Wingdings" panose="05000000000000000000" pitchFamily="2" charset="2"/>
              <a:buChar char="Ø"/>
            </a:pPr>
            <a:r>
              <a:rPr lang="en-US" dirty="0" err="1" smtClean="0"/>
              <a:t>Anılan</a:t>
            </a:r>
            <a:r>
              <a:rPr lang="en-US" dirty="0" smtClean="0"/>
              <a:t> </a:t>
            </a:r>
            <a:r>
              <a:rPr lang="en-US" dirty="0" err="1"/>
              <a:t>fıkraya</a:t>
            </a:r>
            <a:r>
              <a:rPr lang="en-US" dirty="0"/>
              <a:t> </a:t>
            </a:r>
            <a:r>
              <a:rPr lang="en-US" dirty="0" err="1"/>
              <a:t>altıncı</a:t>
            </a:r>
            <a:r>
              <a:rPr lang="en-US" dirty="0"/>
              <a:t> </a:t>
            </a:r>
            <a:r>
              <a:rPr lang="en-US" dirty="0" err="1"/>
              <a:t>cümleden</a:t>
            </a:r>
            <a:r>
              <a:rPr lang="en-US" dirty="0"/>
              <a:t> </a:t>
            </a:r>
            <a:r>
              <a:rPr lang="en-US" dirty="0" err="1"/>
              <a:t>sonra</a:t>
            </a:r>
            <a:r>
              <a:rPr lang="en-US" dirty="0"/>
              <a:t> </a:t>
            </a:r>
            <a:r>
              <a:rPr lang="en-US" dirty="0" err="1"/>
              <a:t>gelmek</a:t>
            </a:r>
            <a:r>
              <a:rPr lang="en-US" dirty="0"/>
              <a:t> </a:t>
            </a:r>
            <a:r>
              <a:rPr lang="en-US" dirty="0" err="1"/>
              <a:t>üzere</a:t>
            </a:r>
            <a:r>
              <a:rPr lang="en-US" dirty="0"/>
              <a:t> </a:t>
            </a:r>
            <a:r>
              <a:rPr lang="en-US" b="1" dirty="0"/>
              <a:t>“</a:t>
            </a:r>
            <a:r>
              <a:rPr lang="en-US" b="1" dirty="0" err="1"/>
              <a:t>Ancak</a:t>
            </a:r>
            <a:r>
              <a:rPr lang="en-US" b="1" dirty="0"/>
              <a:t> </a:t>
            </a:r>
            <a:r>
              <a:rPr lang="en-US" b="1" dirty="0" err="1"/>
              <a:t>anonim</a:t>
            </a:r>
            <a:r>
              <a:rPr lang="en-US" b="1" dirty="0"/>
              <a:t> </a:t>
            </a:r>
            <a:r>
              <a:rPr lang="en-US" b="1" dirty="0" err="1"/>
              <a:t>ve</a:t>
            </a:r>
            <a:r>
              <a:rPr lang="en-US" b="1" dirty="0"/>
              <a:t> limited </a:t>
            </a:r>
            <a:r>
              <a:rPr lang="en-US" b="1" dirty="0" err="1"/>
              <a:t>şirketlerin</a:t>
            </a:r>
            <a:r>
              <a:rPr lang="en-US" b="1" dirty="0"/>
              <a:t> </a:t>
            </a:r>
            <a:r>
              <a:rPr lang="en-US" b="1" dirty="0" err="1"/>
              <a:t>ticaret</a:t>
            </a:r>
            <a:r>
              <a:rPr lang="en-US" b="1" dirty="0"/>
              <a:t> </a:t>
            </a:r>
            <a:r>
              <a:rPr lang="en-US" b="1" dirty="0" err="1"/>
              <a:t>siciline</a:t>
            </a:r>
            <a:r>
              <a:rPr lang="en-US" b="1" dirty="0"/>
              <a:t> </a:t>
            </a:r>
            <a:r>
              <a:rPr lang="en-US" b="1" dirty="0" err="1"/>
              <a:t>tescili</a:t>
            </a:r>
            <a:r>
              <a:rPr lang="en-US" b="1" dirty="0"/>
              <a:t> </a:t>
            </a:r>
            <a:r>
              <a:rPr lang="en-US" b="1" dirty="0" err="1"/>
              <a:t>sırasında</a:t>
            </a:r>
            <a:r>
              <a:rPr lang="en-US" b="1" dirty="0"/>
              <a:t> </a:t>
            </a:r>
            <a:r>
              <a:rPr lang="en-US" b="1" dirty="0" err="1"/>
              <a:t>defterlerin</a:t>
            </a:r>
            <a:r>
              <a:rPr lang="en-US" b="1" dirty="0"/>
              <a:t> </a:t>
            </a:r>
            <a:r>
              <a:rPr lang="en-US" b="1" dirty="0" err="1"/>
              <a:t>açılış</a:t>
            </a:r>
            <a:r>
              <a:rPr lang="en-US" b="1" dirty="0"/>
              <a:t> </a:t>
            </a:r>
            <a:r>
              <a:rPr lang="en-US" b="1" dirty="0" err="1"/>
              <a:t>onayları</a:t>
            </a:r>
            <a:r>
              <a:rPr lang="en-US" b="1" dirty="0"/>
              <a:t> </a:t>
            </a:r>
            <a:r>
              <a:rPr lang="en-US" b="1" dirty="0" err="1"/>
              <a:t>ticaret</a:t>
            </a:r>
            <a:r>
              <a:rPr lang="en-US" b="1" dirty="0"/>
              <a:t> </a:t>
            </a:r>
            <a:r>
              <a:rPr lang="en-US" b="1" dirty="0" err="1"/>
              <a:t>sicili</a:t>
            </a:r>
            <a:r>
              <a:rPr lang="en-US" b="1" dirty="0"/>
              <a:t> </a:t>
            </a:r>
            <a:r>
              <a:rPr lang="en-US" b="1" dirty="0" err="1"/>
              <a:t>müdürlükleri</a:t>
            </a:r>
            <a:r>
              <a:rPr lang="en-US" b="1" dirty="0"/>
              <a:t> </a:t>
            </a:r>
            <a:r>
              <a:rPr lang="en-US" b="1" dirty="0" err="1"/>
              <a:t>tarafından</a:t>
            </a:r>
            <a:r>
              <a:rPr lang="en-US" b="1" dirty="0"/>
              <a:t> </a:t>
            </a:r>
            <a:r>
              <a:rPr lang="en-US" b="1" dirty="0" err="1"/>
              <a:t>yapılır</a:t>
            </a:r>
            <a:r>
              <a:rPr lang="en-US" b="1" dirty="0"/>
              <a:t>.” </a:t>
            </a:r>
            <a:r>
              <a:rPr lang="en-US" dirty="0" err="1"/>
              <a:t>şeklindeki</a:t>
            </a:r>
            <a:r>
              <a:rPr lang="en-US" b="1" dirty="0"/>
              <a:t> </a:t>
            </a:r>
            <a:r>
              <a:rPr lang="en-US" dirty="0" err="1"/>
              <a:t>cümle</a:t>
            </a:r>
            <a:r>
              <a:rPr lang="en-US" dirty="0"/>
              <a:t> </a:t>
            </a:r>
            <a:r>
              <a:rPr lang="en-US" dirty="0" err="1"/>
              <a:t>eklenmiş</a:t>
            </a:r>
            <a:r>
              <a:rPr lang="en-US" dirty="0"/>
              <a:t>, </a:t>
            </a:r>
            <a:r>
              <a:rPr lang="en-US" dirty="0" err="1"/>
              <a:t>ayrıca</a:t>
            </a:r>
            <a:r>
              <a:rPr lang="en-US" dirty="0"/>
              <a:t>; </a:t>
            </a:r>
            <a:r>
              <a:rPr lang="en-US" dirty="0" err="1"/>
              <a:t>aynı</a:t>
            </a:r>
            <a:r>
              <a:rPr lang="en-US" dirty="0"/>
              <a:t> </a:t>
            </a:r>
            <a:r>
              <a:rPr lang="en-US" dirty="0" err="1"/>
              <a:t>fıkranın</a:t>
            </a:r>
            <a:r>
              <a:rPr lang="en-US" dirty="0"/>
              <a:t> </a:t>
            </a:r>
            <a:r>
              <a:rPr lang="en-US" dirty="0" err="1"/>
              <a:t>mevcut</a:t>
            </a:r>
            <a:r>
              <a:rPr lang="en-US" dirty="0"/>
              <a:t> </a:t>
            </a:r>
            <a:r>
              <a:rPr lang="en-US" dirty="0" err="1"/>
              <a:t>yedinci</a:t>
            </a:r>
            <a:r>
              <a:rPr lang="en-US" dirty="0"/>
              <a:t> </a:t>
            </a:r>
            <a:r>
              <a:rPr lang="en-US" dirty="0" err="1"/>
              <a:t>cümlesine</a:t>
            </a:r>
            <a:r>
              <a:rPr lang="en-US" dirty="0"/>
              <a:t> “</a:t>
            </a:r>
            <a:r>
              <a:rPr lang="en-US" dirty="0" err="1"/>
              <a:t>noter</a:t>
            </a:r>
            <a:r>
              <a:rPr lang="en-US" dirty="0"/>
              <a:t>” </a:t>
            </a:r>
            <a:r>
              <a:rPr lang="en-US" dirty="0" err="1"/>
              <a:t>ibaresinden</a:t>
            </a:r>
            <a:r>
              <a:rPr lang="en-US" dirty="0"/>
              <a:t> </a:t>
            </a:r>
            <a:r>
              <a:rPr lang="en-US" dirty="0" err="1"/>
              <a:t>sonra</a:t>
            </a:r>
            <a:r>
              <a:rPr lang="en-US" dirty="0"/>
              <a:t> </a:t>
            </a:r>
            <a:r>
              <a:rPr lang="en-US" dirty="0" err="1"/>
              <a:t>gelmek</a:t>
            </a:r>
            <a:r>
              <a:rPr lang="en-US" dirty="0"/>
              <a:t> </a:t>
            </a:r>
            <a:r>
              <a:rPr lang="en-US" dirty="0" err="1"/>
              <a:t>üzere</a:t>
            </a:r>
            <a:r>
              <a:rPr lang="en-US" dirty="0"/>
              <a:t> </a:t>
            </a:r>
            <a:r>
              <a:rPr lang="en-US" b="1" dirty="0"/>
              <a:t>“</a:t>
            </a:r>
            <a:r>
              <a:rPr lang="en-US" b="1" dirty="0" err="1"/>
              <a:t>veya</a:t>
            </a:r>
            <a:r>
              <a:rPr lang="en-US" b="1" dirty="0"/>
              <a:t> </a:t>
            </a:r>
            <a:r>
              <a:rPr lang="en-US" b="1" dirty="0" err="1"/>
              <a:t>ticaret</a:t>
            </a:r>
            <a:r>
              <a:rPr lang="en-US" b="1" dirty="0"/>
              <a:t> </a:t>
            </a:r>
            <a:r>
              <a:rPr lang="en-US" b="1" dirty="0" err="1"/>
              <a:t>sicili</a:t>
            </a:r>
            <a:r>
              <a:rPr lang="en-US" b="1" dirty="0"/>
              <a:t> </a:t>
            </a:r>
            <a:r>
              <a:rPr lang="en-US" b="1" dirty="0" err="1"/>
              <a:t>müdürlüğü</a:t>
            </a:r>
            <a:r>
              <a:rPr lang="en-US" b="1" dirty="0"/>
              <a:t>” </a:t>
            </a:r>
            <a:r>
              <a:rPr lang="en-US" dirty="0" err="1"/>
              <a:t>ibaresi</a:t>
            </a:r>
            <a:r>
              <a:rPr lang="en-US" dirty="0"/>
              <a:t> </a:t>
            </a:r>
            <a:r>
              <a:rPr lang="en-US" dirty="0" err="1"/>
              <a:t>eklenmiştir</a:t>
            </a:r>
            <a:r>
              <a:rPr lang="en-US" dirty="0"/>
              <a:t>. </a:t>
            </a:r>
            <a:endParaRPr lang="tr-TR" dirty="0" smtClean="0"/>
          </a:p>
          <a:p>
            <a:pPr marL="285750" indent="-285750">
              <a:buFont typeface="Wingdings" panose="05000000000000000000" pitchFamily="2" charset="2"/>
              <a:buChar char="Ø"/>
            </a:pPr>
            <a:r>
              <a:rPr lang="en-US" dirty="0" err="1" smtClean="0"/>
              <a:t>Yapılan</a:t>
            </a:r>
            <a:r>
              <a:rPr lang="en-US" dirty="0" smtClean="0"/>
              <a:t> </a:t>
            </a:r>
            <a:r>
              <a:rPr lang="en-US" dirty="0" err="1"/>
              <a:t>düzenleme</a:t>
            </a:r>
            <a:r>
              <a:rPr lang="en-US" dirty="0"/>
              <a:t> </a:t>
            </a:r>
            <a:r>
              <a:rPr lang="en-US" dirty="0" err="1"/>
              <a:t>ile</a:t>
            </a:r>
            <a:r>
              <a:rPr lang="en-US" dirty="0"/>
              <a:t> </a:t>
            </a:r>
            <a:r>
              <a:rPr lang="en-US" dirty="0" err="1">
                <a:solidFill>
                  <a:srgbClr val="FF0000"/>
                </a:solidFill>
              </a:rPr>
              <a:t>anonim</a:t>
            </a:r>
            <a:r>
              <a:rPr lang="en-US" dirty="0">
                <a:solidFill>
                  <a:srgbClr val="FF0000"/>
                </a:solidFill>
              </a:rPr>
              <a:t> </a:t>
            </a:r>
            <a:r>
              <a:rPr lang="en-US" dirty="0" err="1">
                <a:solidFill>
                  <a:srgbClr val="FF0000"/>
                </a:solidFill>
              </a:rPr>
              <a:t>ve</a:t>
            </a:r>
            <a:r>
              <a:rPr lang="en-US" dirty="0">
                <a:solidFill>
                  <a:srgbClr val="FF0000"/>
                </a:solidFill>
              </a:rPr>
              <a:t> limited </a:t>
            </a:r>
            <a:r>
              <a:rPr lang="en-US" dirty="0" err="1">
                <a:solidFill>
                  <a:srgbClr val="FF0000"/>
                </a:solidFill>
              </a:rPr>
              <a:t>şirketler</a:t>
            </a:r>
            <a:r>
              <a:rPr lang="en-US" dirty="0">
                <a:solidFill>
                  <a:srgbClr val="FF0000"/>
                </a:solidFill>
              </a:rPr>
              <a:t> </a:t>
            </a:r>
            <a:r>
              <a:rPr lang="en-US" dirty="0" err="1"/>
              <a:t>tarafından</a:t>
            </a:r>
            <a:r>
              <a:rPr lang="en-US" dirty="0"/>
              <a:t> </a:t>
            </a:r>
            <a:r>
              <a:rPr lang="en-US" dirty="0" err="1"/>
              <a:t>fiziki</a:t>
            </a:r>
            <a:r>
              <a:rPr lang="en-US" dirty="0"/>
              <a:t> </a:t>
            </a:r>
            <a:r>
              <a:rPr lang="en-US" dirty="0" err="1"/>
              <a:t>ortamda</a:t>
            </a:r>
            <a:r>
              <a:rPr lang="en-US" dirty="0"/>
              <a:t> </a:t>
            </a:r>
            <a:r>
              <a:rPr lang="en-US" dirty="0" err="1"/>
              <a:t>tutulacak</a:t>
            </a:r>
            <a:r>
              <a:rPr lang="en-US" dirty="0"/>
              <a:t> </a:t>
            </a:r>
            <a:r>
              <a:rPr lang="en-US" dirty="0" err="1">
                <a:solidFill>
                  <a:srgbClr val="FF0000"/>
                </a:solidFill>
              </a:rPr>
              <a:t>defterlerin</a:t>
            </a:r>
            <a:r>
              <a:rPr lang="en-US" dirty="0">
                <a:solidFill>
                  <a:srgbClr val="FF0000"/>
                </a:solidFill>
              </a:rPr>
              <a:t> </a:t>
            </a:r>
            <a:r>
              <a:rPr lang="en-US" dirty="0" err="1">
                <a:solidFill>
                  <a:srgbClr val="FF0000"/>
                </a:solidFill>
              </a:rPr>
              <a:t>kuruluşta</a:t>
            </a:r>
            <a:r>
              <a:rPr lang="en-US" dirty="0">
                <a:solidFill>
                  <a:srgbClr val="FF0000"/>
                </a:solidFill>
              </a:rPr>
              <a:t> </a:t>
            </a:r>
            <a:r>
              <a:rPr lang="en-US" dirty="0" err="1">
                <a:solidFill>
                  <a:srgbClr val="FF0000"/>
                </a:solidFill>
              </a:rPr>
              <a:t>açılış</a:t>
            </a:r>
            <a:r>
              <a:rPr lang="en-US" dirty="0">
                <a:solidFill>
                  <a:srgbClr val="FF0000"/>
                </a:solidFill>
              </a:rPr>
              <a:t> </a:t>
            </a:r>
            <a:r>
              <a:rPr lang="en-US" dirty="0" err="1">
                <a:solidFill>
                  <a:srgbClr val="FF0000"/>
                </a:solidFill>
              </a:rPr>
              <a:t>onaylarının</a:t>
            </a:r>
            <a:r>
              <a:rPr lang="en-US" dirty="0">
                <a:solidFill>
                  <a:srgbClr val="FF0000"/>
                </a:solidFill>
              </a:rPr>
              <a:t> </a:t>
            </a:r>
            <a:r>
              <a:rPr lang="en-US" dirty="0" err="1">
                <a:solidFill>
                  <a:srgbClr val="FF0000"/>
                </a:solidFill>
              </a:rPr>
              <a:t>ticaret</a:t>
            </a:r>
            <a:r>
              <a:rPr lang="en-US" dirty="0">
                <a:solidFill>
                  <a:srgbClr val="FF0000"/>
                </a:solidFill>
              </a:rPr>
              <a:t> </a:t>
            </a:r>
            <a:r>
              <a:rPr lang="en-US" dirty="0" err="1">
                <a:solidFill>
                  <a:srgbClr val="FF0000"/>
                </a:solidFill>
              </a:rPr>
              <a:t>sicili</a:t>
            </a:r>
            <a:r>
              <a:rPr lang="en-US" dirty="0">
                <a:solidFill>
                  <a:srgbClr val="FF0000"/>
                </a:solidFill>
              </a:rPr>
              <a:t> </a:t>
            </a:r>
            <a:r>
              <a:rPr lang="en-US" dirty="0" err="1">
                <a:solidFill>
                  <a:srgbClr val="FF0000"/>
                </a:solidFill>
              </a:rPr>
              <a:t>müdürlüklerince</a:t>
            </a:r>
            <a:r>
              <a:rPr lang="en-US" dirty="0">
                <a:solidFill>
                  <a:srgbClr val="FF0000"/>
                </a:solidFill>
              </a:rPr>
              <a:t> </a:t>
            </a:r>
            <a:r>
              <a:rPr lang="en-US" dirty="0" err="1"/>
              <a:t>yapılması</a:t>
            </a:r>
            <a:r>
              <a:rPr lang="en-US" dirty="0"/>
              <a:t> </a:t>
            </a:r>
            <a:r>
              <a:rPr lang="en-US" dirty="0" err="1"/>
              <a:t>sağlanmıştır</a:t>
            </a:r>
            <a:r>
              <a:rPr lang="en-US" dirty="0"/>
              <a:t>.</a:t>
            </a:r>
            <a:r>
              <a:rPr lang="tr-TR" dirty="0"/>
              <a:t> </a:t>
            </a:r>
            <a:endParaRPr lang="tr-TR" dirty="0" smtClean="0"/>
          </a:p>
          <a:p>
            <a:pPr marL="285750" indent="-285750">
              <a:buFont typeface="Wingdings" panose="05000000000000000000" pitchFamily="2" charset="2"/>
              <a:buChar char="Ø"/>
            </a:pPr>
            <a:r>
              <a:rPr lang="tr-TR" dirty="0" smtClean="0"/>
              <a:t>Anılan </a:t>
            </a:r>
            <a:r>
              <a:rPr lang="tr-TR" dirty="0"/>
              <a:t>düzenleme </a:t>
            </a:r>
            <a:r>
              <a:rPr lang="tr-TR" dirty="0">
                <a:solidFill>
                  <a:srgbClr val="FF0000"/>
                </a:solidFill>
              </a:rPr>
              <a:t>1</a:t>
            </a:r>
            <a:r>
              <a:rPr lang="en-US" dirty="0">
                <a:solidFill>
                  <a:srgbClr val="FF0000"/>
                </a:solidFill>
              </a:rPr>
              <a:t>0</a:t>
            </a:r>
            <a:r>
              <a:rPr lang="tr-TR" dirty="0">
                <a:solidFill>
                  <a:srgbClr val="FF0000"/>
                </a:solidFill>
              </a:rPr>
              <a:t>.03.2018 tarihinde </a:t>
            </a:r>
            <a:r>
              <a:rPr lang="en-US" dirty="0" err="1">
                <a:solidFill>
                  <a:srgbClr val="FF0000"/>
                </a:solidFill>
              </a:rPr>
              <a:t>yürürlüğe</a:t>
            </a:r>
            <a:r>
              <a:rPr lang="en-US" dirty="0">
                <a:solidFill>
                  <a:srgbClr val="FF0000"/>
                </a:solidFill>
              </a:rPr>
              <a:t> </a:t>
            </a:r>
            <a:r>
              <a:rPr lang="en-US" dirty="0" err="1">
                <a:solidFill>
                  <a:srgbClr val="FF0000"/>
                </a:solidFill>
              </a:rPr>
              <a:t>girmiştir</a:t>
            </a:r>
            <a:r>
              <a:rPr lang="tr-TR" dirty="0">
                <a:solidFill>
                  <a:srgbClr val="FF0000"/>
                </a:solidFill>
              </a:rPr>
              <a:t>.</a:t>
            </a:r>
          </a:p>
          <a:p>
            <a:pPr marL="285750" indent="-285750">
              <a:buFont typeface="Wingdings" panose="05000000000000000000" pitchFamily="2" charset="2"/>
              <a:buChar char="Ø"/>
            </a:pPr>
            <a:endParaRPr lang="tr-TR" altLang="tr-TR" sz="2000"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33484" y="326561"/>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216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2914" y="1513490"/>
            <a:ext cx="8903582" cy="5176831"/>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98611" y="1513837"/>
            <a:ext cx="7946776" cy="4142540"/>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pPr marL="285750" indent="-285750">
              <a:buFont typeface="Wingdings" panose="05000000000000000000" pitchFamily="2" charset="2"/>
              <a:buChar char="Ø"/>
            </a:pPr>
            <a:r>
              <a:rPr lang="en-US" dirty="0" smtClean="0"/>
              <a:t>7099 </a:t>
            </a:r>
            <a:r>
              <a:rPr lang="en-US" dirty="0" err="1"/>
              <a:t>sayılı</a:t>
            </a:r>
            <a:r>
              <a:rPr lang="en-US" dirty="0"/>
              <a:t> </a:t>
            </a:r>
            <a:r>
              <a:rPr lang="en-US" dirty="0" err="1"/>
              <a:t>Torba</a:t>
            </a:r>
            <a:r>
              <a:rPr lang="en-US" dirty="0"/>
              <a:t> </a:t>
            </a:r>
            <a:r>
              <a:rPr lang="en-US" dirty="0" err="1"/>
              <a:t>Yasanın</a:t>
            </a:r>
            <a:r>
              <a:rPr lang="en-US" dirty="0"/>
              <a:t> 23 </a:t>
            </a:r>
            <a:r>
              <a:rPr lang="en-US" dirty="0" err="1"/>
              <a:t>üncü</a:t>
            </a:r>
            <a:r>
              <a:rPr lang="en-US" dirty="0"/>
              <a:t> </a:t>
            </a:r>
            <a:r>
              <a:rPr lang="en-US" dirty="0" err="1"/>
              <a:t>maddesi</a:t>
            </a:r>
            <a:r>
              <a:rPr lang="en-US" dirty="0"/>
              <a:t> </a:t>
            </a:r>
            <a:r>
              <a:rPr lang="en-US" dirty="0" err="1"/>
              <a:t>ile</a:t>
            </a:r>
            <a:r>
              <a:rPr lang="en-US" dirty="0"/>
              <a:t> 6102 </a:t>
            </a:r>
            <a:r>
              <a:rPr lang="en-US" dirty="0" err="1"/>
              <a:t>sayılı</a:t>
            </a:r>
            <a:r>
              <a:rPr lang="en-US" dirty="0"/>
              <a:t> </a:t>
            </a:r>
            <a:r>
              <a:rPr lang="en-US" dirty="0" err="1"/>
              <a:t>Kanunun</a:t>
            </a:r>
            <a:r>
              <a:rPr lang="en-US" dirty="0"/>
              <a:t> 428 </a:t>
            </a:r>
            <a:r>
              <a:rPr lang="en-US" dirty="0" err="1"/>
              <a:t>inci</a:t>
            </a:r>
            <a:r>
              <a:rPr lang="en-US" dirty="0"/>
              <a:t>, 430 </a:t>
            </a:r>
            <a:r>
              <a:rPr lang="en-US" dirty="0" err="1"/>
              <a:t>uncu</a:t>
            </a:r>
            <a:r>
              <a:rPr lang="en-US" dirty="0"/>
              <a:t> </a:t>
            </a:r>
            <a:r>
              <a:rPr lang="en-US" dirty="0" err="1"/>
              <a:t>ve</a:t>
            </a:r>
            <a:r>
              <a:rPr lang="en-US" dirty="0"/>
              <a:t> 431 </a:t>
            </a:r>
            <a:r>
              <a:rPr lang="en-US" dirty="0" err="1"/>
              <a:t>inci</a:t>
            </a:r>
            <a:r>
              <a:rPr lang="en-US" dirty="0"/>
              <a:t> </a:t>
            </a:r>
            <a:r>
              <a:rPr lang="en-US" dirty="0" err="1"/>
              <a:t>maddeleri</a:t>
            </a:r>
            <a:r>
              <a:rPr lang="en-US" dirty="0"/>
              <a:t> </a:t>
            </a:r>
            <a:r>
              <a:rPr lang="en-US" dirty="0" err="1"/>
              <a:t>yürürlükten</a:t>
            </a:r>
            <a:r>
              <a:rPr lang="en-US" dirty="0"/>
              <a:t> </a:t>
            </a:r>
            <a:r>
              <a:rPr lang="en-US" dirty="0" err="1"/>
              <a:t>kaldırılmıştır</a:t>
            </a:r>
            <a:r>
              <a:rPr lang="en-US" dirty="0"/>
              <a:t>. </a:t>
            </a:r>
            <a:endParaRPr lang="tr-TR" dirty="0" smtClean="0"/>
          </a:p>
          <a:p>
            <a:endParaRPr lang="tr-TR" dirty="0" smtClean="0"/>
          </a:p>
          <a:p>
            <a:pPr marL="285750" indent="-285750">
              <a:buFont typeface="Wingdings" panose="05000000000000000000" pitchFamily="2" charset="2"/>
              <a:buChar char="Ø"/>
            </a:pPr>
            <a:r>
              <a:rPr lang="en-US" dirty="0" err="1" smtClean="0"/>
              <a:t>Yürürlükten</a:t>
            </a:r>
            <a:r>
              <a:rPr lang="en-US" dirty="0" smtClean="0"/>
              <a:t> </a:t>
            </a:r>
            <a:r>
              <a:rPr lang="en-US" dirty="0" err="1"/>
              <a:t>kaldırılan</a:t>
            </a:r>
            <a:r>
              <a:rPr lang="en-US" dirty="0"/>
              <a:t> 428 </a:t>
            </a:r>
            <a:r>
              <a:rPr lang="en-US" dirty="0" err="1"/>
              <a:t>inci</a:t>
            </a:r>
            <a:r>
              <a:rPr lang="en-US" dirty="0"/>
              <a:t> </a:t>
            </a:r>
            <a:r>
              <a:rPr lang="en-US" dirty="0" err="1"/>
              <a:t>madde</a:t>
            </a:r>
            <a:r>
              <a:rPr lang="en-US" dirty="0"/>
              <a:t> </a:t>
            </a:r>
            <a:r>
              <a:rPr lang="en-US" dirty="0" err="1"/>
              <a:t>ile</a:t>
            </a:r>
            <a:r>
              <a:rPr lang="en-US" dirty="0"/>
              <a:t> </a:t>
            </a:r>
            <a:r>
              <a:rPr lang="en-US" dirty="0" err="1"/>
              <a:t>şirketlerde</a:t>
            </a:r>
            <a:r>
              <a:rPr lang="en-US" dirty="0"/>
              <a:t>; organ </a:t>
            </a:r>
            <a:r>
              <a:rPr lang="en-US" dirty="0" err="1"/>
              <a:t>temsilcisi</a:t>
            </a:r>
            <a:r>
              <a:rPr lang="en-US" dirty="0"/>
              <a:t>, </a:t>
            </a:r>
            <a:r>
              <a:rPr lang="en-US" dirty="0" err="1"/>
              <a:t>bağımsız</a:t>
            </a:r>
            <a:r>
              <a:rPr lang="en-US" dirty="0"/>
              <a:t> </a:t>
            </a:r>
            <a:r>
              <a:rPr lang="en-US" dirty="0" err="1"/>
              <a:t>temsilci</a:t>
            </a:r>
            <a:r>
              <a:rPr lang="en-US" dirty="0"/>
              <a:t> </a:t>
            </a:r>
            <a:r>
              <a:rPr lang="en-US" dirty="0" err="1"/>
              <a:t>ve</a:t>
            </a:r>
            <a:r>
              <a:rPr lang="en-US" dirty="0"/>
              <a:t> </a:t>
            </a:r>
            <a:r>
              <a:rPr lang="en-US" dirty="0" err="1"/>
              <a:t>kurumsal</a:t>
            </a:r>
            <a:r>
              <a:rPr lang="en-US" dirty="0"/>
              <a:t> </a:t>
            </a:r>
            <a:r>
              <a:rPr lang="en-US" dirty="0" err="1"/>
              <a:t>temsilciye</a:t>
            </a:r>
            <a:r>
              <a:rPr lang="en-US" dirty="0"/>
              <a:t>, </a:t>
            </a:r>
            <a:r>
              <a:rPr lang="en-US" b="1" i="1" dirty="0" err="1"/>
              <a:t>kısacası</a:t>
            </a:r>
            <a:r>
              <a:rPr lang="en-US" b="1" i="1" dirty="0"/>
              <a:t> </a:t>
            </a:r>
            <a:r>
              <a:rPr lang="en-US" b="1" i="1" dirty="0" err="1"/>
              <a:t>temsil</a:t>
            </a:r>
            <a:r>
              <a:rPr lang="en-US" b="1" i="1" dirty="0"/>
              <a:t> </a:t>
            </a:r>
            <a:r>
              <a:rPr lang="en-US" b="1" i="1" dirty="0" err="1"/>
              <a:t>kurumlarına</a:t>
            </a:r>
            <a:r>
              <a:rPr lang="en-US" b="1" i="1" dirty="0"/>
              <a:t>,</a:t>
            </a:r>
            <a:r>
              <a:rPr lang="en-US" dirty="0"/>
              <a:t> </a:t>
            </a:r>
            <a:r>
              <a:rPr lang="en-US" dirty="0" err="1"/>
              <a:t>ilişkin</a:t>
            </a:r>
            <a:r>
              <a:rPr lang="en-US" dirty="0"/>
              <a:t> </a:t>
            </a:r>
            <a:r>
              <a:rPr lang="en-US" dirty="0" err="1"/>
              <a:t>esaslar</a:t>
            </a:r>
            <a:r>
              <a:rPr lang="en-US" dirty="0"/>
              <a:t> </a:t>
            </a:r>
            <a:r>
              <a:rPr lang="en-US" dirty="0" err="1"/>
              <a:t>düzenlenmekteydi</a:t>
            </a:r>
            <a:r>
              <a:rPr lang="en-US" dirty="0"/>
              <a:t>. </a:t>
            </a:r>
            <a:endParaRPr lang="tr-TR" dirty="0" smtClean="0"/>
          </a:p>
          <a:p>
            <a:endParaRPr lang="tr-TR" dirty="0" smtClean="0"/>
          </a:p>
          <a:p>
            <a:pPr marL="285750" indent="-285750">
              <a:buFont typeface="Wingdings" panose="05000000000000000000" pitchFamily="2" charset="2"/>
              <a:buChar char="Ø"/>
            </a:pPr>
            <a:r>
              <a:rPr lang="en-US" dirty="0" err="1" smtClean="0"/>
              <a:t>Öte</a:t>
            </a:r>
            <a:r>
              <a:rPr lang="en-US" dirty="0" smtClean="0"/>
              <a:t> </a:t>
            </a:r>
            <a:r>
              <a:rPr lang="en-US" dirty="0" err="1"/>
              <a:t>yandan</a:t>
            </a:r>
            <a:r>
              <a:rPr lang="en-US" dirty="0"/>
              <a:t>; 6362 </a:t>
            </a:r>
            <a:r>
              <a:rPr lang="en-US" dirty="0" err="1"/>
              <a:t>sayılı</a:t>
            </a:r>
            <a:r>
              <a:rPr lang="en-US" dirty="0"/>
              <a:t> </a:t>
            </a:r>
            <a:r>
              <a:rPr lang="en-US" dirty="0" err="1"/>
              <a:t>Sermaye</a:t>
            </a:r>
            <a:r>
              <a:rPr lang="en-US" dirty="0"/>
              <a:t> </a:t>
            </a:r>
            <a:r>
              <a:rPr lang="en-US" dirty="0" err="1"/>
              <a:t>Piyasası</a:t>
            </a:r>
            <a:r>
              <a:rPr lang="en-US" dirty="0"/>
              <a:t> </a:t>
            </a:r>
            <a:r>
              <a:rPr lang="en-US" dirty="0" err="1"/>
              <a:t>Kanununun</a:t>
            </a:r>
            <a:r>
              <a:rPr lang="en-US" dirty="0"/>
              <a:t> 30 </a:t>
            </a:r>
            <a:r>
              <a:rPr lang="en-US" dirty="0" err="1"/>
              <a:t>uncu</a:t>
            </a:r>
            <a:r>
              <a:rPr lang="en-US" dirty="0"/>
              <a:t> </a:t>
            </a:r>
            <a:r>
              <a:rPr lang="en-US" dirty="0" err="1"/>
              <a:t>maddesinin</a:t>
            </a:r>
            <a:r>
              <a:rPr lang="en-US" dirty="0"/>
              <a:t> </a:t>
            </a:r>
            <a:r>
              <a:rPr lang="en-US" dirty="0" err="1"/>
              <a:t>dördüncü</a:t>
            </a:r>
            <a:r>
              <a:rPr lang="en-US" dirty="0"/>
              <a:t> </a:t>
            </a:r>
            <a:r>
              <a:rPr lang="en-US" dirty="0" err="1"/>
              <a:t>fıkrasının</a:t>
            </a:r>
            <a:r>
              <a:rPr lang="en-US" dirty="0"/>
              <a:t> “6102 </a:t>
            </a:r>
            <a:r>
              <a:rPr lang="en-US" dirty="0" err="1"/>
              <a:t>sayılı</a:t>
            </a:r>
            <a:r>
              <a:rPr lang="en-US" dirty="0"/>
              <a:t> </a:t>
            </a:r>
            <a:r>
              <a:rPr lang="en-US" dirty="0" err="1"/>
              <a:t>Kanunun</a:t>
            </a:r>
            <a:r>
              <a:rPr lang="en-US" dirty="0"/>
              <a:t> 428 </a:t>
            </a:r>
            <a:r>
              <a:rPr lang="en-US" dirty="0" err="1"/>
              <a:t>inci</a:t>
            </a:r>
            <a:r>
              <a:rPr lang="en-US" dirty="0"/>
              <a:t> </a:t>
            </a:r>
            <a:r>
              <a:rPr lang="en-US" dirty="0" err="1"/>
              <a:t>maddesi</a:t>
            </a:r>
            <a:r>
              <a:rPr lang="en-US" dirty="0"/>
              <a:t> </a:t>
            </a:r>
            <a:r>
              <a:rPr lang="en-US" dirty="0" err="1"/>
              <a:t>bu</a:t>
            </a:r>
            <a:r>
              <a:rPr lang="en-US" dirty="0"/>
              <a:t> </a:t>
            </a:r>
            <a:r>
              <a:rPr lang="en-US" dirty="0" err="1"/>
              <a:t>Kanun</a:t>
            </a:r>
            <a:r>
              <a:rPr lang="en-US" dirty="0"/>
              <a:t> </a:t>
            </a:r>
            <a:r>
              <a:rPr lang="en-US" dirty="0" err="1"/>
              <a:t>kapsamında</a:t>
            </a:r>
            <a:r>
              <a:rPr lang="en-US" dirty="0"/>
              <a:t> </a:t>
            </a:r>
            <a:r>
              <a:rPr lang="en-US" dirty="0" err="1"/>
              <a:t>uygulanmaz</a:t>
            </a:r>
            <a:r>
              <a:rPr lang="en-US" dirty="0"/>
              <a:t>.” </a:t>
            </a:r>
            <a:r>
              <a:rPr lang="en-US" dirty="0" err="1"/>
              <a:t>şeklindeki</a:t>
            </a:r>
            <a:r>
              <a:rPr lang="en-US" dirty="0"/>
              <a:t> son </a:t>
            </a:r>
            <a:r>
              <a:rPr lang="en-US" dirty="0" err="1"/>
              <a:t>cümlesine</a:t>
            </a:r>
            <a:r>
              <a:rPr lang="en-US" dirty="0"/>
              <a:t> </a:t>
            </a:r>
            <a:r>
              <a:rPr lang="en-US" dirty="0" err="1"/>
              <a:t>göre</a:t>
            </a:r>
            <a:r>
              <a:rPr lang="en-US" dirty="0"/>
              <a:t> de </a:t>
            </a:r>
            <a:r>
              <a:rPr lang="en-US" dirty="0" err="1"/>
              <a:t>halka</a:t>
            </a:r>
            <a:r>
              <a:rPr lang="en-US" dirty="0"/>
              <a:t> </a:t>
            </a:r>
            <a:r>
              <a:rPr lang="en-US" dirty="0" err="1"/>
              <a:t>açık</a:t>
            </a:r>
            <a:r>
              <a:rPr lang="en-US" dirty="0"/>
              <a:t> </a:t>
            </a:r>
            <a:r>
              <a:rPr lang="en-US" dirty="0" err="1"/>
              <a:t>anonim</a:t>
            </a:r>
            <a:r>
              <a:rPr lang="en-US" dirty="0"/>
              <a:t> </a:t>
            </a:r>
            <a:r>
              <a:rPr lang="en-US" dirty="0" err="1"/>
              <a:t>ortaklıklar</a:t>
            </a:r>
            <a:r>
              <a:rPr lang="en-US" dirty="0"/>
              <a:t> </a:t>
            </a:r>
            <a:r>
              <a:rPr lang="en-US" dirty="0" err="1"/>
              <a:t>bakımından</a:t>
            </a:r>
            <a:r>
              <a:rPr lang="en-US" dirty="0"/>
              <a:t> </a:t>
            </a:r>
            <a:r>
              <a:rPr lang="en-US" dirty="0" err="1"/>
              <a:t>uygulama</a:t>
            </a:r>
            <a:r>
              <a:rPr lang="en-US" dirty="0"/>
              <a:t> </a:t>
            </a:r>
            <a:r>
              <a:rPr lang="en-US" dirty="0" err="1"/>
              <a:t>kabiliyeti</a:t>
            </a:r>
            <a:r>
              <a:rPr lang="en-US" dirty="0"/>
              <a:t> </a:t>
            </a:r>
            <a:r>
              <a:rPr lang="en-US" dirty="0" err="1"/>
              <a:t>bulunmamakta</a:t>
            </a:r>
            <a:r>
              <a:rPr lang="en-US" dirty="0"/>
              <a:t> </a:t>
            </a:r>
            <a:r>
              <a:rPr lang="en-US" dirty="0" err="1"/>
              <a:t>idi</a:t>
            </a:r>
            <a:r>
              <a:rPr lang="en-US" dirty="0"/>
              <a:t>. </a:t>
            </a:r>
            <a:endParaRPr lang="tr-TR" dirty="0" smtClean="0"/>
          </a:p>
          <a:p>
            <a:endParaRPr lang="tr-TR" dirty="0" smtClean="0"/>
          </a:p>
          <a:p>
            <a:pPr marL="285750" indent="-285750">
              <a:buFont typeface="Wingdings" panose="05000000000000000000" pitchFamily="2" charset="2"/>
              <a:buChar char="Ø"/>
            </a:pPr>
            <a:r>
              <a:rPr lang="en-US" dirty="0" err="1" smtClean="0"/>
              <a:t>Yapılan</a:t>
            </a:r>
            <a:r>
              <a:rPr lang="en-US" dirty="0" smtClean="0"/>
              <a:t> </a:t>
            </a:r>
            <a:r>
              <a:rPr lang="en-US" dirty="0" err="1"/>
              <a:t>düzenleme</a:t>
            </a:r>
            <a:r>
              <a:rPr lang="en-US" dirty="0"/>
              <a:t> </a:t>
            </a:r>
            <a:r>
              <a:rPr lang="en-US" dirty="0" err="1"/>
              <a:t>ile</a:t>
            </a:r>
            <a:r>
              <a:rPr lang="en-US" dirty="0"/>
              <a:t>, </a:t>
            </a:r>
            <a:r>
              <a:rPr lang="en-US" dirty="0" err="1"/>
              <a:t>halka</a:t>
            </a:r>
            <a:r>
              <a:rPr lang="en-US" dirty="0"/>
              <a:t> </a:t>
            </a:r>
            <a:r>
              <a:rPr lang="en-US" dirty="0" err="1"/>
              <a:t>açık</a:t>
            </a:r>
            <a:r>
              <a:rPr lang="en-US" dirty="0"/>
              <a:t> </a:t>
            </a:r>
            <a:r>
              <a:rPr lang="en-US" dirty="0" err="1"/>
              <a:t>anonim</a:t>
            </a:r>
            <a:r>
              <a:rPr lang="en-US" dirty="0"/>
              <a:t> </a:t>
            </a:r>
            <a:r>
              <a:rPr lang="en-US" dirty="0" err="1"/>
              <a:t>ortaklıklarda</a:t>
            </a:r>
            <a:r>
              <a:rPr lang="en-US" dirty="0"/>
              <a:t> </a:t>
            </a:r>
            <a:r>
              <a:rPr lang="en-US" dirty="0" err="1"/>
              <a:t>uygulanma</a:t>
            </a:r>
            <a:r>
              <a:rPr lang="en-US" dirty="0"/>
              <a:t> </a:t>
            </a:r>
            <a:r>
              <a:rPr lang="en-US" dirty="0" err="1"/>
              <a:t>imkanı</a:t>
            </a:r>
            <a:r>
              <a:rPr lang="en-US" dirty="0"/>
              <a:t> </a:t>
            </a:r>
            <a:r>
              <a:rPr lang="en-US" dirty="0" err="1"/>
              <a:t>bulunmayan</a:t>
            </a:r>
            <a:r>
              <a:rPr lang="en-US" dirty="0"/>
              <a:t> </a:t>
            </a:r>
            <a:r>
              <a:rPr lang="en-US" dirty="0" err="1"/>
              <a:t>hükümlerin</a:t>
            </a:r>
            <a:r>
              <a:rPr lang="en-US" dirty="0"/>
              <a:t>, </a:t>
            </a:r>
            <a:r>
              <a:rPr lang="en-US" dirty="0" err="1"/>
              <a:t>halka</a:t>
            </a:r>
            <a:r>
              <a:rPr lang="en-US" dirty="0"/>
              <a:t> </a:t>
            </a:r>
            <a:r>
              <a:rPr lang="en-US" dirty="0" err="1"/>
              <a:t>açık</a:t>
            </a:r>
            <a:r>
              <a:rPr lang="en-US" dirty="0"/>
              <a:t> </a:t>
            </a:r>
            <a:r>
              <a:rPr lang="en-US" dirty="0" err="1"/>
              <a:t>olmayan</a:t>
            </a:r>
            <a:r>
              <a:rPr lang="en-US" dirty="0"/>
              <a:t> </a:t>
            </a:r>
            <a:r>
              <a:rPr lang="en-US" dirty="0" err="1"/>
              <a:t>ortaklıklarda</a:t>
            </a:r>
            <a:r>
              <a:rPr lang="en-US" dirty="0"/>
              <a:t> </a:t>
            </a:r>
            <a:r>
              <a:rPr lang="en-US" dirty="0" err="1"/>
              <a:t>yaşanabilecek</a:t>
            </a:r>
            <a:r>
              <a:rPr lang="en-US" dirty="0"/>
              <a:t> </a:t>
            </a:r>
            <a:r>
              <a:rPr lang="en-US" dirty="0" err="1"/>
              <a:t>sorunların</a:t>
            </a:r>
            <a:r>
              <a:rPr lang="en-US" dirty="0"/>
              <a:t> </a:t>
            </a:r>
            <a:r>
              <a:rPr lang="en-US" dirty="0" err="1"/>
              <a:t>önüne</a:t>
            </a:r>
            <a:r>
              <a:rPr lang="en-US" dirty="0"/>
              <a:t> </a:t>
            </a:r>
            <a:r>
              <a:rPr lang="en-US" dirty="0" err="1"/>
              <a:t>geçilmiştir</a:t>
            </a:r>
            <a:r>
              <a:rPr lang="en-US" dirty="0" smtClean="0"/>
              <a:t>.</a:t>
            </a:r>
            <a:endParaRPr lang="tr-TR" dirty="0" smtClean="0"/>
          </a:p>
          <a:p>
            <a:endParaRPr lang="tr-TR" dirty="0" smtClean="0"/>
          </a:p>
          <a:p>
            <a:pPr marL="285750" indent="-285750">
              <a:buFont typeface="Wingdings" panose="05000000000000000000" pitchFamily="2" charset="2"/>
              <a:buChar char="Ø"/>
            </a:pPr>
            <a:r>
              <a:rPr lang="en-US" dirty="0" smtClean="0"/>
              <a:t> </a:t>
            </a:r>
            <a:r>
              <a:rPr lang="tr-TR" dirty="0"/>
              <a:t>Anılan düzenleme </a:t>
            </a:r>
            <a:r>
              <a:rPr lang="tr-TR" dirty="0">
                <a:solidFill>
                  <a:srgbClr val="FF0000"/>
                </a:solidFill>
              </a:rPr>
              <a:t>1</a:t>
            </a:r>
            <a:r>
              <a:rPr lang="en-US" dirty="0">
                <a:solidFill>
                  <a:srgbClr val="FF0000"/>
                </a:solidFill>
              </a:rPr>
              <a:t>0</a:t>
            </a:r>
            <a:r>
              <a:rPr lang="tr-TR" dirty="0">
                <a:solidFill>
                  <a:srgbClr val="FF0000"/>
                </a:solidFill>
              </a:rPr>
              <a:t>.03.2018 tarihinde yürürlüğe </a:t>
            </a:r>
            <a:r>
              <a:rPr lang="en-US" dirty="0" err="1">
                <a:solidFill>
                  <a:srgbClr val="FF0000"/>
                </a:solidFill>
              </a:rPr>
              <a:t>girmiştir</a:t>
            </a:r>
            <a:r>
              <a:rPr lang="tr-TR" dirty="0">
                <a:solidFill>
                  <a:srgbClr val="FF0000"/>
                </a:solidFill>
              </a:rPr>
              <a:t>.</a:t>
            </a: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33484" y="326561"/>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654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4193" y="1727783"/>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87652" y="1501832"/>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2672" y="1392353"/>
            <a:ext cx="8791268" cy="5076906"/>
          </a:xfrm>
          <a:prstGeom prst="rect">
            <a:avLst/>
          </a:prstGeom>
          <a:noFill/>
        </p:spPr>
        <p:txBody>
          <a:bodyPr wrap="square" lIns="0" rIns="0" numCol="1" rtlCol="0" anchor="t" anchorCtr="0">
            <a:noAutofit/>
          </a:bodyPr>
          <a:lstStyle/>
          <a:p>
            <a:pPr marL="1957387"/>
            <a:endParaRPr lang="tr-TR" kern="0" dirty="0">
              <a:solidFill>
                <a:srgbClr val="000000"/>
              </a:solidFill>
              <a:latin typeface="Times New Roman" pitchFamily="18" charset="0"/>
              <a:cs typeface="Times New Roman" pitchFamily="18" charset="0"/>
            </a:endParaRPr>
          </a:p>
          <a:p>
            <a:pPr indent="-358775" defTabSz="628650">
              <a:buNone/>
            </a:pPr>
            <a:r>
              <a:rPr lang="tr-TR" sz="2000" b="1" kern="0" dirty="0" smtClean="0">
                <a:solidFill>
                  <a:srgbClr val="000000"/>
                </a:solidFill>
                <a:latin typeface="Times New Roman" pitchFamily="18" charset="0"/>
                <a:cs typeface="Times New Roman" pitchFamily="18" charset="0"/>
              </a:rPr>
              <a:t>       </a:t>
            </a:r>
            <a:r>
              <a:rPr lang="tr-TR" sz="1900" b="1" dirty="0" smtClean="0">
                <a:solidFill>
                  <a:srgbClr val="FF0000"/>
                </a:solidFill>
                <a:latin typeface="Calibri" panose="020F0502020204030204" pitchFamily="34" charset="0"/>
                <a:cs typeface="Calibri" panose="020F0502020204030204" pitchFamily="34" charset="0"/>
              </a:rPr>
              <a:t>1 </a:t>
            </a:r>
            <a:r>
              <a:rPr lang="tr-TR" sz="1900" b="1" dirty="0">
                <a:solidFill>
                  <a:srgbClr val="FF0000"/>
                </a:solidFill>
                <a:latin typeface="Calibri" panose="020F0502020204030204" pitchFamily="34" charset="0"/>
                <a:cs typeface="Calibri" panose="020F0502020204030204" pitchFamily="34" charset="0"/>
              </a:rPr>
              <a:t>Seri No.lu Kurumlar Vergisi Genel Tebliği uyarınca iş ortaklıklarının </a:t>
            </a:r>
            <a:r>
              <a:rPr lang="tr-TR" sz="1900" b="1" dirty="0" smtClean="0">
                <a:solidFill>
                  <a:srgbClr val="FF0000"/>
                </a:solidFill>
                <a:latin typeface="Calibri" panose="020F0502020204030204" pitchFamily="34" charset="0"/>
                <a:cs typeface="Calibri" panose="020F0502020204030204" pitchFamily="34" charset="0"/>
              </a:rPr>
              <a:t>unsurları</a:t>
            </a:r>
            <a:r>
              <a:rPr lang="tr-TR" sz="2000" b="1" dirty="0" smtClean="0">
                <a:solidFill>
                  <a:srgbClr val="FF0000"/>
                </a:solidFill>
                <a:latin typeface="Calibri" panose="020F0502020204030204" pitchFamily="34" charset="0"/>
                <a:cs typeface="Calibri" panose="020F0502020204030204" pitchFamily="34" charset="0"/>
              </a:rPr>
              <a:t> </a:t>
            </a:r>
          </a:p>
          <a:p>
            <a:pPr marL="342900" indent="-342900">
              <a:lnSpc>
                <a:spcPct val="150000"/>
              </a:lnSpc>
              <a:buFont typeface="Wingdings" panose="05000000000000000000" pitchFamily="2" charset="2"/>
              <a:buChar char="Ø"/>
            </a:pPr>
            <a:r>
              <a:rPr lang="tr-TR" dirty="0" smtClean="0">
                <a:latin typeface="Calibri" panose="020F0502020204030204" pitchFamily="34" charset="0"/>
                <a:cs typeface="Calibri" panose="020F0502020204030204" pitchFamily="34" charset="0"/>
              </a:rPr>
              <a:t> Ortaklardan en az birisinin kurumlar vergisi mükellefi olması,</a:t>
            </a:r>
          </a:p>
          <a:p>
            <a:pPr indent="-357188">
              <a:lnSpc>
                <a:spcPct val="150000"/>
              </a:lnSpc>
              <a:buFont typeface="Wingdings" panose="05000000000000000000" pitchFamily="2" charset="2"/>
              <a:buChar char="Ø"/>
            </a:pP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Ortaklığın belli bir işi sonuçlandırmak üzere yazılı bir sözleşmeyle kurulması,</a:t>
            </a:r>
          </a:p>
          <a:p>
            <a:pPr indent="-357188">
              <a:lnSpc>
                <a:spcPct val="150000"/>
              </a:lnSpc>
              <a:buFont typeface="Wingdings" panose="05000000000000000000" pitchFamily="2" charset="2"/>
              <a:buChar char="Ø"/>
            </a:pP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İş ortaklığı konusunun belli bir iş olması,</a:t>
            </a:r>
          </a:p>
          <a:p>
            <a:pPr indent="-357188">
              <a:lnSpc>
                <a:spcPct val="150000"/>
              </a:lnSpc>
              <a:buFont typeface="Wingdings" panose="05000000000000000000" pitchFamily="2" charset="2"/>
              <a:buChar char="Ø"/>
            </a:pP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Birlikte yapılacak olan işin, belli bir süre içinde gerçekleştirilmesinin öngörülmesi,</a:t>
            </a:r>
          </a:p>
          <a:p>
            <a:pPr indent="-357188">
              <a:lnSpc>
                <a:spcPct val="150000"/>
              </a:lnSpc>
              <a:buFont typeface="Wingdings" panose="05000000000000000000" pitchFamily="2" charset="2"/>
              <a:buChar char="Ø"/>
            </a:pP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İş ortaklığı ile işveren arasında bir yüklenim sözleşmesinin olması,</a:t>
            </a:r>
          </a:p>
          <a:p>
            <a:pPr indent="-357188">
              <a:lnSpc>
                <a:spcPct val="150000"/>
              </a:lnSpc>
              <a:buFont typeface="Wingdings" panose="05000000000000000000" pitchFamily="2" charset="2"/>
              <a:buChar char="Ø"/>
            </a:pP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Tarafların, müştereken yüklenilen işin, belli bir veya birden fazla bölümünden değil, tamamından işverene karşı sorumlu olmaları,</a:t>
            </a:r>
          </a:p>
          <a:p>
            <a:pPr indent="-357188">
              <a:lnSpc>
                <a:spcPct val="150000"/>
              </a:lnSpc>
              <a:buFont typeface="Wingdings" panose="05000000000000000000" pitchFamily="2" charset="2"/>
              <a:buChar char="Ø"/>
            </a:pPr>
            <a:r>
              <a:rPr lang="tr-TR" dirty="0" smtClean="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İşin bitiminde kazancın paylaşılması</a:t>
            </a:r>
            <a:r>
              <a:rPr lang="tr-TR" dirty="0" smtClean="0">
                <a:latin typeface="Calibri" panose="020F0502020204030204" pitchFamily="34" charset="0"/>
                <a:cs typeface="Calibri" panose="020F0502020204030204" pitchFamily="34" charset="0"/>
              </a:rPr>
              <a:t>,</a:t>
            </a:r>
          </a:p>
          <a:p>
            <a:pPr indent="-357188">
              <a:lnSpc>
                <a:spcPct val="150000"/>
              </a:lnSpc>
              <a:buFont typeface="Wingdings" panose="05000000000000000000" pitchFamily="2" charset="2"/>
              <a:buChar char="Ø"/>
            </a:pPr>
            <a:r>
              <a:rPr lang="tr-TR" dirty="0" smtClean="0">
                <a:cs typeface="Times New Roman" pitchFamily="18" charset="0"/>
              </a:rPr>
              <a:t>Birlikte </a:t>
            </a:r>
            <a:r>
              <a:rPr lang="tr-TR" dirty="0">
                <a:cs typeface="Times New Roman" pitchFamily="18" charset="0"/>
              </a:rPr>
              <a:t>yapılması öngörülen ve müştereken yüklenilen işin bitimi </a:t>
            </a:r>
            <a:r>
              <a:rPr lang="tr-TR" dirty="0" smtClean="0">
                <a:cs typeface="Times New Roman" pitchFamily="18" charset="0"/>
              </a:rPr>
              <a:t>ve VUK. da </a:t>
            </a:r>
            <a:r>
              <a:rPr lang="tr-TR" dirty="0">
                <a:cs typeface="Times New Roman" pitchFamily="18" charset="0"/>
              </a:rPr>
              <a:t>belirtilen mükellefiyetle ilgili ödevlerin tamamının </a:t>
            </a:r>
            <a:r>
              <a:rPr lang="tr-TR" dirty="0" smtClean="0">
                <a:cs typeface="Times New Roman" pitchFamily="18" charset="0"/>
              </a:rPr>
              <a:t>yerine </a:t>
            </a:r>
            <a:r>
              <a:rPr lang="tr-TR" dirty="0">
                <a:cs typeface="Times New Roman" pitchFamily="18" charset="0"/>
              </a:rPr>
              <a:t>getirilmesiyle mükellefiyetin sona ermesi.</a:t>
            </a:r>
          </a:p>
          <a:p>
            <a:pPr indent="-357188">
              <a:lnSpc>
                <a:spcPct val="150000"/>
              </a:lnSpc>
              <a:buFont typeface="Wingdings" panose="05000000000000000000" pitchFamily="2" charset="2"/>
              <a:buChar char="Ø"/>
            </a:pPr>
            <a:endParaRPr lang="tr-TR" dirty="0">
              <a:latin typeface="Calibri" panose="020F0502020204030204" pitchFamily="34" charset="0"/>
              <a:cs typeface="Calibri" panose="020F0502020204030204" pitchFamily="34" charset="0"/>
            </a:endParaRPr>
          </a:p>
          <a:p>
            <a:pPr indent="-357188">
              <a:lnSpc>
                <a:spcPct val="150000"/>
              </a:lnSpc>
            </a:pPr>
            <a:endParaRPr lang="tr-TR" dirty="0">
              <a:latin typeface="Calibri" panose="020F0502020204030204" pitchFamily="34" charset="0"/>
              <a:cs typeface="Calibri" panose="020F0502020204030204" pitchFamily="34"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spTree>
    <p:extLst>
      <p:ext uri="{BB962C8B-B14F-4D97-AF65-F5344CB8AC3E}">
        <p14:creationId xmlns:p14="http://schemas.microsoft.com/office/powerpoint/2010/main" val="40898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2" y="1556450"/>
            <a:ext cx="8280920" cy="4464496"/>
          </a:xfrm>
          <a:prstGeom prst="rect">
            <a:avLst/>
          </a:prstGeom>
          <a:noFill/>
        </p:spPr>
        <p:txBody>
          <a:bodyPr wrap="square" lIns="0" rIns="0" numCol="1" rtlCol="0" anchor="t" anchorCtr="0">
            <a:noAutofit/>
          </a:bodyPr>
          <a:lstStyle/>
          <a:p>
            <a:pPr>
              <a:buFont typeface="Arial" panose="020B0604020202020204" pitchFamily="34" charset="0"/>
              <a:buNone/>
            </a:pPr>
            <a:endParaRPr lang="tr-TR" altLang="tr-TR" dirty="0" smtClean="0"/>
          </a:p>
          <a:p>
            <a:pPr marL="285750" indent="-285750">
              <a:buFont typeface="Wingdings" panose="05000000000000000000" pitchFamily="2" charset="2"/>
              <a:buChar char="Ø"/>
            </a:pPr>
            <a:r>
              <a:rPr lang="en-US" dirty="0"/>
              <a:t>7099 </a:t>
            </a:r>
            <a:r>
              <a:rPr lang="en-US" dirty="0" err="1"/>
              <a:t>sayılı</a:t>
            </a:r>
            <a:r>
              <a:rPr lang="en-US" dirty="0"/>
              <a:t> </a:t>
            </a:r>
            <a:r>
              <a:rPr lang="en-US" dirty="0" err="1"/>
              <a:t>Torba</a:t>
            </a:r>
            <a:r>
              <a:rPr lang="en-US" dirty="0"/>
              <a:t> </a:t>
            </a:r>
            <a:r>
              <a:rPr lang="en-US" dirty="0" err="1"/>
              <a:t>Yasanın</a:t>
            </a:r>
            <a:r>
              <a:rPr lang="en-US" dirty="0"/>
              <a:t> 25 </a:t>
            </a:r>
            <a:r>
              <a:rPr lang="en-US" dirty="0" err="1"/>
              <a:t>inci</a:t>
            </a:r>
            <a:r>
              <a:rPr lang="en-US" dirty="0"/>
              <a:t> </a:t>
            </a:r>
            <a:r>
              <a:rPr lang="en-US" dirty="0" err="1"/>
              <a:t>maddesi</a:t>
            </a:r>
            <a:r>
              <a:rPr lang="en-US" dirty="0"/>
              <a:t> </a:t>
            </a:r>
            <a:r>
              <a:rPr lang="en-US" dirty="0" err="1"/>
              <a:t>ile</a:t>
            </a:r>
            <a:r>
              <a:rPr lang="en-US" dirty="0"/>
              <a:t> 6102 </a:t>
            </a:r>
            <a:r>
              <a:rPr lang="en-US" dirty="0" err="1"/>
              <a:t>sayılı</a:t>
            </a:r>
            <a:r>
              <a:rPr lang="en-US" dirty="0"/>
              <a:t> </a:t>
            </a:r>
            <a:r>
              <a:rPr lang="en-US" dirty="0" err="1"/>
              <a:t>Kanunun</a:t>
            </a:r>
            <a:r>
              <a:rPr lang="en-US" dirty="0"/>
              <a:t> 585 </a:t>
            </a:r>
            <a:r>
              <a:rPr lang="en-US" dirty="0" err="1"/>
              <a:t>inci</a:t>
            </a:r>
            <a:r>
              <a:rPr lang="en-US" dirty="0"/>
              <a:t> </a:t>
            </a:r>
            <a:r>
              <a:rPr lang="en-US" dirty="0" err="1"/>
              <a:t>maddesinin</a:t>
            </a:r>
            <a:r>
              <a:rPr lang="en-US" dirty="0"/>
              <a:t> </a:t>
            </a:r>
            <a:r>
              <a:rPr lang="en-US" dirty="0" err="1"/>
              <a:t>birinci</a:t>
            </a:r>
            <a:r>
              <a:rPr lang="en-US" dirty="0"/>
              <a:t> </a:t>
            </a:r>
            <a:r>
              <a:rPr lang="en-US" dirty="0" err="1"/>
              <a:t>fıkrasının</a:t>
            </a:r>
            <a:r>
              <a:rPr lang="en-US" dirty="0"/>
              <a:t> </a:t>
            </a:r>
            <a:r>
              <a:rPr lang="en-US" dirty="0" err="1"/>
              <a:t>birinci</a:t>
            </a:r>
            <a:r>
              <a:rPr lang="en-US" dirty="0"/>
              <a:t> </a:t>
            </a:r>
            <a:r>
              <a:rPr lang="en-US" dirty="0" err="1"/>
              <a:t>cümlesinde</a:t>
            </a:r>
            <a:r>
              <a:rPr lang="en-US" dirty="0"/>
              <a:t> </a:t>
            </a:r>
            <a:r>
              <a:rPr lang="en-US" dirty="0" err="1"/>
              <a:t>yer</a:t>
            </a:r>
            <a:r>
              <a:rPr lang="en-US" dirty="0"/>
              <a:t> </a:t>
            </a:r>
            <a:r>
              <a:rPr lang="en-US" dirty="0" err="1"/>
              <a:t>alan</a:t>
            </a:r>
            <a:r>
              <a:rPr lang="en-US" dirty="0"/>
              <a:t> “</a:t>
            </a:r>
            <a:r>
              <a:rPr lang="en-US" dirty="0" err="1"/>
              <a:t>imzalarının</a:t>
            </a:r>
            <a:r>
              <a:rPr lang="en-US" dirty="0"/>
              <a:t> </a:t>
            </a:r>
            <a:r>
              <a:rPr lang="en-US" dirty="0" err="1"/>
              <a:t>noterce</a:t>
            </a:r>
            <a:r>
              <a:rPr lang="en-US" dirty="0"/>
              <a:t> </a:t>
            </a:r>
            <a:r>
              <a:rPr lang="en-US" dirty="0" err="1"/>
              <a:t>onaylandığı</a:t>
            </a:r>
            <a:r>
              <a:rPr lang="en-US" dirty="0"/>
              <a:t> </a:t>
            </a:r>
            <a:r>
              <a:rPr lang="en-US" dirty="0" err="1"/>
              <a:t>veya</a:t>
            </a:r>
            <a:r>
              <a:rPr lang="en-US" dirty="0"/>
              <a:t> </a:t>
            </a:r>
            <a:r>
              <a:rPr lang="en-US" dirty="0" err="1"/>
              <a:t>ticaret</a:t>
            </a:r>
            <a:r>
              <a:rPr lang="en-US" dirty="0"/>
              <a:t> </a:t>
            </a:r>
            <a:r>
              <a:rPr lang="en-US" dirty="0" err="1"/>
              <a:t>sicili</a:t>
            </a:r>
            <a:r>
              <a:rPr lang="en-US" dirty="0"/>
              <a:t> </a:t>
            </a:r>
            <a:r>
              <a:rPr lang="en-US" dirty="0" err="1"/>
              <a:t>müdürü</a:t>
            </a:r>
            <a:r>
              <a:rPr lang="en-US" dirty="0"/>
              <a:t> </a:t>
            </a:r>
            <a:r>
              <a:rPr lang="en-US" dirty="0" err="1"/>
              <a:t>yahut</a:t>
            </a:r>
            <a:r>
              <a:rPr lang="en-US" dirty="0"/>
              <a:t> </a:t>
            </a:r>
            <a:r>
              <a:rPr lang="en-US" dirty="0" err="1"/>
              <a:t>yardımcısı</a:t>
            </a:r>
            <a:r>
              <a:rPr lang="en-US" dirty="0"/>
              <a:t>” </a:t>
            </a:r>
            <a:r>
              <a:rPr lang="en-US" dirty="0" err="1"/>
              <a:t>ibaresi</a:t>
            </a:r>
            <a:r>
              <a:rPr lang="en-US" dirty="0"/>
              <a:t> </a:t>
            </a:r>
            <a:r>
              <a:rPr lang="en-US" b="1" dirty="0"/>
              <a:t>“</a:t>
            </a:r>
            <a:r>
              <a:rPr lang="en-US" b="1" dirty="0" err="1"/>
              <a:t>ticaret</a:t>
            </a:r>
            <a:r>
              <a:rPr lang="en-US" b="1" dirty="0"/>
              <a:t> </a:t>
            </a:r>
            <a:r>
              <a:rPr lang="en-US" b="1" dirty="0" err="1"/>
              <a:t>sicili</a:t>
            </a:r>
            <a:r>
              <a:rPr lang="en-US" b="1" dirty="0"/>
              <a:t> </a:t>
            </a:r>
            <a:r>
              <a:rPr lang="en-US" b="1" dirty="0" err="1"/>
              <a:t>müdürlüğünde</a:t>
            </a:r>
            <a:r>
              <a:rPr lang="en-US" b="1" dirty="0"/>
              <a:t> </a:t>
            </a:r>
            <a:r>
              <a:rPr lang="en-US" b="1" dirty="0" err="1"/>
              <a:t>yetkilendirilmiş</a:t>
            </a:r>
            <a:r>
              <a:rPr lang="en-US" b="1" dirty="0"/>
              <a:t> </a:t>
            </a:r>
            <a:r>
              <a:rPr lang="en-US" b="1" dirty="0" err="1"/>
              <a:t>personelin</a:t>
            </a:r>
            <a:r>
              <a:rPr lang="en-US" b="1" dirty="0"/>
              <a:t>”</a:t>
            </a:r>
            <a:r>
              <a:rPr lang="en-US" dirty="0"/>
              <a:t> </a:t>
            </a:r>
            <a:r>
              <a:rPr lang="en-US" dirty="0" err="1"/>
              <a:t>şeklinde</a:t>
            </a:r>
            <a:r>
              <a:rPr lang="en-US" dirty="0"/>
              <a:t> </a:t>
            </a:r>
            <a:r>
              <a:rPr lang="en-US" dirty="0" err="1"/>
              <a:t>değiştirilmiştir</a:t>
            </a:r>
            <a:r>
              <a:rPr lang="en-US" dirty="0"/>
              <a:t>. </a:t>
            </a:r>
            <a:endParaRPr lang="tr-TR" dirty="0" smtClean="0"/>
          </a:p>
          <a:p>
            <a:endParaRPr lang="tr-TR" dirty="0" smtClean="0"/>
          </a:p>
          <a:p>
            <a:pPr marL="285750" indent="-285750">
              <a:buFont typeface="Wingdings" panose="05000000000000000000" pitchFamily="2" charset="2"/>
              <a:buChar char="Ø"/>
            </a:pPr>
            <a:r>
              <a:rPr lang="en-US" dirty="0" err="1" smtClean="0"/>
              <a:t>Öte</a:t>
            </a:r>
            <a:r>
              <a:rPr lang="en-US" dirty="0" smtClean="0"/>
              <a:t> </a:t>
            </a:r>
            <a:r>
              <a:rPr lang="en-US" dirty="0" err="1"/>
              <a:t>yandan</a:t>
            </a:r>
            <a:r>
              <a:rPr lang="en-US" dirty="0"/>
              <a:t> </a:t>
            </a:r>
            <a:r>
              <a:rPr lang="en-US" dirty="0" err="1"/>
              <a:t>anılan</a:t>
            </a:r>
            <a:r>
              <a:rPr lang="en-US" dirty="0"/>
              <a:t> </a:t>
            </a:r>
            <a:r>
              <a:rPr lang="en-US" dirty="0" err="1"/>
              <a:t>fıkranın</a:t>
            </a:r>
            <a:r>
              <a:rPr lang="en-US" dirty="0"/>
              <a:t> </a:t>
            </a:r>
            <a:r>
              <a:rPr lang="en-US" dirty="0" err="1"/>
              <a:t>ikinci</a:t>
            </a:r>
            <a:r>
              <a:rPr lang="en-US" dirty="0"/>
              <a:t> </a:t>
            </a:r>
            <a:r>
              <a:rPr lang="en-US" dirty="0" err="1"/>
              <a:t>cümleden</a:t>
            </a:r>
            <a:r>
              <a:rPr lang="en-US" dirty="0"/>
              <a:t> </a:t>
            </a:r>
            <a:r>
              <a:rPr lang="en-US" dirty="0" err="1"/>
              <a:t>sonra</a:t>
            </a:r>
            <a:r>
              <a:rPr lang="en-US" dirty="0"/>
              <a:t> </a:t>
            </a:r>
            <a:r>
              <a:rPr lang="en-US" dirty="0" err="1"/>
              <a:t>gelmek</a:t>
            </a:r>
            <a:r>
              <a:rPr lang="en-US" dirty="0"/>
              <a:t> </a:t>
            </a:r>
            <a:r>
              <a:rPr lang="en-US" dirty="0" err="1"/>
              <a:t>üzere</a:t>
            </a:r>
            <a:r>
              <a:rPr lang="en-US" dirty="0"/>
              <a:t> </a:t>
            </a:r>
            <a:r>
              <a:rPr lang="en-US" b="1" dirty="0"/>
              <a:t>“</a:t>
            </a:r>
            <a:r>
              <a:rPr lang="en-US" b="1" dirty="0" err="1"/>
              <a:t>Ancak</a:t>
            </a:r>
            <a:r>
              <a:rPr lang="en-US" b="1" dirty="0"/>
              <a:t> </a:t>
            </a:r>
            <a:r>
              <a:rPr lang="en-US" b="1" dirty="0" err="1"/>
              <a:t>nakden</a:t>
            </a:r>
            <a:r>
              <a:rPr lang="en-US" b="1" dirty="0"/>
              <a:t> </a:t>
            </a:r>
            <a:r>
              <a:rPr lang="en-US" b="1" dirty="0" err="1"/>
              <a:t>taahhüt</a:t>
            </a:r>
            <a:r>
              <a:rPr lang="en-US" b="1" dirty="0"/>
              <a:t> </a:t>
            </a:r>
            <a:r>
              <a:rPr lang="en-US" b="1" dirty="0" err="1"/>
              <a:t>edilen</a:t>
            </a:r>
            <a:r>
              <a:rPr lang="en-US" b="1" dirty="0"/>
              <a:t> </a:t>
            </a:r>
            <a:r>
              <a:rPr lang="en-US" b="1" dirty="0" err="1"/>
              <a:t>payların</a:t>
            </a:r>
            <a:r>
              <a:rPr lang="en-US" b="1" dirty="0"/>
              <a:t> </a:t>
            </a:r>
            <a:r>
              <a:rPr lang="en-US" b="1" dirty="0" err="1"/>
              <a:t>itibari</a:t>
            </a:r>
            <a:r>
              <a:rPr lang="en-US" b="1" dirty="0"/>
              <a:t> </a:t>
            </a:r>
            <a:r>
              <a:rPr lang="en-US" b="1" dirty="0" err="1"/>
              <a:t>değerlerinin</a:t>
            </a:r>
            <a:r>
              <a:rPr lang="en-US" b="1" dirty="0"/>
              <a:t> </a:t>
            </a:r>
            <a:r>
              <a:rPr lang="en-US" b="1" dirty="0" err="1"/>
              <a:t>en</a:t>
            </a:r>
            <a:r>
              <a:rPr lang="en-US" b="1" dirty="0"/>
              <a:t> </a:t>
            </a:r>
            <a:r>
              <a:rPr lang="en-US" b="1" dirty="0" err="1"/>
              <a:t>az</a:t>
            </a:r>
            <a:r>
              <a:rPr lang="en-US" b="1" dirty="0"/>
              <a:t> </a:t>
            </a:r>
            <a:r>
              <a:rPr lang="en-US" b="1" dirty="0" err="1"/>
              <a:t>yüzde</a:t>
            </a:r>
            <a:r>
              <a:rPr lang="en-US" b="1" dirty="0"/>
              <a:t> </a:t>
            </a:r>
            <a:r>
              <a:rPr lang="en-US" b="1" dirty="0" err="1"/>
              <a:t>yirmibeşinin</a:t>
            </a:r>
            <a:r>
              <a:rPr lang="en-US" b="1" dirty="0"/>
              <a:t> </a:t>
            </a:r>
            <a:r>
              <a:rPr lang="en-US" b="1" dirty="0" err="1"/>
              <a:t>tescilden</a:t>
            </a:r>
            <a:r>
              <a:rPr lang="en-US" b="1" dirty="0"/>
              <a:t> </a:t>
            </a:r>
            <a:r>
              <a:rPr lang="en-US" b="1" dirty="0" err="1"/>
              <a:t>önce</a:t>
            </a:r>
            <a:r>
              <a:rPr lang="en-US" b="1" dirty="0"/>
              <a:t> </a:t>
            </a:r>
            <a:r>
              <a:rPr lang="en-US" b="1" dirty="0" err="1"/>
              <a:t>ödenmesi</a:t>
            </a:r>
            <a:r>
              <a:rPr lang="en-US" b="1" dirty="0"/>
              <a:t> </a:t>
            </a:r>
            <a:r>
              <a:rPr lang="en-US" b="1" dirty="0" err="1"/>
              <a:t>şartı</a:t>
            </a:r>
            <a:r>
              <a:rPr lang="en-US" b="1" dirty="0"/>
              <a:t> limited </a:t>
            </a:r>
            <a:r>
              <a:rPr lang="en-US" b="1" dirty="0" err="1"/>
              <a:t>şirketler</a:t>
            </a:r>
            <a:r>
              <a:rPr lang="en-US" b="1" dirty="0"/>
              <a:t> </a:t>
            </a:r>
            <a:r>
              <a:rPr lang="en-US" b="1" dirty="0" err="1"/>
              <a:t>bakımından</a:t>
            </a:r>
            <a:r>
              <a:rPr lang="en-US" b="1" dirty="0"/>
              <a:t> </a:t>
            </a:r>
            <a:r>
              <a:rPr lang="en-US" b="1" dirty="0" err="1"/>
              <a:t>uygulanmaz</a:t>
            </a:r>
            <a:r>
              <a:rPr lang="en-US" b="1" dirty="0"/>
              <a:t>.” </a:t>
            </a:r>
            <a:r>
              <a:rPr lang="en-US" dirty="0" err="1"/>
              <a:t>şeklindeki</a:t>
            </a:r>
            <a:r>
              <a:rPr lang="en-US" dirty="0"/>
              <a:t> </a:t>
            </a:r>
            <a:r>
              <a:rPr lang="en-US" dirty="0" err="1"/>
              <a:t>cümle</a:t>
            </a:r>
            <a:r>
              <a:rPr lang="en-US" dirty="0"/>
              <a:t> </a:t>
            </a:r>
            <a:r>
              <a:rPr lang="en-US" dirty="0" err="1"/>
              <a:t>eklenmiştir</a:t>
            </a:r>
            <a:r>
              <a:rPr lang="en-US" dirty="0" smtClean="0"/>
              <a:t>.</a:t>
            </a:r>
            <a:endParaRPr lang="tr-TR" dirty="0" smtClean="0"/>
          </a:p>
          <a:p>
            <a:endParaRPr lang="tr-TR" dirty="0" smtClean="0"/>
          </a:p>
          <a:p>
            <a:pPr marL="285750" indent="-285750">
              <a:buFont typeface="Wingdings" panose="05000000000000000000" pitchFamily="2" charset="2"/>
              <a:buChar char="Ø"/>
            </a:pPr>
            <a:r>
              <a:rPr lang="en-US" dirty="0" err="1" smtClean="0"/>
              <a:t>Yapılan</a:t>
            </a:r>
            <a:r>
              <a:rPr lang="en-US" dirty="0" smtClean="0"/>
              <a:t> </a:t>
            </a:r>
            <a:r>
              <a:rPr lang="en-US" dirty="0" err="1"/>
              <a:t>düzenleme</a:t>
            </a:r>
            <a:r>
              <a:rPr lang="en-US" dirty="0"/>
              <a:t> </a:t>
            </a:r>
            <a:r>
              <a:rPr lang="en-US" dirty="0" err="1"/>
              <a:t>ile</a:t>
            </a:r>
            <a:r>
              <a:rPr lang="en-US" dirty="0"/>
              <a:t> </a:t>
            </a:r>
            <a:r>
              <a:rPr lang="en-US" dirty="0" err="1"/>
              <a:t>şirket</a:t>
            </a:r>
            <a:r>
              <a:rPr lang="en-US" dirty="0"/>
              <a:t> </a:t>
            </a:r>
            <a:r>
              <a:rPr lang="en-US" dirty="0" err="1"/>
              <a:t>kurulma</a:t>
            </a:r>
            <a:r>
              <a:rPr lang="en-US" dirty="0"/>
              <a:t> </a:t>
            </a:r>
            <a:r>
              <a:rPr lang="en-US" dirty="0" err="1"/>
              <a:t>anının</a:t>
            </a:r>
            <a:r>
              <a:rPr lang="en-US" dirty="0"/>
              <a:t> </a:t>
            </a:r>
            <a:r>
              <a:rPr lang="en-US" dirty="0" err="1"/>
              <a:t>tespit</a:t>
            </a:r>
            <a:r>
              <a:rPr lang="en-US" dirty="0"/>
              <a:t> </a:t>
            </a:r>
            <a:r>
              <a:rPr lang="en-US" dirty="0" err="1"/>
              <a:t>prosedürü</a:t>
            </a:r>
            <a:r>
              <a:rPr lang="en-US" dirty="0"/>
              <a:t> </a:t>
            </a:r>
            <a:r>
              <a:rPr lang="en-US" dirty="0" err="1"/>
              <a:t>basitleştirilmiş</a:t>
            </a:r>
            <a:r>
              <a:rPr lang="en-US" dirty="0"/>
              <a:t> </a:t>
            </a:r>
            <a:r>
              <a:rPr lang="en-US" dirty="0" err="1"/>
              <a:t>ve</a:t>
            </a:r>
            <a:r>
              <a:rPr lang="en-US" dirty="0"/>
              <a:t> limited </a:t>
            </a:r>
            <a:r>
              <a:rPr lang="en-US" dirty="0" err="1"/>
              <a:t>şirketler</a:t>
            </a:r>
            <a:r>
              <a:rPr lang="en-US" dirty="0"/>
              <a:t> </a:t>
            </a:r>
            <a:r>
              <a:rPr lang="en-US" dirty="0" err="1"/>
              <a:t>açısından</a:t>
            </a:r>
            <a:r>
              <a:rPr lang="en-US" dirty="0"/>
              <a:t> </a:t>
            </a:r>
            <a:r>
              <a:rPr lang="en-US" dirty="0" err="1"/>
              <a:t>nakden</a:t>
            </a:r>
            <a:r>
              <a:rPr lang="en-US" dirty="0"/>
              <a:t> </a:t>
            </a:r>
            <a:r>
              <a:rPr lang="en-US" dirty="0" err="1"/>
              <a:t>taahhüt</a:t>
            </a:r>
            <a:r>
              <a:rPr lang="en-US" dirty="0"/>
              <a:t> </a:t>
            </a:r>
            <a:r>
              <a:rPr lang="en-US" dirty="0" err="1"/>
              <a:t>edilen</a:t>
            </a:r>
            <a:r>
              <a:rPr lang="en-US" dirty="0"/>
              <a:t> </a:t>
            </a:r>
            <a:r>
              <a:rPr lang="en-US" dirty="0" err="1"/>
              <a:t>sermaye</a:t>
            </a:r>
            <a:r>
              <a:rPr lang="en-US" dirty="0"/>
              <a:t> </a:t>
            </a:r>
            <a:r>
              <a:rPr lang="en-US" dirty="0" err="1"/>
              <a:t>paylarının</a:t>
            </a:r>
            <a:r>
              <a:rPr lang="en-US" dirty="0"/>
              <a:t> </a:t>
            </a:r>
            <a:r>
              <a:rPr lang="en-US" dirty="0" err="1"/>
              <a:t>şirket</a:t>
            </a:r>
            <a:r>
              <a:rPr lang="en-US" dirty="0"/>
              <a:t> </a:t>
            </a:r>
            <a:r>
              <a:rPr lang="en-US" dirty="0" err="1"/>
              <a:t>tescil</a:t>
            </a:r>
            <a:r>
              <a:rPr lang="en-US" dirty="0"/>
              <a:t> </a:t>
            </a:r>
            <a:r>
              <a:rPr lang="en-US" dirty="0" err="1"/>
              <a:t>işlemlerinden</a:t>
            </a:r>
            <a:r>
              <a:rPr lang="en-US" dirty="0"/>
              <a:t> </a:t>
            </a:r>
            <a:r>
              <a:rPr lang="en-US" dirty="0" err="1"/>
              <a:t>sonra</a:t>
            </a:r>
            <a:r>
              <a:rPr lang="en-US" dirty="0"/>
              <a:t> da </a:t>
            </a:r>
            <a:r>
              <a:rPr lang="en-US" dirty="0" err="1"/>
              <a:t>ödenmesine</a:t>
            </a:r>
            <a:r>
              <a:rPr lang="en-US" dirty="0"/>
              <a:t> </a:t>
            </a:r>
            <a:r>
              <a:rPr lang="en-US" dirty="0" err="1"/>
              <a:t>imkan</a:t>
            </a:r>
            <a:r>
              <a:rPr lang="en-US" dirty="0"/>
              <a:t> </a:t>
            </a:r>
            <a:r>
              <a:rPr lang="en-US" dirty="0" err="1"/>
              <a:t>sağlanmıştır</a:t>
            </a:r>
            <a:r>
              <a:rPr lang="en-US" dirty="0"/>
              <a:t>. </a:t>
            </a:r>
            <a:endParaRPr lang="tr-TR" dirty="0" smtClean="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en-US" dirty="0" err="1" smtClean="0"/>
              <a:t>Anılan</a:t>
            </a:r>
            <a:r>
              <a:rPr lang="en-US" dirty="0" smtClean="0"/>
              <a:t> </a:t>
            </a:r>
            <a:r>
              <a:rPr lang="en-US" dirty="0" err="1" smtClean="0"/>
              <a:t>düzenleme</a:t>
            </a:r>
            <a:r>
              <a:rPr lang="tr-TR" dirty="0" err="1" smtClean="0"/>
              <a:t>nin</a:t>
            </a:r>
            <a:r>
              <a:rPr lang="tr-TR" dirty="0" smtClean="0"/>
              <a:t> </a:t>
            </a:r>
            <a:r>
              <a:rPr lang="tr-TR" dirty="0" smtClean="0">
                <a:solidFill>
                  <a:srgbClr val="FF0000"/>
                </a:solidFill>
              </a:rPr>
              <a:t>yürürlük tarihi:</a:t>
            </a:r>
            <a:r>
              <a:rPr lang="en-US" dirty="0" smtClean="0">
                <a:solidFill>
                  <a:srgbClr val="FF0000"/>
                </a:solidFill>
              </a:rPr>
              <a:t> </a:t>
            </a:r>
            <a:r>
              <a:rPr lang="en-US" dirty="0">
                <a:solidFill>
                  <a:srgbClr val="FF0000"/>
                </a:solidFill>
              </a:rPr>
              <a:t>15.03.2018 </a:t>
            </a:r>
            <a:r>
              <a:rPr lang="tr-TR" dirty="0" smtClean="0">
                <a:solidFill>
                  <a:srgbClr val="FF0000"/>
                </a:solidFill>
              </a:rPr>
              <a:t> </a:t>
            </a:r>
            <a:endParaRPr lang="tr-TR" dirty="0">
              <a:solidFill>
                <a:srgbClr val="FF0000"/>
              </a:solidFill>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33484" y="326561"/>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625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60139"/>
            <a:ext cx="8928991"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5548" y="1686805"/>
            <a:ext cx="8592902" cy="4937176"/>
          </a:xfrm>
          <a:prstGeom prst="rect">
            <a:avLst/>
          </a:prstGeom>
          <a:noFill/>
        </p:spPr>
        <p:txBody>
          <a:bodyPr wrap="square" lIns="0" rIns="0" numCol="1" rtlCol="0" anchor="t" anchorCtr="0">
            <a:noAutofit/>
          </a:bodyPr>
          <a:lstStyle/>
          <a:p>
            <a:pPr marL="285750" indent="-285750">
              <a:buFont typeface="Wingdings" panose="05000000000000000000" pitchFamily="2" charset="2"/>
              <a:buChar char="Ø"/>
            </a:pPr>
            <a:endParaRPr lang="tr-TR" sz="2000" dirty="0" smtClean="0"/>
          </a:p>
          <a:p>
            <a:pPr marL="285750" indent="-285750" algn="just">
              <a:buFont typeface="Wingdings" panose="05000000000000000000" pitchFamily="2" charset="2"/>
              <a:buChar char="Ø"/>
            </a:pPr>
            <a:r>
              <a:rPr lang="tr-TR" sz="2000" dirty="0" smtClean="0"/>
              <a:t>7099 </a:t>
            </a:r>
            <a:r>
              <a:rPr lang="tr-TR" sz="2000" dirty="0"/>
              <a:t>sayılı Torba Yasanın 24 üncü maddesi ile 6102 sayılı Kanunun 575 inci maddesinin birinci fıkrasında yer alan “kurucuların imzalarının noterce onaylanması veya şirket sözleşmesinin ticaret sicili müdürü yahut yardımcısı” ibaresi </a:t>
            </a:r>
            <a:r>
              <a:rPr lang="tr-TR" sz="2000" b="1" dirty="0"/>
              <a:t>“kurucular tarafından ticaret sicili müdürlüğünde yetkilendirilmiş personelin”</a:t>
            </a:r>
            <a:r>
              <a:rPr lang="tr-TR" sz="2000" dirty="0"/>
              <a:t> şeklinde değiştirilmiştir. </a:t>
            </a:r>
            <a:endParaRPr lang="tr-TR" sz="2000" dirty="0" smtClean="0"/>
          </a:p>
          <a:p>
            <a:pPr algn="just"/>
            <a:endParaRPr lang="tr-TR" sz="2000" dirty="0" smtClean="0"/>
          </a:p>
          <a:p>
            <a:pPr marL="285750" indent="-285750" algn="just">
              <a:buFont typeface="Wingdings" panose="05000000000000000000" pitchFamily="2" charset="2"/>
              <a:buChar char="Ø"/>
            </a:pPr>
            <a:r>
              <a:rPr lang="tr-TR" sz="2000" dirty="0" smtClean="0"/>
              <a:t>Yapılan </a:t>
            </a:r>
            <a:r>
              <a:rPr lang="tr-TR" sz="2000" dirty="0"/>
              <a:t>değişiklik ile yazılı şekilde yapılma zorunluluğu bulunan </a:t>
            </a:r>
            <a:r>
              <a:rPr lang="tr-TR" sz="2000" dirty="0">
                <a:solidFill>
                  <a:srgbClr val="FF0000"/>
                </a:solidFill>
              </a:rPr>
              <a:t>şirket sözleşmelerinin kurucular tarafından ticaret sicili müdürlüğünde yetkilendirilmiş personelin huzurunda imzalanması şartı getirilerek</a:t>
            </a:r>
            <a:r>
              <a:rPr lang="tr-TR" sz="2000" dirty="0"/>
              <a:t>, kurucuların imzalarının noterce onaylanması veya şirket sözleşmelerinin ticaret sicili müdürü yahut yardımcısı huzurunda imzalanması uygulamasına son verilmiştir</a:t>
            </a:r>
            <a:r>
              <a:rPr lang="tr-TR" sz="2000" dirty="0" smtClean="0"/>
              <a:t>.</a:t>
            </a:r>
          </a:p>
          <a:p>
            <a:pPr algn="just"/>
            <a:endParaRPr lang="tr-TR" sz="2000" dirty="0" smtClean="0"/>
          </a:p>
          <a:p>
            <a:pPr marL="285750" indent="-285750">
              <a:buFont typeface="Wingdings" panose="05000000000000000000" pitchFamily="2" charset="2"/>
              <a:buChar char="Ø"/>
            </a:pPr>
            <a:r>
              <a:rPr lang="en-US" sz="2000" dirty="0" err="1"/>
              <a:t>Anılan</a:t>
            </a:r>
            <a:r>
              <a:rPr lang="en-US" sz="2000" dirty="0"/>
              <a:t> </a:t>
            </a:r>
            <a:r>
              <a:rPr lang="en-US" sz="2000" dirty="0" err="1"/>
              <a:t>düzenleme</a:t>
            </a:r>
            <a:r>
              <a:rPr lang="tr-TR" sz="2000" dirty="0" err="1"/>
              <a:t>nin</a:t>
            </a:r>
            <a:r>
              <a:rPr lang="tr-TR" sz="2000" dirty="0"/>
              <a:t> </a:t>
            </a:r>
            <a:r>
              <a:rPr lang="tr-TR" sz="2000" dirty="0">
                <a:solidFill>
                  <a:srgbClr val="FF0000"/>
                </a:solidFill>
              </a:rPr>
              <a:t>yürürlük tarihi:</a:t>
            </a:r>
            <a:r>
              <a:rPr lang="en-US" sz="2000" dirty="0">
                <a:solidFill>
                  <a:srgbClr val="FF0000"/>
                </a:solidFill>
              </a:rPr>
              <a:t> 15.03.2018 </a:t>
            </a:r>
            <a:r>
              <a:rPr lang="tr-TR" sz="2000" dirty="0">
                <a:solidFill>
                  <a:srgbClr val="FF0000"/>
                </a:solidFill>
              </a:rPr>
              <a:t> </a:t>
            </a:r>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33484" y="326561"/>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774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89100" y="1436293"/>
            <a:ext cx="8745857"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00808"/>
            <a:ext cx="8611430" cy="4752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700808"/>
            <a:ext cx="8374116" cy="4898202"/>
          </a:xfrm>
          <a:prstGeom prst="rect">
            <a:avLst/>
          </a:prstGeom>
          <a:noFill/>
        </p:spPr>
        <p:txBody>
          <a:bodyPr wrap="square" lIns="0" rIns="0" numCol="1" rtlCol="0" anchor="t" anchorCtr="0">
            <a:noAutofit/>
          </a:bodyPr>
          <a:lstStyle/>
          <a:p>
            <a:r>
              <a:rPr lang="tr-TR" altLang="tr-TR" sz="2000" dirty="0" smtClean="0"/>
              <a:t> </a:t>
            </a:r>
          </a:p>
          <a:p>
            <a:pPr marL="285750" indent="-285750">
              <a:buFont typeface="Wingdings" panose="05000000000000000000" pitchFamily="2" charset="2"/>
              <a:buChar char="Ø"/>
            </a:pPr>
            <a:endParaRPr lang="tr-TR" sz="2000" dirty="0"/>
          </a:p>
          <a:p>
            <a:pPr marL="285750" indent="-285750">
              <a:buFont typeface="Wingdings" panose="05000000000000000000" pitchFamily="2" charset="2"/>
              <a:buChar char="Ø"/>
            </a:pPr>
            <a:r>
              <a:rPr lang="en-US" sz="2000" dirty="0" smtClean="0"/>
              <a:t>7099 </a:t>
            </a:r>
            <a:r>
              <a:rPr lang="en-US" sz="2000" dirty="0" err="1" smtClean="0"/>
              <a:t>sayılı</a:t>
            </a:r>
            <a:r>
              <a:rPr lang="en-US" sz="2000" dirty="0" smtClean="0"/>
              <a:t> </a:t>
            </a:r>
            <a:r>
              <a:rPr lang="en-US" sz="2000" dirty="0" err="1" smtClean="0"/>
              <a:t>Torba</a:t>
            </a:r>
            <a:r>
              <a:rPr lang="en-US" sz="2000" dirty="0" smtClean="0"/>
              <a:t> </a:t>
            </a:r>
            <a:r>
              <a:rPr lang="en-US" sz="2000" dirty="0" err="1" smtClean="0"/>
              <a:t>Yasanın</a:t>
            </a:r>
            <a:r>
              <a:rPr lang="en-US" sz="2000" dirty="0" smtClean="0"/>
              <a:t> 26 </a:t>
            </a:r>
            <a:r>
              <a:rPr lang="en-US" sz="2000" dirty="0" err="1" smtClean="0"/>
              <a:t>ıncı</a:t>
            </a:r>
            <a:r>
              <a:rPr lang="en-US" sz="2000" dirty="0" smtClean="0"/>
              <a:t> </a:t>
            </a:r>
            <a:r>
              <a:rPr lang="en-US" sz="2000" dirty="0" err="1" smtClean="0"/>
              <a:t>maddesi</a:t>
            </a:r>
            <a:r>
              <a:rPr lang="en-US" sz="2000" dirty="0" smtClean="0"/>
              <a:t> </a:t>
            </a:r>
            <a:r>
              <a:rPr lang="en-US" sz="2000" dirty="0" err="1" smtClean="0"/>
              <a:t>ile</a:t>
            </a:r>
            <a:r>
              <a:rPr lang="en-US" sz="2000" dirty="0" smtClean="0"/>
              <a:t> 6102 </a:t>
            </a:r>
            <a:r>
              <a:rPr lang="en-US" sz="2000" dirty="0" err="1" smtClean="0"/>
              <a:t>sayılı</a:t>
            </a:r>
            <a:r>
              <a:rPr lang="en-US" sz="2000" dirty="0" smtClean="0"/>
              <a:t> </a:t>
            </a:r>
            <a:r>
              <a:rPr lang="en-US" sz="2000" dirty="0" err="1" smtClean="0"/>
              <a:t>Kanunun</a:t>
            </a:r>
            <a:r>
              <a:rPr lang="en-US" sz="2000" dirty="0" smtClean="0"/>
              <a:t> 587 </a:t>
            </a:r>
            <a:r>
              <a:rPr lang="en-US" sz="2000" dirty="0" err="1" smtClean="0"/>
              <a:t>nci</a:t>
            </a:r>
            <a:r>
              <a:rPr lang="en-US" sz="2000" dirty="0" smtClean="0"/>
              <a:t> </a:t>
            </a:r>
            <a:r>
              <a:rPr lang="en-US" sz="2000" dirty="0" err="1" smtClean="0"/>
              <a:t>maddesinin</a:t>
            </a:r>
            <a:r>
              <a:rPr lang="en-US" sz="2000" dirty="0" smtClean="0"/>
              <a:t> </a:t>
            </a:r>
            <a:r>
              <a:rPr lang="en-US" sz="2000" dirty="0" err="1" smtClean="0"/>
              <a:t>birinci</a:t>
            </a:r>
            <a:r>
              <a:rPr lang="en-US" sz="2000" dirty="0" smtClean="0"/>
              <a:t> </a:t>
            </a:r>
            <a:r>
              <a:rPr lang="en-US" sz="2000" dirty="0" err="1" smtClean="0"/>
              <a:t>fıkrasının</a:t>
            </a:r>
            <a:r>
              <a:rPr lang="en-US" sz="2000" dirty="0" smtClean="0"/>
              <a:t> </a:t>
            </a:r>
            <a:r>
              <a:rPr lang="en-US" sz="2000" dirty="0" err="1" smtClean="0"/>
              <a:t>birinci</a:t>
            </a:r>
            <a:r>
              <a:rPr lang="en-US" sz="2000" dirty="0" smtClean="0"/>
              <a:t> </a:t>
            </a:r>
            <a:r>
              <a:rPr lang="en-US" sz="2000" dirty="0" err="1" smtClean="0"/>
              <a:t>cümlesinde</a:t>
            </a:r>
            <a:r>
              <a:rPr lang="en-US" sz="2000" dirty="0" smtClean="0"/>
              <a:t> </a:t>
            </a:r>
            <a:r>
              <a:rPr lang="en-US" sz="2000" dirty="0" err="1" smtClean="0"/>
              <a:t>yer</a:t>
            </a:r>
            <a:r>
              <a:rPr lang="en-US" sz="2000" dirty="0" smtClean="0"/>
              <a:t> </a:t>
            </a:r>
            <a:r>
              <a:rPr lang="en-US" sz="2000" dirty="0" err="1" smtClean="0"/>
              <a:t>alan</a:t>
            </a:r>
            <a:r>
              <a:rPr lang="en-US" sz="2000" dirty="0" smtClean="0"/>
              <a:t> “</a:t>
            </a:r>
            <a:r>
              <a:rPr lang="en-US" sz="2000" dirty="0" err="1" smtClean="0"/>
              <a:t>noterce</a:t>
            </a:r>
            <a:r>
              <a:rPr lang="en-US" sz="2000" dirty="0" smtClean="0"/>
              <a:t> </a:t>
            </a:r>
            <a:r>
              <a:rPr lang="en-US" sz="2000" dirty="0" err="1" smtClean="0"/>
              <a:t>onaylanmasını</a:t>
            </a:r>
            <a:r>
              <a:rPr lang="en-US" sz="2000" dirty="0" smtClean="0"/>
              <a:t> </a:t>
            </a:r>
            <a:r>
              <a:rPr lang="en-US" sz="2000" dirty="0" err="1" smtClean="0"/>
              <a:t>veya</a:t>
            </a:r>
            <a:r>
              <a:rPr lang="en-US" sz="2000" dirty="0" smtClean="0"/>
              <a:t> </a:t>
            </a:r>
            <a:r>
              <a:rPr lang="en-US" sz="2000" dirty="0" err="1" smtClean="0"/>
              <a:t>şirket</a:t>
            </a:r>
            <a:r>
              <a:rPr lang="en-US" sz="2000" dirty="0" smtClean="0"/>
              <a:t> </a:t>
            </a:r>
            <a:r>
              <a:rPr lang="en-US" sz="2000" dirty="0" err="1" smtClean="0"/>
              <a:t>sözleşmesinin</a:t>
            </a:r>
            <a:r>
              <a:rPr lang="en-US" sz="2000" dirty="0" smtClean="0"/>
              <a:t> </a:t>
            </a:r>
            <a:r>
              <a:rPr lang="en-US" sz="2000" dirty="0" err="1" smtClean="0"/>
              <a:t>ticaret</a:t>
            </a:r>
            <a:r>
              <a:rPr lang="en-US" sz="2000" dirty="0" smtClean="0"/>
              <a:t> </a:t>
            </a:r>
            <a:r>
              <a:rPr lang="en-US" sz="2000" dirty="0" err="1" smtClean="0"/>
              <a:t>sicili</a:t>
            </a:r>
            <a:r>
              <a:rPr lang="en-US" sz="2000" dirty="0" smtClean="0"/>
              <a:t> </a:t>
            </a:r>
            <a:r>
              <a:rPr lang="en-US" sz="2000" dirty="0" err="1" smtClean="0"/>
              <a:t>müdürü</a:t>
            </a:r>
            <a:r>
              <a:rPr lang="en-US" sz="2000" dirty="0" smtClean="0"/>
              <a:t> </a:t>
            </a:r>
            <a:r>
              <a:rPr lang="en-US" sz="2000" dirty="0" err="1" smtClean="0"/>
              <a:t>yahut</a:t>
            </a:r>
            <a:r>
              <a:rPr lang="en-US" sz="2000" dirty="0" smtClean="0"/>
              <a:t> </a:t>
            </a:r>
            <a:r>
              <a:rPr lang="en-US" sz="2000" dirty="0" err="1" smtClean="0"/>
              <a:t>yardımcısı</a:t>
            </a:r>
            <a:r>
              <a:rPr lang="en-US" sz="2000" dirty="0" smtClean="0"/>
              <a:t>” </a:t>
            </a:r>
            <a:r>
              <a:rPr lang="en-US" sz="2000" dirty="0" err="1" smtClean="0"/>
              <a:t>ibaresi</a:t>
            </a:r>
            <a:r>
              <a:rPr lang="en-US" sz="2000" dirty="0" smtClean="0"/>
              <a:t> </a:t>
            </a:r>
            <a:r>
              <a:rPr lang="en-US" sz="2000" b="1" dirty="0" smtClean="0"/>
              <a:t>“</a:t>
            </a:r>
            <a:r>
              <a:rPr lang="en-US" sz="2000" b="1" dirty="0" err="1" smtClean="0"/>
              <a:t>ticaret</a:t>
            </a:r>
            <a:r>
              <a:rPr lang="en-US" sz="2000" b="1" dirty="0" smtClean="0"/>
              <a:t> </a:t>
            </a:r>
            <a:r>
              <a:rPr lang="en-US" sz="2000" b="1" dirty="0" err="1" smtClean="0"/>
              <a:t>sicili</a:t>
            </a:r>
            <a:r>
              <a:rPr lang="en-US" sz="2000" b="1" dirty="0" smtClean="0"/>
              <a:t> </a:t>
            </a:r>
            <a:r>
              <a:rPr lang="en-US" sz="2000" b="1" dirty="0" err="1" smtClean="0"/>
              <a:t>müdürlüğünde</a:t>
            </a:r>
            <a:r>
              <a:rPr lang="en-US" sz="2000" b="1" dirty="0" smtClean="0"/>
              <a:t> </a:t>
            </a:r>
            <a:r>
              <a:rPr lang="en-US" sz="2000" b="1" dirty="0" err="1" smtClean="0"/>
              <a:t>yetkilendirilmiş</a:t>
            </a:r>
            <a:r>
              <a:rPr lang="en-US" sz="2000" b="1" dirty="0" smtClean="0"/>
              <a:t> </a:t>
            </a:r>
            <a:r>
              <a:rPr lang="en-US" sz="2000" b="1" dirty="0" err="1" smtClean="0"/>
              <a:t>personelin</a:t>
            </a:r>
            <a:r>
              <a:rPr lang="en-US" sz="2000" b="1" dirty="0" smtClean="0"/>
              <a:t>”</a:t>
            </a:r>
            <a:r>
              <a:rPr lang="en-US" sz="2000" dirty="0" smtClean="0"/>
              <a:t> </a:t>
            </a:r>
            <a:r>
              <a:rPr lang="en-US" sz="2000" dirty="0" err="1" smtClean="0"/>
              <a:t>şeklinde</a:t>
            </a:r>
            <a:r>
              <a:rPr lang="en-US" sz="2000" dirty="0" smtClean="0"/>
              <a:t> </a:t>
            </a:r>
            <a:r>
              <a:rPr lang="en-US" sz="2000" dirty="0" err="1" smtClean="0"/>
              <a:t>değiştirilmiştir</a:t>
            </a:r>
            <a:r>
              <a:rPr lang="en-US" sz="2000" dirty="0" smtClean="0"/>
              <a:t>.</a:t>
            </a:r>
            <a:endParaRPr lang="tr-TR" sz="2000" dirty="0" smtClean="0"/>
          </a:p>
          <a:p>
            <a:endParaRPr lang="tr-TR" sz="2000" dirty="0" smtClean="0"/>
          </a:p>
          <a:p>
            <a:pPr marL="285750" indent="-285750">
              <a:buFont typeface="Wingdings" panose="05000000000000000000" pitchFamily="2" charset="2"/>
              <a:buChar char="Ø"/>
            </a:pPr>
            <a:r>
              <a:rPr lang="en-US" sz="2000" dirty="0" err="1" smtClean="0"/>
              <a:t>Böylece</a:t>
            </a:r>
            <a:r>
              <a:rPr lang="en-US" sz="2000" dirty="0" smtClean="0"/>
              <a:t> </a:t>
            </a:r>
            <a:r>
              <a:rPr lang="en-US" sz="2000" dirty="0" err="1" smtClean="0"/>
              <a:t>şirket</a:t>
            </a:r>
            <a:r>
              <a:rPr lang="en-US" sz="2000" dirty="0" smtClean="0"/>
              <a:t> </a:t>
            </a:r>
            <a:r>
              <a:rPr lang="en-US" sz="2000" dirty="0" err="1" smtClean="0"/>
              <a:t>sözleşmesinin</a:t>
            </a:r>
            <a:r>
              <a:rPr lang="en-US" sz="2000" dirty="0" smtClean="0"/>
              <a:t> </a:t>
            </a:r>
            <a:r>
              <a:rPr lang="en-US" sz="2000" dirty="0" err="1" smtClean="0"/>
              <a:t>tamamı</a:t>
            </a:r>
            <a:r>
              <a:rPr lang="en-US" sz="2000" dirty="0" smtClean="0"/>
              <a:t> </a:t>
            </a:r>
            <a:r>
              <a:rPr lang="en-US" sz="2000" dirty="0" err="1" smtClean="0"/>
              <a:t>kurucuların</a:t>
            </a:r>
            <a:r>
              <a:rPr lang="en-US" sz="2000" dirty="0" smtClean="0"/>
              <a:t> </a:t>
            </a:r>
            <a:r>
              <a:rPr lang="en-US" sz="2000" dirty="0" err="1" smtClean="0"/>
              <a:t>imzalarının</a:t>
            </a:r>
            <a:r>
              <a:rPr lang="en-US" sz="2000" dirty="0" smtClean="0"/>
              <a:t> </a:t>
            </a:r>
            <a:r>
              <a:rPr lang="en-US" sz="2000" dirty="0" err="1" smtClean="0"/>
              <a:t>ticaret</a:t>
            </a:r>
            <a:r>
              <a:rPr lang="en-US" sz="2000" dirty="0" smtClean="0"/>
              <a:t> </a:t>
            </a:r>
            <a:r>
              <a:rPr lang="en-US" sz="2000" dirty="0" err="1" smtClean="0"/>
              <a:t>sicili</a:t>
            </a:r>
            <a:r>
              <a:rPr lang="en-US" sz="2000" dirty="0" smtClean="0"/>
              <a:t> </a:t>
            </a:r>
            <a:r>
              <a:rPr lang="en-US" sz="2000" dirty="0" err="1" smtClean="0"/>
              <a:t>müdürlüğünde</a:t>
            </a:r>
            <a:r>
              <a:rPr lang="en-US" sz="2000" dirty="0" smtClean="0"/>
              <a:t> </a:t>
            </a:r>
            <a:r>
              <a:rPr lang="en-US" sz="2000" dirty="0" err="1" smtClean="0"/>
              <a:t>yetkilendirilmiş</a:t>
            </a:r>
            <a:r>
              <a:rPr lang="en-US" sz="2000" dirty="0" smtClean="0"/>
              <a:t> </a:t>
            </a:r>
            <a:r>
              <a:rPr lang="en-US" sz="2000" dirty="0" err="1" smtClean="0"/>
              <a:t>personelin</a:t>
            </a:r>
            <a:r>
              <a:rPr lang="en-US" sz="2000" dirty="0" smtClean="0"/>
              <a:t> </a:t>
            </a:r>
            <a:r>
              <a:rPr lang="en-US" sz="2000" dirty="0" err="1" smtClean="0"/>
              <a:t>huzurunda</a:t>
            </a:r>
            <a:r>
              <a:rPr lang="en-US" sz="2000" dirty="0" smtClean="0"/>
              <a:t> </a:t>
            </a:r>
            <a:r>
              <a:rPr lang="en-US" sz="2000" dirty="0" err="1" smtClean="0">
                <a:solidFill>
                  <a:srgbClr val="FF0000"/>
                </a:solidFill>
              </a:rPr>
              <a:t>imzalandığı</a:t>
            </a:r>
            <a:r>
              <a:rPr lang="en-US" sz="2000" dirty="0" smtClean="0">
                <a:solidFill>
                  <a:srgbClr val="FF0000"/>
                </a:solidFill>
              </a:rPr>
              <a:t> </a:t>
            </a:r>
            <a:r>
              <a:rPr lang="en-US" sz="2000" dirty="0" err="1" smtClean="0">
                <a:solidFill>
                  <a:srgbClr val="FF0000"/>
                </a:solidFill>
              </a:rPr>
              <a:t>tarihi</a:t>
            </a:r>
            <a:r>
              <a:rPr lang="en-US" sz="2000" dirty="0" smtClean="0">
                <a:solidFill>
                  <a:srgbClr val="FF0000"/>
                </a:solidFill>
              </a:rPr>
              <a:t> </a:t>
            </a:r>
            <a:r>
              <a:rPr lang="en-US" sz="2000" dirty="0" err="1" smtClean="0">
                <a:solidFill>
                  <a:srgbClr val="FF0000"/>
                </a:solidFill>
              </a:rPr>
              <a:t>izleyen</a:t>
            </a:r>
            <a:r>
              <a:rPr lang="en-US" sz="2000" dirty="0" smtClean="0">
                <a:solidFill>
                  <a:srgbClr val="FF0000"/>
                </a:solidFill>
              </a:rPr>
              <a:t> </a:t>
            </a:r>
            <a:r>
              <a:rPr lang="en-US" sz="2000" dirty="0" err="1" smtClean="0">
                <a:solidFill>
                  <a:srgbClr val="FF0000"/>
                </a:solidFill>
              </a:rPr>
              <a:t>otuz</a:t>
            </a:r>
            <a:r>
              <a:rPr lang="en-US" sz="2000" dirty="0" smtClean="0">
                <a:solidFill>
                  <a:srgbClr val="FF0000"/>
                </a:solidFill>
              </a:rPr>
              <a:t> </a:t>
            </a:r>
            <a:r>
              <a:rPr lang="en-US" sz="2000" dirty="0" err="1" smtClean="0">
                <a:solidFill>
                  <a:srgbClr val="FF0000"/>
                </a:solidFill>
              </a:rPr>
              <a:t>gün</a:t>
            </a:r>
            <a:r>
              <a:rPr lang="en-US" sz="2000" dirty="0" smtClean="0">
                <a:solidFill>
                  <a:srgbClr val="FF0000"/>
                </a:solidFill>
              </a:rPr>
              <a:t> </a:t>
            </a:r>
            <a:r>
              <a:rPr lang="en-US" sz="2000" dirty="0" err="1" smtClean="0">
                <a:solidFill>
                  <a:srgbClr val="FF0000"/>
                </a:solidFill>
              </a:rPr>
              <a:t>içinde</a:t>
            </a:r>
            <a:r>
              <a:rPr lang="en-US" sz="2000" dirty="0" smtClean="0">
                <a:solidFill>
                  <a:srgbClr val="FF0000"/>
                </a:solidFill>
              </a:rPr>
              <a:t>, </a:t>
            </a:r>
            <a:r>
              <a:rPr lang="en-US" sz="2000" dirty="0" err="1" smtClean="0"/>
              <a:t>şirketin</a:t>
            </a:r>
            <a:r>
              <a:rPr lang="en-US" sz="2000" dirty="0" smtClean="0"/>
              <a:t> </a:t>
            </a:r>
            <a:r>
              <a:rPr lang="en-US" sz="2000" dirty="0" err="1" smtClean="0"/>
              <a:t>merkezinin</a:t>
            </a:r>
            <a:r>
              <a:rPr lang="en-US" sz="2000" dirty="0" smtClean="0"/>
              <a:t> </a:t>
            </a:r>
            <a:r>
              <a:rPr lang="en-US" sz="2000" dirty="0" err="1" smtClean="0"/>
              <a:t>bulunduğu</a:t>
            </a:r>
            <a:r>
              <a:rPr lang="en-US" sz="2000" dirty="0" smtClean="0"/>
              <a:t> </a:t>
            </a:r>
            <a:r>
              <a:rPr lang="en-US" sz="2000" dirty="0" err="1" smtClean="0"/>
              <a:t>yer</a:t>
            </a:r>
            <a:r>
              <a:rPr lang="en-US" sz="2000" dirty="0" smtClean="0"/>
              <a:t> </a:t>
            </a:r>
            <a:r>
              <a:rPr lang="en-US" sz="2000" dirty="0" err="1" smtClean="0"/>
              <a:t>ticaret</a:t>
            </a:r>
            <a:r>
              <a:rPr lang="en-US" sz="2000" dirty="0" smtClean="0"/>
              <a:t> </a:t>
            </a:r>
            <a:r>
              <a:rPr lang="en-US" sz="2000" dirty="0" err="1" smtClean="0"/>
              <a:t>siciline</a:t>
            </a:r>
            <a:r>
              <a:rPr lang="en-US" sz="2000" dirty="0" smtClean="0"/>
              <a:t> </a:t>
            </a:r>
            <a:r>
              <a:rPr lang="en-US" sz="2000" dirty="0" err="1" smtClean="0"/>
              <a:t>tescil</a:t>
            </a:r>
            <a:r>
              <a:rPr lang="en-US" sz="2000" dirty="0" smtClean="0"/>
              <a:t> </a:t>
            </a:r>
            <a:r>
              <a:rPr lang="en-US" sz="2000" dirty="0" err="1" smtClean="0"/>
              <a:t>ve</a:t>
            </a:r>
            <a:r>
              <a:rPr lang="en-US" sz="2000" dirty="0" smtClean="0"/>
              <a:t> </a:t>
            </a:r>
            <a:r>
              <a:rPr lang="en-US" sz="2000" dirty="0" err="1" smtClean="0"/>
              <a:t>Türkiye</a:t>
            </a:r>
            <a:r>
              <a:rPr lang="en-US" sz="2000" dirty="0" smtClean="0"/>
              <a:t> Ticaret </a:t>
            </a:r>
            <a:r>
              <a:rPr lang="en-US" sz="2000" dirty="0" err="1" smtClean="0"/>
              <a:t>Sicili</a:t>
            </a:r>
            <a:r>
              <a:rPr lang="en-US" sz="2000" dirty="0" smtClean="0"/>
              <a:t> </a:t>
            </a:r>
            <a:r>
              <a:rPr lang="en-US" sz="2000" dirty="0" err="1" smtClean="0"/>
              <a:t>Gazetesi’nde</a:t>
            </a:r>
            <a:r>
              <a:rPr lang="en-US" sz="2000" dirty="0" smtClean="0"/>
              <a:t> </a:t>
            </a:r>
            <a:r>
              <a:rPr lang="en-US" sz="2000" dirty="0" err="1" smtClean="0"/>
              <a:t>ilan</a:t>
            </a:r>
            <a:r>
              <a:rPr lang="en-US" sz="2000" dirty="0" smtClean="0"/>
              <a:t> </a:t>
            </a:r>
            <a:r>
              <a:rPr lang="en-US" sz="2000" dirty="0" err="1" smtClean="0"/>
              <a:t>olunacaktır</a:t>
            </a:r>
            <a:r>
              <a:rPr lang="en-US" sz="2000" dirty="0" smtClean="0"/>
              <a:t>. </a:t>
            </a:r>
            <a:endParaRPr lang="tr-TR" sz="2000" dirty="0" smtClean="0"/>
          </a:p>
          <a:p>
            <a:pPr marL="285750" indent="-285750">
              <a:buFont typeface="Wingdings" panose="05000000000000000000" pitchFamily="2" charset="2"/>
              <a:buChar char="Ø"/>
            </a:pPr>
            <a:endParaRPr lang="tr-TR" sz="2000" dirty="0" smtClean="0"/>
          </a:p>
          <a:p>
            <a:pPr marL="285750" indent="-285750">
              <a:buFont typeface="Wingdings" panose="05000000000000000000" pitchFamily="2" charset="2"/>
              <a:buChar char="Ø"/>
            </a:pPr>
            <a:r>
              <a:rPr lang="en-US" sz="2000" dirty="0" err="1" smtClean="0"/>
              <a:t>Anılan</a:t>
            </a:r>
            <a:r>
              <a:rPr lang="en-US" sz="2000" dirty="0" smtClean="0"/>
              <a:t> </a:t>
            </a:r>
            <a:r>
              <a:rPr lang="en-US" sz="2000" dirty="0" err="1" smtClean="0"/>
              <a:t>düzenleme</a:t>
            </a:r>
            <a:r>
              <a:rPr lang="tr-TR" sz="2000" dirty="0" err="1" smtClean="0"/>
              <a:t>nin</a:t>
            </a:r>
            <a:r>
              <a:rPr lang="tr-TR" sz="2000" dirty="0" smtClean="0"/>
              <a:t> </a:t>
            </a:r>
            <a:r>
              <a:rPr lang="tr-TR" sz="2000" dirty="0" smtClean="0">
                <a:solidFill>
                  <a:srgbClr val="FF0000"/>
                </a:solidFill>
              </a:rPr>
              <a:t>yürürlük tarihi:</a:t>
            </a:r>
            <a:r>
              <a:rPr lang="en-US" sz="2000" dirty="0" smtClean="0">
                <a:solidFill>
                  <a:srgbClr val="FF0000"/>
                </a:solidFill>
              </a:rPr>
              <a:t> 15.03.2018 </a:t>
            </a:r>
            <a:r>
              <a:rPr lang="tr-TR" sz="2000" dirty="0" smtClean="0">
                <a:solidFill>
                  <a:srgbClr val="FF0000"/>
                </a:solidFill>
              </a:rPr>
              <a:t> </a:t>
            </a:r>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r>
              <a:rPr lang="tr-TR" altLang="tr-TR" dirty="0" smtClean="0"/>
              <a:t> </a:t>
            </a:r>
            <a:endParaRPr lang="tr-TR" altLang="tr-TR" sz="24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33484" y="326561"/>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effectLst>
                  <a:outerShdw blurRad="38100" dist="38100" dir="2700000" algn="tl">
                    <a:srgbClr val="000000">
                      <a:alpha val="43137"/>
                    </a:srgbClr>
                  </a:outerShdw>
                </a:effectLst>
              </a:rPr>
              <a:t>  </a:t>
            </a:r>
          </a:p>
          <a:p>
            <a:pPr algn="ctr"/>
            <a:r>
              <a:rPr lang="tr-TR" dirty="0" smtClean="0">
                <a:effectLst>
                  <a:outerShdw blurRad="38100" dist="38100" dir="2700000" algn="tl">
                    <a:srgbClr val="000000">
                      <a:alpha val="43137"/>
                    </a:srgbClr>
                  </a:outerShdw>
                </a:effectLst>
              </a:rPr>
              <a:t> </a:t>
            </a:r>
            <a:r>
              <a:rPr lang="tr-TR" b="1" dirty="0">
                <a:solidFill>
                  <a:srgbClr val="CC3300"/>
                </a:solidFill>
                <a:effectLst>
                  <a:outerShdw blurRad="38100" dist="38100" dir="2700000" algn="tl">
                    <a:srgbClr val="000000">
                      <a:alpha val="43137"/>
                    </a:srgbClr>
                  </a:outerShdw>
                </a:effectLst>
              </a:rPr>
              <a:t>7099 SAYILI </a:t>
            </a:r>
            <a:r>
              <a:rPr lang="tr-TR" b="1" dirty="0" smtClean="0">
                <a:solidFill>
                  <a:srgbClr val="CC3300"/>
                </a:solidFill>
                <a:effectLst>
                  <a:outerShdw blurRad="38100" dist="38100" dir="2700000" algn="tl">
                    <a:srgbClr val="000000">
                      <a:alpha val="43137"/>
                    </a:srgbClr>
                  </a:outerShdw>
                </a:effectLst>
              </a:rPr>
              <a:t>YATIRIM ORTAMININ </a:t>
            </a:r>
            <a:r>
              <a:rPr lang="tr-TR" b="1" dirty="0">
                <a:solidFill>
                  <a:srgbClr val="CC3300"/>
                </a:solidFill>
                <a:effectLst>
                  <a:outerShdw blurRad="38100" dist="38100" dir="2700000" algn="tl">
                    <a:srgbClr val="000000">
                      <a:alpha val="43137"/>
                    </a:srgbClr>
                  </a:outerShdw>
                </a:effectLst>
              </a:rPr>
              <a:t>İYİLEŞTİRİLMESİ AMACIYLA BAZI KANUNLARDA DEĞİŞİKLİK YAPILMASINA DAİR KANUN</a:t>
            </a:r>
          </a:p>
          <a:p>
            <a:pPr algn="ct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74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89100" y="1436293"/>
            <a:ext cx="8745857"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3" y="1700808"/>
            <a:ext cx="8611430" cy="4752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4348" y="1700808"/>
            <a:ext cx="8374116" cy="4898202"/>
          </a:xfrm>
          <a:prstGeom prst="rect">
            <a:avLst/>
          </a:prstGeom>
          <a:noFill/>
        </p:spPr>
        <p:txBody>
          <a:bodyPr wrap="square" lIns="0" rIns="0" numCol="1" rtlCol="0" anchor="t" anchorCtr="0">
            <a:noAutofit/>
          </a:bodyPr>
          <a:lstStyle/>
          <a:p>
            <a:r>
              <a:rPr lang="tr-TR" altLang="tr-TR" sz="2000" dirty="0" smtClean="0"/>
              <a:t> </a:t>
            </a:r>
          </a:p>
          <a:p>
            <a:pPr marL="285750" indent="-285750">
              <a:buFont typeface="Wingdings" panose="05000000000000000000" pitchFamily="2" charset="2"/>
              <a:buChar char="Ø"/>
            </a:pPr>
            <a:endParaRPr lang="tr-TR" sz="2000"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lgn="ctr">
              <a:buFont typeface="Arial" panose="020B0604020202020204" pitchFamily="34" charset="0"/>
              <a:buNone/>
            </a:pPr>
            <a:r>
              <a:rPr lang="tr-TR" altLang="tr-TR" dirty="0" smtClean="0"/>
              <a:t> </a:t>
            </a:r>
            <a:r>
              <a:rPr lang="tr-TR" sz="3600" b="1" dirty="0">
                <a:solidFill>
                  <a:srgbClr val="C00000"/>
                </a:solidFill>
                <a:effectLst>
                  <a:outerShdw blurRad="38100" dist="38100" dir="2700000" algn="tl">
                    <a:srgbClr val="000000">
                      <a:alpha val="43137"/>
                    </a:srgbClr>
                  </a:outerShdw>
                </a:effectLst>
                <a:ea typeface="Calibri" panose="020F0502020204030204" pitchFamily="34" charset="0"/>
              </a:rPr>
              <a:t>7103 SAYILI VERGİ KANUNLARI İLE BAZI KANUN VE KANUN HÜKMÜNDE KARARNAMELERDE DEĞİŞİKLİK YAPILMASI HAKKINDA KANUN</a:t>
            </a:r>
            <a:endParaRPr lang="tr-TR" altLang="tr-TR" sz="3600" b="1" dirty="0">
              <a:effectLst>
                <a:outerShdw blurRad="38100" dist="38100" dir="2700000" algn="tl">
                  <a:srgbClr val="000000">
                    <a:alpha val="43137"/>
                  </a:srgbClr>
                </a:outerShdw>
              </a:effectLst>
            </a:endParaRPr>
          </a:p>
          <a:p>
            <a:pPr algn="ctr"/>
            <a:r>
              <a:rPr lang="tr-TR" altLang="tr-TR" sz="3600" b="1" dirty="0" smtClean="0">
                <a:effectLst>
                  <a:outerShdw blurRad="38100" dist="38100" dir="2700000" algn="tl">
                    <a:srgbClr val="000000">
                      <a:alpha val="43137"/>
                    </a:srgbClr>
                  </a:outerShdw>
                </a:effectLst>
              </a:rPr>
              <a:t> </a:t>
            </a:r>
            <a:endParaRPr lang="tr-TR" altLang="tr-TR" sz="3600" b="1" dirty="0">
              <a:solidFill>
                <a:srgbClr val="CC3300"/>
              </a:solidFill>
              <a:effectLst>
                <a:outerShdw blurRad="38100" dist="38100" dir="2700000" algn="tl">
                  <a:srgbClr val="000000">
                    <a:alpha val="43137"/>
                  </a:srgbClr>
                </a:outerShdw>
              </a:effectLst>
            </a:endParaRPr>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smtClean="0"/>
          </a:p>
          <a:p>
            <a:pPr>
              <a:buFont typeface="Arial" panose="020B0604020202020204" pitchFamily="34" charset="0"/>
              <a:buNone/>
            </a:pPr>
            <a:endParaRPr lang="tr-TR" altLang="tr-TR" dirty="0"/>
          </a:p>
          <a:p>
            <a:pPr>
              <a:buFont typeface="Arial" panose="020B0604020202020204" pitchFamily="34" charset="0"/>
              <a:buNone/>
            </a:pPr>
            <a:endParaRPr lang="tr-TR" altLang="tr-TR" dirty="0"/>
          </a:p>
          <a:p>
            <a:pPr algn="ctr">
              <a:buFont typeface="Arial" panose="020B0604020202020204" pitchFamily="34" charset="0"/>
              <a:buNone/>
            </a:pPr>
            <a:endParaRPr lang="tr-TR" altLang="tr-TR" dirty="0" smtClean="0"/>
          </a:p>
          <a:p>
            <a:pPr>
              <a:buFont typeface="Arial" panose="020B0604020202020204" pitchFamily="34" charset="0"/>
              <a:buNone/>
            </a:pPr>
            <a:endParaRPr lang="tr-TR" altLang="tr-TR" dirty="0"/>
          </a:p>
        </p:txBody>
      </p:sp>
      <p:pic>
        <p:nvPicPr>
          <p:cNvPr id="13"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33" y="81893"/>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8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234</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209041" y="2415719"/>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smtClean="0">
                <a:solidFill>
                  <a:schemeClr val="tx1"/>
                </a:solidFill>
              </a:rPr>
              <a:t>6183 SAYILI AATUHK 74/A MADDE</a:t>
            </a:r>
          </a:p>
          <a:p>
            <a:endParaRPr lang="tr-TR" sz="2000" dirty="0" smtClean="0">
              <a:solidFill>
                <a:schemeClr val="tx1"/>
              </a:solidFill>
            </a:endParaRPr>
          </a:p>
          <a:p>
            <a:r>
              <a:rPr lang="tr-TR" sz="2000" dirty="0" smtClean="0">
                <a:solidFill>
                  <a:srgbClr val="FF0000"/>
                </a:solidFill>
              </a:rPr>
              <a:t>“Bazı hallerde haczin kaldırılması” başlıklı 74/A maddesi eklenmiştir. </a:t>
            </a:r>
          </a:p>
          <a:p>
            <a:pPr marL="342900" indent="-342900">
              <a:buFont typeface="Wingdings" panose="05000000000000000000" pitchFamily="2" charset="2"/>
              <a:buChar char="Ø"/>
            </a:pPr>
            <a:r>
              <a:rPr lang="tr-TR" sz="2000" dirty="0" smtClean="0">
                <a:solidFill>
                  <a:schemeClr val="tx1"/>
                </a:solidFill>
              </a:rPr>
              <a:t>Maliye </a:t>
            </a:r>
            <a:r>
              <a:rPr lang="tr-TR" sz="2000" dirty="0">
                <a:solidFill>
                  <a:schemeClr val="tx1"/>
                </a:solidFill>
              </a:rPr>
              <a:t>Bakanlığına bağlı tahsil dairelerince 6183 sayılı Kanuna göre haczedilen malların, aynı Kanuna göre tespit edilen değerinin %10 fazlasıyla birlikte ödenmesi ve maddede belirtilen diğer şartların da sağlanması kaydıyla, mahcuz mal üzerine tatbik edilen hacizlerin kaldırılması ve üç ay süreyle aynı mal üzerine tahsil dairelerince haciz konulmaması esası getirilmiştir. </a:t>
            </a:r>
            <a:r>
              <a:rPr lang="tr-TR" sz="2000" b="1" dirty="0" smtClean="0">
                <a:solidFill>
                  <a:schemeClr val="tx1"/>
                </a:solidFill>
              </a:rPr>
              <a:t>(7103 Sayılı Kanun Madde 2) </a:t>
            </a:r>
          </a:p>
          <a:p>
            <a:r>
              <a:rPr lang="tr-TR" sz="2000" dirty="0" smtClean="0">
                <a:solidFill>
                  <a:schemeClr val="tx1"/>
                </a:solidFill>
              </a:rPr>
              <a:t> </a:t>
            </a:r>
          </a:p>
          <a:p>
            <a:r>
              <a:rPr lang="tr-TR" sz="2000" b="1" dirty="0" smtClean="0">
                <a:solidFill>
                  <a:srgbClr val="FF0000"/>
                </a:solidFill>
              </a:rPr>
              <a:t>Yürürlük : 1.4.2018  </a:t>
            </a:r>
            <a:endParaRPr lang="tr-TR" sz="2000" b="1" dirty="0">
              <a:solidFill>
                <a:srgbClr val="FF0000"/>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3"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1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235</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191730" y="2430469"/>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smtClean="0">
                <a:solidFill>
                  <a:schemeClr val="tx1"/>
                </a:solidFill>
              </a:rPr>
              <a:t>193 SAYILI GVK MADDE 9 </a:t>
            </a:r>
          </a:p>
          <a:p>
            <a:r>
              <a:rPr lang="tr-TR" sz="2000" dirty="0" smtClean="0">
                <a:solidFill>
                  <a:schemeClr val="tx1"/>
                </a:solidFill>
              </a:rPr>
              <a:t>“</a:t>
            </a:r>
            <a:r>
              <a:rPr lang="tr-TR" sz="2000" dirty="0">
                <a:solidFill>
                  <a:schemeClr val="tx1"/>
                </a:solidFill>
              </a:rPr>
              <a:t>Vergiden muaf esnaf” başlıklı 9 uncu maddesine eklenen </a:t>
            </a:r>
            <a:r>
              <a:rPr lang="tr-TR" sz="2000" dirty="0" smtClean="0">
                <a:solidFill>
                  <a:schemeClr val="tx1"/>
                </a:solidFill>
              </a:rPr>
              <a:t>fıkra,</a:t>
            </a:r>
          </a:p>
          <a:p>
            <a:pPr marL="342900" indent="-342900">
              <a:buFont typeface="Wingdings" panose="05000000000000000000" pitchFamily="2" charset="2"/>
              <a:buChar char="Ø"/>
            </a:pPr>
            <a:r>
              <a:rPr lang="tr-TR" sz="2000" dirty="0" smtClean="0">
                <a:solidFill>
                  <a:schemeClr val="tx1"/>
                </a:solidFill>
              </a:rPr>
              <a:t>Elektrik </a:t>
            </a:r>
            <a:r>
              <a:rPr lang="tr-TR" sz="2000" dirty="0">
                <a:solidFill>
                  <a:schemeClr val="tx1"/>
                </a:solidFill>
              </a:rPr>
              <a:t>enerjisi üretiminin teşvik edilmesi amacıyla, sahibi oldukları veya kira ile kullandıkları meskenlerde, 6446 sayılı Kanunun 14 üncü maddesi hükümlerine göre </a:t>
            </a:r>
            <a:r>
              <a:rPr lang="tr-TR" sz="2000" dirty="0">
                <a:solidFill>
                  <a:srgbClr val="FF0000"/>
                </a:solidFill>
              </a:rPr>
              <a:t>lisanssız</a:t>
            </a:r>
            <a:r>
              <a:rPr lang="tr-TR" sz="2000" dirty="0">
                <a:solidFill>
                  <a:schemeClr val="tx1"/>
                </a:solidFill>
              </a:rPr>
              <a:t> yürütülebilecek faaliyetler kapsamında kurdukları, </a:t>
            </a:r>
            <a:r>
              <a:rPr lang="tr-TR" sz="2000" dirty="0">
                <a:solidFill>
                  <a:srgbClr val="FF0000"/>
                </a:solidFill>
              </a:rPr>
              <a:t>çatı ve cephe uygulamalı yenilenebilir enerji </a:t>
            </a:r>
            <a:r>
              <a:rPr lang="tr-TR" sz="2000" dirty="0">
                <a:solidFill>
                  <a:schemeClr val="tx1"/>
                </a:solidFill>
              </a:rPr>
              <a:t>kaynaklarına dayalı ve kurulu gücü azami 10 kW (10 kW dahil) olan, elektrik üretim tesisinden </a:t>
            </a:r>
            <a:r>
              <a:rPr lang="tr-TR" sz="2000" dirty="0">
                <a:solidFill>
                  <a:srgbClr val="FF0000"/>
                </a:solidFill>
              </a:rPr>
              <a:t>ürettikleri elektrik enerjisini son kaynak tedarik şirketlerine satan gerçek kişiler</a:t>
            </a:r>
            <a:r>
              <a:rPr lang="tr-TR" sz="2000" dirty="0">
                <a:solidFill>
                  <a:schemeClr val="tx1"/>
                </a:solidFill>
              </a:rPr>
              <a:t>, gelir vergisinden muaf esnaf kapsamına alınmıştır. </a:t>
            </a:r>
            <a:endParaRPr lang="tr-TR" sz="2000" dirty="0" smtClean="0">
              <a:solidFill>
                <a:schemeClr val="tx1"/>
              </a:solidFill>
            </a:endParaRPr>
          </a:p>
          <a:p>
            <a:pPr marL="342900" indent="-342900">
              <a:buFont typeface="Wingdings" panose="05000000000000000000" pitchFamily="2" charset="2"/>
              <a:buChar char="Ø"/>
            </a:pPr>
            <a:r>
              <a:rPr lang="tr-TR" sz="2000" dirty="0" smtClean="0">
                <a:solidFill>
                  <a:schemeClr val="tx1"/>
                </a:solidFill>
              </a:rPr>
              <a:t>Bu </a:t>
            </a:r>
            <a:r>
              <a:rPr lang="tr-TR" sz="2000" dirty="0">
                <a:solidFill>
                  <a:schemeClr val="tx1"/>
                </a:solidFill>
              </a:rPr>
              <a:t>durumda satış yapan kişiye son kaynak tedarik şirketi gider pusulası düzenleyecektir.  </a:t>
            </a:r>
            <a:r>
              <a:rPr lang="tr-TR" sz="2000" b="1" dirty="0" smtClean="0">
                <a:solidFill>
                  <a:schemeClr val="tx1"/>
                </a:solidFill>
              </a:rPr>
              <a:t>(7103 Sayılı Kanun Madde </a:t>
            </a:r>
            <a:r>
              <a:rPr lang="tr-TR" sz="2000" b="1" dirty="0">
                <a:solidFill>
                  <a:schemeClr val="tx1"/>
                </a:solidFill>
              </a:rPr>
              <a:t>3</a:t>
            </a:r>
            <a:r>
              <a:rPr lang="tr-TR" sz="2000" b="1" dirty="0" smtClean="0">
                <a:solidFill>
                  <a:schemeClr val="tx1"/>
                </a:solidFill>
              </a:rPr>
              <a:t>)</a:t>
            </a:r>
          </a:p>
          <a:p>
            <a:r>
              <a:rPr lang="tr-TR" sz="2000" b="1" dirty="0">
                <a:solidFill>
                  <a:srgbClr val="FF0000"/>
                </a:solidFill>
              </a:rPr>
              <a:t>Yürürlük : </a:t>
            </a:r>
            <a:r>
              <a:rPr lang="tr-TR" sz="2000" b="1" dirty="0" smtClean="0">
                <a:solidFill>
                  <a:srgbClr val="FF0000"/>
                </a:solidFill>
              </a:rPr>
              <a:t>27.03.2018  </a:t>
            </a:r>
            <a:endParaRPr lang="tr-TR" sz="2000" b="1" dirty="0">
              <a:solidFill>
                <a:srgbClr val="FF0000"/>
              </a:solidFill>
            </a:endParaRPr>
          </a:p>
          <a:p>
            <a:pPr marL="342900" indent="-342900">
              <a:buFont typeface="Wingdings" panose="05000000000000000000" pitchFamily="2" charset="2"/>
              <a:buChar char="Ø"/>
            </a:pPr>
            <a:endParaRPr lang="tr-TR" sz="2000" dirty="0">
              <a:solidFill>
                <a:schemeClr val="tx1"/>
              </a:solidFill>
            </a:endParaRPr>
          </a:p>
        </p:txBody>
      </p:sp>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4"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07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236</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209042" y="2443589"/>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a:solidFill>
                  <a:schemeClr val="tx1"/>
                </a:solidFill>
              </a:rPr>
              <a:t>193 SAYILI GVK MADDE </a:t>
            </a:r>
            <a:r>
              <a:rPr lang="tr-TR" sz="2000" b="1" dirty="0" smtClean="0">
                <a:solidFill>
                  <a:schemeClr val="tx1"/>
                </a:solidFill>
              </a:rPr>
              <a:t>23</a:t>
            </a:r>
          </a:p>
          <a:p>
            <a:r>
              <a:rPr lang="tr-TR" sz="2000" b="1" dirty="0" smtClean="0">
                <a:solidFill>
                  <a:schemeClr val="tx1"/>
                </a:solidFill>
              </a:rPr>
              <a:t>1. Fıkraya eklenen 16. </a:t>
            </a:r>
            <a:r>
              <a:rPr lang="tr-TR" sz="2000" b="1" dirty="0" err="1" smtClean="0">
                <a:solidFill>
                  <a:schemeClr val="tx1"/>
                </a:solidFill>
              </a:rPr>
              <a:t>bend</a:t>
            </a:r>
            <a:endParaRPr lang="tr-TR" sz="2000" b="1" dirty="0">
              <a:solidFill>
                <a:schemeClr val="tx1"/>
              </a:solidFill>
            </a:endParaRPr>
          </a:p>
          <a:p>
            <a:pPr marL="342900" indent="-342900">
              <a:buFont typeface="Wingdings" panose="05000000000000000000" pitchFamily="2" charset="2"/>
              <a:buChar char="Ø"/>
            </a:pPr>
            <a:r>
              <a:rPr lang="tr-TR" sz="2000" dirty="0" smtClean="0">
                <a:solidFill>
                  <a:schemeClr val="tx1"/>
                </a:solidFill>
              </a:rPr>
              <a:t>İşverenlerce</a:t>
            </a:r>
            <a:r>
              <a:rPr lang="tr-TR" sz="2000" dirty="0">
                <a:solidFill>
                  <a:schemeClr val="tx1"/>
                </a:solidFill>
              </a:rPr>
              <a:t>, kadın hizmet erbabına kreş ve gündüz bakımevi hizmeti verilmek suretiyle sağlanan menfaatler, işverenlerce bu hizmetlerin verilmediği durumlarda, ödemenin doğrudan bu hizmetleri sağlayan gelir veya kurumlar vergisi mükelleflerine yapılması şartıyla, her bir çocuk için aylık, asgarî ücretin aylık brüt tutarının %15’ini aşmamak üzere bu gelir vergisinden istisna edilmiştir. </a:t>
            </a:r>
            <a:r>
              <a:rPr lang="tr-TR" sz="2000" b="1" dirty="0">
                <a:solidFill>
                  <a:schemeClr val="tx1"/>
                </a:solidFill>
              </a:rPr>
              <a:t>(7103 Sayılı Kanun </a:t>
            </a:r>
            <a:r>
              <a:rPr lang="tr-TR" sz="2000" b="1" dirty="0" smtClean="0">
                <a:solidFill>
                  <a:schemeClr val="tx1"/>
                </a:solidFill>
              </a:rPr>
              <a:t>Madde </a:t>
            </a:r>
            <a:r>
              <a:rPr lang="tr-TR" sz="2000" b="1" dirty="0">
                <a:solidFill>
                  <a:schemeClr val="tx1"/>
                </a:solidFill>
              </a:rPr>
              <a:t>4</a:t>
            </a:r>
            <a:r>
              <a:rPr lang="tr-TR" sz="2000" b="1" dirty="0" smtClean="0">
                <a:solidFill>
                  <a:schemeClr val="tx1"/>
                </a:solidFill>
              </a:rPr>
              <a:t>)</a:t>
            </a:r>
          </a:p>
          <a:p>
            <a:pPr marL="342900" indent="-342900">
              <a:buFont typeface="Wingdings" panose="05000000000000000000" pitchFamily="2" charset="2"/>
              <a:buChar char="Ø"/>
            </a:pPr>
            <a:endParaRPr lang="tr-TR" sz="2000" dirty="0">
              <a:solidFill>
                <a:schemeClr val="tx1"/>
              </a:solidFill>
            </a:endParaRPr>
          </a:p>
          <a:p>
            <a:r>
              <a:rPr lang="tr-TR" sz="2000" b="1" dirty="0">
                <a:solidFill>
                  <a:srgbClr val="FF0000"/>
                </a:solidFill>
              </a:rPr>
              <a:t>Yürürlük : 27.03.2018  </a:t>
            </a:r>
          </a:p>
          <a:p>
            <a:endParaRPr lang="tr-TR" sz="2000" dirty="0">
              <a:solidFill>
                <a:schemeClr val="tx1"/>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3"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89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237</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238572" y="2430469"/>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a:solidFill>
                  <a:schemeClr val="tx1"/>
                </a:solidFill>
              </a:rPr>
              <a:t>193 SAYILI GVK MADDE </a:t>
            </a:r>
            <a:r>
              <a:rPr lang="tr-TR" sz="2000" b="1" dirty="0" smtClean="0">
                <a:solidFill>
                  <a:schemeClr val="tx1"/>
                </a:solidFill>
              </a:rPr>
              <a:t>25/7.bendde değişiklik yapılmıştır. </a:t>
            </a:r>
          </a:p>
          <a:p>
            <a:r>
              <a:rPr lang="tr-TR" sz="2000" dirty="0" smtClean="0">
                <a:solidFill>
                  <a:schemeClr val="tx1"/>
                </a:solidFill>
              </a:rPr>
              <a:t>Hizmet </a:t>
            </a:r>
            <a:r>
              <a:rPr lang="tr-TR" sz="2000" dirty="0">
                <a:solidFill>
                  <a:schemeClr val="tx1"/>
                </a:solidFill>
              </a:rPr>
              <a:t>sözleşmesi sona erdikten sonra hizmet erbabına, </a:t>
            </a:r>
            <a:endParaRPr lang="tr-TR" sz="2000" dirty="0" smtClean="0">
              <a:solidFill>
                <a:schemeClr val="tx1"/>
              </a:solidFill>
            </a:endParaRPr>
          </a:p>
          <a:p>
            <a:pPr marL="800100" lvl="1" indent="-342900">
              <a:buFont typeface="Wingdings" panose="05000000000000000000" pitchFamily="2" charset="2"/>
              <a:buChar char="Ø"/>
            </a:pPr>
            <a:r>
              <a:rPr lang="tr-TR" sz="2000" dirty="0" smtClean="0">
                <a:solidFill>
                  <a:schemeClr val="tx1"/>
                </a:solidFill>
              </a:rPr>
              <a:t>Karşılıklı sonlandırma sözleşmesi veya </a:t>
            </a:r>
            <a:r>
              <a:rPr lang="tr-TR" sz="2000" dirty="0" err="1" smtClean="0">
                <a:solidFill>
                  <a:schemeClr val="tx1"/>
                </a:solidFill>
              </a:rPr>
              <a:t>ikale</a:t>
            </a:r>
            <a:r>
              <a:rPr lang="tr-TR" sz="2000" dirty="0" smtClean="0">
                <a:solidFill>
                  <a:schemeClr val="tx1"/>
                </a:solidFill>
              </a:rPr>
              <a:t> sözleşmesi kapsamında ödenen tazminatlar, </a:t>
            </a:r>
          </a:p>
          <a:p>
            <a:pPr marL="800100" lvl="1" indent="-342900">
              <a:buFont typeface="Wingdings" panose="05000000000000000000" pitchFamily="2" charset="2"/>
              <a:buChar char="Ø"/>
            </a:pPr>
            <a:r>
              <a:rPr lang="tr-TR" sz="2000" dirty="0" smtClean="0">
                <a:solidFill>
                  <a:schemeClr val="tx1"/>
                </a:solidFill>
              </a:rPr>
              <a:t>İş kaybı tazminatları,</a:t>
            </a:r>
          </a:p>
          <a:p>
            <a:pPr marL="800100" lvl="1" indent="-342900">
              <a:buFont typeface="Wingdings" panose="05000000000000000000" pitchFamily="2" charset="2"/>
              <a:buChar char="Ø"/>
            </a:pPr>
            <a:r>
              <a:rPr lang="tr-TR" sz="2000" dirty="0" smtClean="0">
                <a:solidFill>
                  <a:schemeClr val="tx1"/>
                </a:solidFill>
              </a:rPr>
              <a:t>İş sonu tazminatları, </a:t>
            </a:r>
          </a:p>
          <a:p>
            <a:pPr marL="800100" lvl="1" indent="-342900">
              <a:buFont typeface="Wingdings" panose="05000000000000000000" pitchFamily="2" charset="2"/>
              <a:buChar char="Ø"/>
            </a:pPr>
            <a:r>
              <a:rPr lang="tr-TR" sz="2000" dirty="0" smtClean="0">
                <a:solidFill>
                  <a:schemeClr val="tx1"/>
                </a:solidFill>
              </a:rPr>
              <a:t>İş güvencesi tazminatları </a:t>
            </a:r>
          </a:p>
          <a:p>
            <a:r>
              <a:rPr lang="tr-TR" sz="2000" dirty="0" smtClean="0">
                <a:solidFill>
                  <a:schemeClr val="tx1"/>
                </a:solidFill>
              </a:rPr>
              <a:t>gibi </a:t>
            </a:r>
            <a:r>
              <a:rPr lang="tr-TR" sz="2000" dirty="0">
                <a:solidFill>
                  <a:schemeClr val="tx1"/>
                </a:solidFill>
              </a:rPr>
              <a:t>adlar altında yapılan ödemeler ve yardımların, çalışanın tabi olduğu mevzuata göre kıdem tazminatına ilişkin söz konusu istisna tutarın hesabında dikkate alınması gerektiği hususuna açıklık getirilmiştir.  </a:t>
            </a:r>
            <a:r>
              <a:rPr lang="tr-TR" sz="2000" b="1" dirty="0" smtClean="0">
                <a:solidFill>
                  <a:schemeClr val="tx1"/>
                </a:solidFill>
              </a:rPr>
              <a:t>(</a:t>
            </a:r>
            <a:r>
              <a:rPr lang="tr-TR" sz="2000" b="1" dirty="0">
                <a:solidFill>
                  <a:schemeClr val="tx1"/>
                </a:solidFill>
              </a:rPr>
              <a:t>7103 Sayılı Kanun Madde</a:t>
            </a:r>
            <a:r>
              <a:rPr lang="tr-TR" sz="2000" b="1" dirty="0" smtClean="0">
                <a:solidFill>
                  <a:schemeClr val="tx1"/>
                </a:solidFill>
              </a:rPr>
              <a:t> </a:t>
            </a:r>
            <a:r>
              <a:rPr lang="tr-TR" sz="2000" b="1" dirty="0">
                <a:solidFill>
                  <a:schemeClr val="tx1"/>
                </a:solidFill>
              </a:rPr>
              <a:t>5</a:t>
            </a:r>
            <a:r>
              <a:rPr lang="tr-TR" sz="2000" b="1" dirty="0" smtClean="0">
                <a:solidFill>
                  <a:schemeClr val="tx1"/>
                </a:solidFill>
              </a:rPr>
              <a:t>)</a:t>
            </a:r>
          </a:p>
          <a:p>
            <a:r>
              <a:rPr lang="tr-TR" sz="2000" b="1" dirty="0">
                <a:solidFill>
                  <a:srgbClr val="FF0000"/>
                </a:solidFill>
              </a:rPr>
              <a:t>Yürürlük : 27.03.2018  </a:t>
            </a:r>
          </a:p>
          <a:p>
            <a:endParaRPr lang="tr-TR" sz="2000" dirty="0">
              <a:solidFill>
                <a:schemeClr val="tx1"/>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3"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22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238</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191730" y="2430469"/>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a:solidFill>
                  <a:schemeClr val="tx1"/>
                </a:solidFill>
              </a:rPr>
              <a:t>193 SAYILI GVK MADDE </a:t>
            </a:r>
            <a:r>
              <a:rPr lang="tr-TR" sz="2000" b="1" dirty="0" smtClean="0">
                <a:solidFill>
                  <a:schemeClr val="tx1"/>
                </a:solidFill>
              </a:rPr>
              <a:t>32/5.fıkra eklenmiştir.</a:t>
            </a:r>
          </a:p>
          <a:p>
            <a:endParaRPr lang="tr-TR" sz="2000" b="1" dirty="0">
              <a:solidFill>
                <a:schemeClr val="tx1"/>
              </a:solidFill>
            </a:endParaRPr>
          </a:p>
          <a:p>
            <a:pPr marL="342900" indent="-342900">
              <a:buFont typeface="Wingdings" panose="05000000000000000000" pitchFamily="2" charset="2"/>
              <a:buChar char="Ø"/>
            </a:pPr>
            <a:r>
              <a:rPr lang="tr-TR" sz="2000" dirty="0" smtClean="0">
                <a:solidFill>
                  <a:schemeClr val="tx1"/>
                </a:solidFill>
              </a:rPr>
              <a:t> </a:t>
            </a:r>
            <a:r>
              <a:rPr lang="tr-TR" sz="2000" dirty="0">
                <a:solidFill>
                  <a:schemeClr val="tx1"/>
                </a:solidFill>
              </a:rPr>
              <a:t>Asgari geçim indirimi uygulamasında artan oranlı gelir vergisi tarifesi dolayısıyla meydana gelen azalmanın önlenmesine ilişkin düzenleme yapılmıştır. </a:t>
            </a:r>
            <a:r>
              <a:rPr lang="tr-TR" sz="2000" b="1" dirty="0">
                <a:solidFill>
                  <a:schemeClr val="tx1"/>
                </a:solidFill>
              </a:rPr>
              <a:t>(7103 Sayılı Kanun Madde </a:t>
            </a:r>
            <a:r>
              <a:rPr lang="tr-TR" sz="2000" b="1" dirty="0" smtClean="0">
                <a:solidFill>
                  <a:schemeClr val="tx1"/>
                </a:solidFill>
              </a:rPr>
              <a:t>6)</a:t>
            </a:r>
          </a:p>
          <a:p>
            <a:pPr marL="342900" indent="-342900">
              <a:buFont typeface="Wingdings" panose="05000000000000000000" pitchFamily="2" charset="2"/>
              <a:buChar char="Ø"/>
            </a:pPr>
            <a:endParaRPr lang="tr-TR" sz="2000" dirty="0">
              <a:solidFill>
                <a:schemeClr val="tx1"/>
              </a:solidFill>
            </a:endParaRPr>
          </a:p>
          <a:p>
            <a:endParaRPr lang="tr-TR" sz="2000" dirty="0" smtClean="0">
              <a:solidFill>
                <a:schemeClr val="tx1"/>
              </a:solidFill>
            </a:endParaRPr>
          </a:p>
          <a:p>
            <a:r>
              <a:rPr lang="tr-TR" sz="2000" b="1" dirty="0">
                <a:solidFill>
                  <a:srgbClr val="FF0000"/>
                </a:solidFill>
              </a:rPr>
              <a:t>Yürürlük : 27.03.2018  </a:t>
            </a:r>
          </a:p>
          <a:p>
            <a:endParaRPr lang="tr-TR" sz="2000" dirty="0">
              <a:solidFill>
                <a:schemeClr val="tx1"/>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3"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8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239</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209041" y="2338250"/>
            <a:ext cx="8534681" cy="42633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a:solidFill>
                  <a:schemeClr val="tx1"/>
                </a:solidFill>
              </a:rPr>
              <a:t>193 SAYILI GVK MADDE </a:t>
            </a:r>
            <a:r>
              <a:rPr lang="tr-TR" sz="2000" b="1" dirty="0" smtClean="0">
                <a:solidFill>
                  <a:schemeClr val="tx1"/>
                </a:solidFill>
              </a:rPr>
              <a:t>61/7. </a:t>
            </a:r>
            <a:r>
              <a:rPr lang="tr-TR" sz="2000" b="1" dirty="0" err="1" smtClean="0">
                <a:solidFill>
                  <a:schemeClr val="tx1"/>
                </a:solidFill>
              </a:rPr>
              <a:t>Bend</a:t>
            </a:r>
            <a:r>
              <a:rPr lang="tr-TR" sz="2000" b="1" dirty="0" smtClean="0">
                <a:solidFill>
                  <a:schemeClr val="tx1"/>
                </a:solidFill>
              </a:rPr>
              <a:t> </a:t>
            </a:r>
            <a:r>
              <a:rPr lang="tr-TR" sz="2000" b="1" dirty="0">
                <a:solidFill>
                  <a:schemeClr val="tx1"/>
                </a:solidFill>
              </a:rPr>
              <a:t>eklenmiştir.</a:t>
            </a:r>
          </a:p>
          <a:p>
            <a:pPr marL="342900" lvl="0" indent="-342900">
              <a:buFont typeface="Wingdings" panose="05000000000000000000" pitchFamily="2" charset="2"/>
              <a:buChar char="Ø"/>
            </a:pPr>
            <a:r>
              <a:rPr lang="tr-TR" sz="2000" dirty="0" smtClean="0">
                <a:solidFill>
                  <a:schemeClr val="tx1"/>
                </a:solidFill>
              </a:rPr>
              <a:t>“ </a:t>
            </a:r>
            <a:r>
              <a:rPr lang="tr-TR" sz="2000" dirty="0">
                <a:solidFill>
                  <a:schemeClr val="tx1"/>
                </a:solidFill>
              </a:rPr>
              <a:t>H</a:t>
            </a:r>
            <a:r>
              <a:rPr lang="tr-TR" sz="2000" dirty="0" smtClean="0">
                <a:solidFill>
                  <a:schemeClr val="tx1"/>
                </a:solidFill>
              </a:rPr>
              <a:t>izmet </a:t>
            </a:r>
            <a:r>
              <a:rPr lang="tr-TR" sz="2000" dirty="0">
                <a:solidFill>
                  <a:schemeClr val="tx1"/>
                </a:solidFill>
              </a:rPr>
              <a:t>sözleşmesi sona erdikten sonra; karşılıklı sonlandırma sözleşmesi veya </a:t>
            </a:r>
            <a:r>
              <a:rPr lang="tr-TR" sz="2000" dirty="0" err="1">
                <a:solidFill>
                  <a:schemeClr val="tx1"/>
                </a:solidFill>
              </a:rPr>
              <a:t>ikale</a:t>
            </a:r>
            <a:r>
              <a:rPr lang="tr-TR" sz="2000" dirty="0">
                <a:solidFill>
                  <a:schemeClr val="tx1"/>
                </a:solidFill>
              </a:rPr>
              <a:t> sözleşmesi kapsamında ödenen tazminatlar, iş kaybı tazminatları, iş sonu tazminatları, iş güvencesi tazminatları gibi çeşitli adlar altında yapılan ödemeler ve </a:t>
            </a:r>
            <a:r>
              <a:rPr lang="tr-TR" sz="2000" dirty="0" err="1">
                <a:solidFill>
                  <a:schemeClr val="tx1"/>
                </a:solidFill>
              </a:rPr>
              <a:t>yardımlar”ın</a:t>
            </a:r>
            <a:r>
              <a:rPr lang="tr-TR" sz="2000" dirty="0">
                <a:solidFill>
                  <a:schemeClr val="tx1"/>
                </a:solidFill>
              </a:rPr>
              <a:t> ücret olduğu belirtilmiştir. </a:t>
            </a:r>
          </a:p>
          <a:p>
            <a:pPr marL="342900" indent="-342900">
              <a:buFont typeface="Wingdings" panose="05000000000000000000" pitchFamily="2" charset="2"/>
              <a:buChar char="Ø"/>
            </a:pPr>
            <a:r>
              <a:rPr lang="tr-TR" sz="2000" dirty="0">
                <a:solidFill>
                  <a:schemeClr val="tx1"/>
                </a:solidFill>
              </a:rPr>
              <a:t>Bu bendin eklenmesi ile uygulamada </a:t>
            </a:r>
            <a:r>
              <a:rPr lang="tr-TR" sz="2000" dirty="0" err="1">
                <a:solidFill>
                  <a:schemeClr val="tx1"/>
                </a:solidFill>
              </a:rPr>
              <a:t>ikale</a:t>
            </a:r>
            <a:r>
              <a:rPr lang="tr-TR" sz="2000" dirty="0">
                <a:solidFill>
                  <a:schemeClr val="tx1"/>
                </a:solidFill>
              </a:rPr>
              <a:t> sözleşmesi olarak adlandırılan ve işçi ve işverenler arasında işin sonlandırılmasına bağlanan çeşitli tazminat </a:t>
            </a:r>
            <a:r>
              <a:rPr lang="tr-TR" sz="2000" dirty="0" err="1">
                <a:solidFill>
                  <a:schemeClr val="tx1"/>
                </a:solidFill>
              </a:rPr>
              <a:t>vb</a:t>
            </a:r>
            <a:r>
              <a:rPr lang="tr-TR" sz="2000" dirty="0">
                <a:solidFill>
                  <a:schemeClr val="tx1"/>
                </a:solidFill>
              </a:rPr>
              <a:t> ödemelerin de Gelir Vergisi Kanunu bakımından ücret niteliğinde olduğu düzenlenmiştir. </a:t>
            </a:r>
            <a:endParaRPr lang="tr-TR" sz="2000" dirty="0" smtClean="0">
              <a:solidFill>
                <a:schemeClr val="tx1"/>
              </a:solidFill>
            </a:endParaRPr>
          </a:p>
          <a:p>
            <a:pPr marL="342900" indent="-342900">
              <a:buFont typeface="Wingdings" panose="05000000000000000000" pitchFamily="2" charset="2"/>
              <a:buChar char="Ø"/>
            </a:pPr>
            <a:r>
              <a:rPr lang="tr-TR" sz="2000" dirty="0" smtClean="0">
                <a:solidFill>
                  <a:schemeClr val="tx1"/>
                </a:solidFill>
              </a:rPr>
              <a:t>Bu </a:t>
            </a:r>
            <a:r>
              <a:rPr lang="tr-TR" sz="2000" dirty="0">
                <a:solidFill>
                  <a:schemeClr val="tx1"/>
                </a:solidFill>
              </a:rPr>
              <a:t>düzenleme öncesindeki durumda Maliye Bakanlığı ile mahkemeleri arasında görüş farklılığı bulunmaktaydı. Böylelikle tartışmalı olan bir konu netleştirilmiştir</a:t>
            </a:r>
            <a:r>
              <a:rPr lang="tr-TR" sz="2000" dirty="0" smtClean="0">
                <a:solidFill>
                  <a:schemeClr val="tx1"/>
                </a:solidFill>
              </a:rPr>
              <a:t>.</a:t>
            </a:r>
            <a:r>
              <a:rPr lang="tr-TR" sz="2000" dirty="0">
                <a:solidFill>
                  <a:schemeClr val="tx1"/>
                </a:solidFill>
              </a:rPr>
              <a:t> </a:t>
            </a:r>
            <a:r>
              <a:rPr lang="tr-TR" sz="2000" b="1" dirty="0">
                <a:solidFill>
                  <a:schemeClr val="tx1"/>
                </a:solidFill>
              </a:rPr>
              <a:t>(7103 Sayılı Kanun Madde </a:t>
            </a:r>
            <a:r>
              <a:rPr lang="tr-TR" sz="2000" b="1" dirty="0" smtClean="0">
                <a:solidFill>
                  <a:schemeClr val="tx1"/>
                </a:solidFill>
              </a:rPr>
              <a:t>7)</a:t>
            </a:r>
          </a:p>
          <a:p>
            <a:r>
              <a:rPr lang="tr-TR" sz="2000" b="1" dirty="0" smtClean="0">
                <a:solidFill>
                  <a:srgbClr val="FF0000"/>
                </a:solidFill>
              </a:rPr>
              <a:t>    Yürürlük </a:t>
            </a:r>
            <a:r>
              <a:rPr lang="tr-TR" sz="2000" b="1" dirty="0">
                <a:solidFill>
                  <a:srgbClr val="FF0000"/>
                </a:solidFill>
              </a:rPr>
              <a:t>: 27.03.2018  </a:t>
            </a:r>
          </a:p>
          <a:p>
            <a:pPr marL="342900" indent="-342900">
              <a:buFont typeface="Wingdings" panose="05000000000000000000" pitchFamily="2" charset="2"/>
              <a:buChar char="Ø"/>
            </a:pPr>
            <a:endParaRPr lang="tr-TR" sz="2000" dirty="0">
              <a:solidFill>
                <a:schemeClr val="tx1"/>
              </a:solidFill>
            </a:endParaRPr>
          </a:p>
          <a:p>
            <a:endParaRPr lang="tr-TR" sz="2000" b="1" dirty="0">
              <a:solidFill>
                <a:srgbClr val="FF0000"/>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3"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19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91813" y="148495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61073" y="1630458"/>
            <a:ext cx="8791268" cy="4832092"/>
          </a:xfrm>
          <a:prstGeom prst="rect">
            <a:avLst/>
          </a:prstGeom>
          <a:noFill/>
        </p:spPr>
        <p:txBody>
          <a:bodyPr wrap="square" lIns="0" rIns="0" numCol="1" rtlCol="0" anchor="t" anchorCtr="0">
            <a:noAutofit/>
          </a:bodyPr>
          <a:lstStyle/>
          <a:p>
            <a:pPr algn="ctr"/>
            <a:r>
              <a:rPr lang="tr-TR" sz="2200" b="1" dirty="0" smtClean="0">
                <a:solidFill>
                  <a:srgbClr val="FF0000"/>
                </a:solidFill>
                <a:cs typeface="Times New Roman" pitchFamily="18" charset="0"/>
              </a:rPr>
              <a:t>İŞİN BİTİMİNDE ORTAYA ÇIKAN KAR VE ZARARIN DURUMU</a:t>
            </a:r>
          </a:p>
          <a:p>
            <a:pPr marL="342900" indent="-342900">
              <a:buFont typeface="Wingdings" panose="05000000000000000000" pitchFamily="2" charset="2"/>
              <a:buChar char="Ø"/>
            </a:pPr>
            <a:r>
              <a:rPr lang="tr-TR" dirty="0" smtClean="0"/>
              <a:t>Kurumlar</a:t>
            </a:r>
            <a:r>
              <a:rPr lang="tr-TR" dirty="0"/>
              <a:t>, dilerlerse Borçlar Kanununa göre </a:t>
            </a:r>
            <a:r>
              <a:rPr lang="tr-TR" dirty="0">
                <a:solidFill>
                  <a:srgbClr val="FF0000"/>
                </a:solidFill>
              </a:rPr>
              <a:t>adi ortaklık </a:t>
            </a:r>
            <a:r>
              <a:rPr lang="tr-TR" dirty="0"/>
              <a:t>veya Kurumlar Vergisi Kanununa göre </a:t>
            </a:r>
            <a:r>
              <a:rPr lang="tr-TR" dirty="0">
                <a:solidFill>
                  <a:srgbClr val="FF0000"/>
                </a:solidFill>
              </a:rPr>
              <a:t>iş ortaklığı </a:t>
            </a:r>
            <a:r>
              <a:rPr lang="tr-TR" dirty="0"/>
              <a:t>şeklinde ortaklıklar oluşturarak faaliyet gösterebilmektedirler</a:t>
            </a:r>
            <a:r>
              <a:rPr lang="tr-TR" dirty="0" smtClean="0"/>
              <a:t>.</a:t>
            </a:r>
          </a:p>
          <a:p>
            <a:endParaRPr lang="tr-TR" dirty="0"/>
          </a:p>
          <a:p>
            <a:pPr marL="285750" indent="-285750">
              <a:buFont typeface="Wingdings" panose="05000000000000000000" pitchFamily="2" charset="2"/>
              <a:buChar char="Ø"/>
            </a:pPr>
            <a:r>
              <a:rPr lang="tr-TR" dirty="0">
                <a:solidFill>
                  <a:srgbClr val="FF0000"/>
                </a:solidFill>
              </a:rPr>
              <a:t>Adi ortaklıklar</a:t>
            </a:r>
            <a:r>
              <a:rPr lang="tr-TR" dirty="0"/>
              <a:t>, kurumlar vergisi mükellefi olmamalarına rağmen katma değer vergisi mükellefi olmaları nedeniyle ayrı defter tutabilmektedirler. Ortaklar ise dönem sonlarında ortaya çıkan </a:t>
            </a:r>
            <a:r>
              <a:rPr lang="tr-TR" dirty="0">
                <a:solidFill>
                  <a:srgbClr val="FF0000"/>
                </a:solidFill>
              </a:rPr>
              <a:t>kâr veya zararı</a:t>
            </a:r>
            <a:r>
              <a:rPr lang="tr-TR" dirty="0"/>
              <a:t>, ortaklıktaki hisseleri oranında paylaşarak </a:t>
            </a:r>
            <a:r>
              <a:rPr lang="tr-TR" dirty="0">
                <a:solidFill>
                  <a:srgbClr val="FF0000"/>
                </a:solidFill>
              </a:rPr>
              <a:t>kendi hesaplarına dahil etmektedirler</a:t>
            </a:r>
            <a:r>
              <a:rPr lang="tr-TR" dirty="0" smtClean="0">
                <a:solidFill>
                  <a:srgbClr val="FF0000"/>
                </a:solidFill>
              </a:rPr>
              <a:t>.</a:t>
            </a:r>
          </a:p>
          <a:p>
            <a:endParaRPr lang="tr-TR" dirty="0"/>
          </a:p>
          <a:p>
            <a:pPr marL="285750" indent="-285750">
              <a:buFont typeface="Wingdings" panose="05000000000000000000" pitchFamily="2" charset="2"/>
              <a:buChar char="Ø"/>
            </a:pPr>
            <a:r>
              <a:rPr lang="tr-TR" dirty="0">
                <a:solidFill>
                  <a:srgbClr val="FF0000"/>
                </a:solidFill>
              </a:rPr>
              <a:t>İş ortaklıkları </a:t>
            </a:r>
            <a:r>
              <a:rPr lang="tr-TR" dirty="0"/>
              <a:t>ise Kurumlar Vergisi Kanununda ayrı bir kurum olarak değerlendirilmekte ve kurumlar vergisi mükellefi olarak sayılmaktadırlar. İş ortaklıklarının faaliyetinden doğan kazanç, kurumlar vergisine tabi tutulmakta ve </a:t>
            </a:r>
            <a:r>
              <a:rPr lang="tr-TR" dirty="0">
                <a:solidFill>
                  <a:srgbClr val="FF0000"/>
                </a:solidFill>
              </a:rPr>
              <a:t>vergi sonrası kazanç ortakların hisselerine göre ortaklara dağıtılmaktadır</a:t>
            </a:r>
            <a:r>
              <a:rPr lang="tr-TR" dirty="0" smtClean="0">
                <a:solidFill>
                  <a:srgbClr val="FF0000"/>
                </a:solidFill>
              </a:rPr>
              <a:t>.</a:t>
            </a:r>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r>
              <a:rPr lang="tr-TR" dirty="0" smtClean="0"/>
              <a:t>Kurumlar </a:t>
            </a:r>
            <a:r>
              <a:rPr lang="tr-TR" dirty="0"/>
              <a:t>vergisi mükelleflerinin </a:t>
            </a:r>
            <a:r>
              <a:rPr lang="tr-TR" dirty="0">
                <a:solidFill>
                  <a:srgbClr val="FF0000"/>
                </a:solidFill>
              </a:rPr>
              <a:t>zararlarının,</a:t>
            </a:r>
            <a:r>
              <a:rPr lang="tr-TR" dirty="0"/>
              <a:t> bu mükelleflerin ortaklarınca </a:t>
            </a:r>
            <a:r>
              <a:rPr lang="tr-TR" dirty="0">
                <a:solidFill>
                  <a:srgbClr val="FF0000"/>
                </a:solidFill>
              </a:rPr>
              <a:t>indirilebilmesi mümkün olmayıp</a:t>
            </a:r>
            <a:r>
              <a:rPr lang="tr-TR" dirty="0"/>
              <a:t> aynı durum kurumlar vergisi mükellefi iş ortaklıklarının zararları için de geçerlidir.</a:t>
            </a:r>
          </a:p>
          <a:p>
            <a:pPr indent="-357188">
              <a:buFont typeface="Wingdings" panose="05000000000000000000" pitchFamily="2" charset="2"/>
              <a:buChar char="Ø"/>
            </a:pPr>
            <a:endParaRPr lang="tr-TR" kern="0" dirty="0" smtClean="0">
              <a:solidFill>
                <a:srgbClr val="000000"/>
              </a:solidFill>
              <a:cs typeface="Times New Roman" pitchFamily="18" charset="0"/>
            </a:endParaRPr>
          </a:p>
          <a:p>
            <a:pPr marL="1185862" indent="-285750">
              <a:buFont typeface="Wingdings" panose="05000000000000000000" pitchFamily="2" charset="2"/>
              <a:buChar char="Ø"/>
            </a:pPr>
            <a:endParaRPr lang="tr-TR" kern="0" dirty="0">
              <a:solidFill>
                <a:srgbClr val="000000"/>
              </a:solidFill>
              <a:latin typeface="Times New Roman" pitchFamily="18" charset="0"/>
              <a:cs typeface="Times New Roman" pitchFamily="18" charset="0"/>
            </a:endParaRPr>
          </a:p>
          <a:p>
            <a:pPr marL="2152650" indent="-354013">
              <a:buFont typeface="Wingdings" panose="05000000000000000000" pitchFamily="2" charset="2"/>
              <a:buChar char="Ø"/>
            </a:pPr>
            <a:endParaRPr lang="tr-TR"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spTree>
    <p:extLst>
      <p:ext uri="{BB962C8B-B14F-4D97-AF65-F5344CB8AC3E}">
        <p14:creationId xmlns:p14="http://schemas.microsoft.com/office/powerpoint/2010/main" val="336226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240</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243109" y="2415719"/>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smtClean="0">
                <a:solidFill>
                  <a:schemeClr val="tx1"/>
                </a:solidFill>
              </a:rPr>
              <a:t> 213 </a:t>
            </a:r>
            <a:r>
              <a:rPr lang="tr-TR" sz="2000" b="1" dirty="0">
                <a:solidFill>
                  <a:schemeClr val="tx1"/>
                </a:solidFill>
              </a:rPr>
              <a:t>SAYILI </a:t>
            </a:r>
            <a:r>
              <a:rPr lang="tr-TR" sz="2000" b="1" dirty="0" smtClean="0">
                <a:solidFill>
                  <a:schemeClr val="tx1"/>
                </a:solidFill>
              </a:rPr>
              <a:t>VUK </a:t>
            </a:r>
            <a:r>
              <a:rPr lang="tr-TR" sz="2000" b="1" dirty="0">
                <a:solidFill>
                  <a:schemeClr val="tx1"/>
                </a:solidFill>
              </a:rPr>
              <a:t>MADDE </a:t>
            </a:r>
            <a:r>
              <a:rPr lang="tr-TR" sz="2000" b="1" dirty="0" smtClean="0">
                <a:solidFill>
                  <a:schemeClr val="tx1"/>
                </a:solidFill>
              </a:rPr>
              <a:t>5’e 6. Fıkra eklenmiştir</a:t>
            </a:r>
            <a:r>
              <a:rPr lang="tr-TR" sz="2000" b="1" dirty="0">
                <a:solidFill>
                  <a:schemeClr val="tx1"/>
                </a:solidFill>
              </a:rPr>
              <a:t>.</a:t>
            </a:r>
          </a:p>
          <a:p>
            <a:endParaRPr lang="tr-TR" sz="2000" b="1" dirty="0" smtClean="0">
              <a:solidFill>
                <a:schemeClr val="tx1"/>
              </a:solidFill>
            </a:endParaRPr>
          </a:p>
          <a:p>
            <a:pPr marL="342900" indent="-342900">
              <a:buFont typeface="Wingdings" panose="05000000000000000000" pitchFamily="2" charset="2"/>
              <a:buChar char="Ø"/>
            </a:pPr>
            <a:r>
              <a:rPr lang="tr-TR" sz="2000" dirty="0" smtClean="0">
                <a:solidFill>
                  <a:schemeClr val="tx1"/>
                </a:solidFill>
              </a:rPr>
              <a:t>Kamu kurum ve kuruluşları tarafından ilgili kanunlarına istinaden mükelleflerden talep edilebilen ve bu kurum ve kuruluşların görevlerinin ifası için zorunlu ve süreklilik arz eden bilgilerin, bu kurum ve kuruluşlara verilmesinin vergi mahremiyetinin ihlali sayılmayacağına yönelik düzenlenme yapılmıştır. </a:t>
            </a:r>
            <a:r>
              <a:rPr lang="tr-TR" sz="2000" b="1" dirty="0" smtClean="0">
                <a:solidFill>
                  <a:schemeClr val="tx1"/>
                </a:solidFill>
              </a:rPr>
              <a:t>(</a:t>
            </a:r>
            <a:r>
              <a:rPr lang="tr-TR" sz="2000" b="1" dirty="0">
                <a:solidFill>
                  <a:schemeClr val="tx1"/>
                </a:solidFill>
              </a:rPr>
              <a:t>7103 Sayılı Kanun Madde </a:t>
            </a:r>
            <a:r>
              <a:rPr lang="tr-TR" sz="2000" b="1" dirty="0" smtClean="0">
                <a:solidFill>
                  <a:schemeClr val="tx1"/>
                </a:solidFill>
              </a:rPr>
              <a:t>8)</a:t>
            </a:r>
            <a:endParaRPr lang="tr-TR" sz="2000" b="1" dirty="0">
              <a:solidFill>
                <a:schemeClr val="tx1"/>
              </a:solidFill>
            </a:endParaRPr>
          </a:p>
          <a:p>
            <a:r>
              <a:rPr lang="tr-TR" sz="2000" b="1" dirty="0">
                <a:solidFill>
                  <a:srgbClr val="FF0000"/>
                </a:solidFill>
              </a:rPr>
              <a:t>    </a:t>
            </a:r>
            <a:endParaRPr lang="tr-TR" sz="2000" b="1" dirty="0" smtClean="0">
              <a:solidFill>
                <a:srgbClr val="FF0000"/>
              </a:solidFill>
            </a:endParaRPr>
          </a:p>
          <a:p>
            <a:r>
              <a:rPr lang="tr-TR" sz="2000" b="1" dirty="0" smtClean="0">
                <a:solidFill>
                  <a:srgbClr val="FF0000"/>
                </a:solidFill>
              </a:rPr>
              <a:t>Yürürlük </a:t>
            </a:r>
            <a:r>
              <a:rPr lang="tr-TR" sz="2000" b="1" dirty="0">
                <a:solidFill>
                  <a:srgbClr val="FF0000"/>
                </a:solidFill>
              </a:rPr>
              <a:t>: 27.03.2018</a:t>
            </a:r>
            <a:endParaRPr lang="tr-TR" sz="2000" dirty="0">
              <a:solidFill>
                <a:schemeClr val="tx1"/>
              </a:solidFill>
            </a:endParaRPr>
          </a:p>
          <a:p>
            <a:endParaRPr lang="tr-TR" sz="2000" b="1" dirty="0">
              <a:solidFill>
                <a:srgbClr val="FF0000"/>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241</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191730" y="2442138"/>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a:solidFill>
                  <a:schemeClr val="tx1"/>
                </a:solidFill>
              </a:rPr>
              <a:t>213 SAYILI VUK MADDE </a:t>
            </a:r>
            <a:r>
              <a:rPr lang="tr-TR" sz="2000" b="1" dirty="0" smtClean="0">
                <a:solidFill>
                  <a:schemeClr val="tx1"/>
                </a:solidFill>
              </a:rPr>
              <a:t>10. Maddesinde yapılan düzenleme</a:t>
            </a:r>
            <a:endParaRPr lang="tr-TR" sz="2000" b="1" dirty="0">
              <a:solidFill>
                <a:schemeClr val="tx1"/>
              </a:solidFill>
            </a:endParaRPr>
          </a:p>
          <a:p>
            <a:r>
              <a:rPr lang="tr-TR" sz="2000" dirty="0" smtClean="0">
                <a:solidFill>
                  <a:schemeClr val="tx1"/>
                </a:solidFill>
              </a:rPr>
              <a:t>KVK.17 </a:t>
            </a:r>
            <a:r>
              <a:rPr lang="tr-TR" sz="2000" dirty="0" err="1">
                <a:solidFill>
                  <a:schemeClr val="tx1"/>
                </a:solidFill>
              </a:rPr>
              <a:t>nci</a:t>
            </a:r>
            <a:r>
              <a:rPr lang="tr-TR" sz="2000" dirty="0">
                <a:solidFill>
                  <a:schemeClr val="tx1"/>
                </a:solidFill>
              </a:rPr>
              <a:t> maddesinin dokuzuncu fıkrası hükmü  </a:t>
            </a:r>
            <a:r>
              <a:rPr lang="tr-TR" sz="2000" dirty="0" smtClean="0">
                <a:solidFill>
                  <a:schemeClr val="tx1"/>
                </a:solidFill>
              </a:rPr>
              <a:t>VUK.10’uncu </a:t>
            </a:r>
            <a:r>
              <a:rPr lang="tr-TR" sz="2000" dirty="0">
                <a:solidFill>
                  <a:schemeClr val="tx1"/>
                </a:solidFill>
              </a:rPr>
              <a:t>maddesine  </a:t>
            </a:r>
            <a:r>
              <a:rPr lang="tr-TR" sz="2000" dirty="0" smtClean="0">
                <a:solidFill>
                  <a:schemeClr val="tx1"/>
                </a:solidFill>
              </a:rPr>
              <a:t>taşınmış ayrıca;</a:t>
            </a:r>
          </a:p>
          <a:p>
            <a:pPr marL="342900" indent="-342900">
              <a:buFont typeface="Wingdings" panose="05000000000000000000" pitchFamily="2" charset="2"/>
              <a:buChar char="Ø"/>
            </a:pPr>
            <a:r>
              <a:rPr lang="tr-TR" sz="2000" dirty="0" smtClean="0">
                <a:solidFill>
                  <a:schemeClr val="tx1"/>
                </a:solidFill>
              </a:rPr>
              <a:t>Adi ortaklıklar gibi tüzel kişiliği olmayan veya vakıflar, dernekler ve üniversiteler gibi tüzel kişiliği olan teşekküllerin sona ermesi durumunda, bunlar hakkında sona erme tarihinden önceki dönemlere ilişkin olarak yapılacak tarhiyatların ve kesilecek cezaların muhatabı olacağı konusuna açıklık getirilmiştir.</a:t>
            </a:r>
          </a:p>
          <a:p>
            <a:pPr marL="342900" indent="-342900">
              <a:buFont typeface="Wingdings" panose="05000000000000000000" pitchFamily="2" charset="2"/>
              <a:buChar char="Ø"/>
            </a:pPr>
            <a:r>
              <a:rPr lang="tr-TR" sz="2000" dirty="0" smtClean="0">
                <a:solidFill>
                  <a:schemeClr val="tx1"/>
                </a:solidFill>
              </a:rPr>
              <a:t>Ayrıca </a:t>
            </a:r>
            <a:r>
              <a:rPr lang="tr-TR" sz="2000" dirty="0" err="1" smtClean="0">
                <a:solidFill>
                  <a:schemeClr val="tx1"/>
                </a:solidFill>
              </a:rPr>
              <a:t>limited</a:t>
            </a:r>
            <a:r>
              <a:rPr lang="tr-TR" sz="2000" dirty="0" smtClean="0">
                <a:solidFill>
                  <a:schemeClr val="tx1"/>
                </a:solidFill>
              </a:rPr>
              <a:t> şirket ortaklarının tasfiye öncesi dönemlerle ilgili amme alacaklarından şirkete koydukları sermaye hisseleri oranında sorumlu olacakları belirtilmiştir. </a:t>
            </a:r>
            <a:r>
              <a:rPr lang="tr-TR" sz="2000" b="1" dirty="0">
                <a:solidFill>
                  <a:schemeClr val="tx1"/>
                </a:solidFill>
              </a:rPr>
              <a:t>(7103 Sayılı Kanun Madde </a:t>
            </a:r>
            <a:r>
              <a:rPr lang="tr-TR" sz="2000" b="1" dirty="0" smtClean="0">
                <a:solidFill>
                  <a:schemeClr val="tx1"/>
                </a:solidFill>
              </a:rPr>
              <a:t>9)</a:t>
            </a:r>
            <a:endParaRPr lang="tr-TR" sz="2000" b="1" dirty="0">
              <a:solidFill>
                <a:schemeClr val="tx1"/>
              </a:solidFill>
            </a:endParaRPr>
          </a:p>
          <a:p>
            <a:r>
              <a:rPr lang="tr-TR" sz="2000" b="1" dirty="0" smtClean="0">
                <a:solidFill>
                  <a:srgbClr val="FF0000"/>
                </a:solidFill>
              </a:rPr>
              <a:t>    Yürürlük </a:t>
            </a:r>
            <a:r>
              <a:rPr lang="tr-TR" sz="2000" b="1" dirty="0">
                <a:solidFill>
                  <a:srgbClr val="FF0000"/>
                </a:solidFill>
              </a:rPr>
              <a:t>: 27.03.2018</a:t>
            </a:r>
            <a:endParaRPr lang="tr-TR" sz="2000" dirty="0">
              <a:solidFill>
                <a:schemeClr val="tx1"/>
              </a:solidFill>
            </a:endParaRPr>
          </a:p>
          <a:p>
            <a:pPr marL="342900" indent="-342900">
              <a:buFont typeface="Wingdings" panose="05000000000000000000" pitchFamily="2" charset="2"/>
              <a:buChar char="Ø"/>
            </a:pPr>
            <a:endParaRPr lang="tr-TR" sz="2000" b="1" dirty="0">
              <a:solidFill>
                <a:schemeClr val="tx1"/>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04" y="700999"/>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55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242</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209041" y="2401933"/>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a:solidFill>
                  <a:schemeClr val="tx1"/>
                </a:solidFill>
              </a:rPr>
              <a:t>213 SAYILI VUK MADDE </a:t>
            </a:r>
            <a:r>
              <a:rPr lang="tr-TR" sz="2000" b="1" dirty="0" smtClean="0">
                <a:solidFill>
                  <a:schemeClr val="tx1"/>
                </a:solidFill>
              </a:rPr>
              <a:t>278/A Maddesi Eklenmiştir.</a:t>
            </a:r>
            <a:endParaRPr lang="tr-TR" sz="2000" b="1" dirty="0">
              <a:solidFill>
                <a:schemeClr val="tx1"/>
              </a:solidFill>
            </a:endParaRPr>
          </a:p>
          <a:p>
            <a:endParaRPr lang="tr-TR" sz="2000" dirty="0" smtClean="0">
              <a:solidFill>
                <a:schemeClr val="tx1"/>
              </a:solidFill>
            </a:endParaRPr>
          </a:p>
          <a:p>
            <a:r>
              <a:rPr lang="tr-TR" sz="2000" dirty="0" smtClean="0">
                <a:solidFill>
                  <a:schemeClr val="tx1"/>
                </a:solidFill>
              </a:rPr>
              <a:t>Eklenen madde  </a:t>
            </a:r>
            <a:r>
              <a:rPr lang="tr-TR" sz="2000" dirty="0">
                <a:solidFill>
                  <a:schemeClr val="tx1"/>
                </a:solidFill>
              </a:rPr>
              <a:t>ile gıda veya ilaç gibi bozulma, çürüme veya son kullanma tarihinin geçmesi gibi nedenlerle imha edilmesi gereken emtianın, emsal bedelinin, takdir komisyonu karan olmaksızın mükelleflerce değerlemesinin yapılabilmesine olanak sağlanmıştır. </a:t>
            </a:r>
            <a:r>
              <a:rPr lang="tr-TR" sz="2000" b="1" dirty="0">
                <a:solidFill>
                  <a:schemeClr val="tx1"/>
                </a:solidFill>
              </a:rPr>
              <a:t>(7103 Sayılı Kanun Madde </a:t>
            </a:r>
            <a:r>
              <a:rPr lang="tr-TR" sz="2000" b="1" dirty="0" smtClean="0">
                <a:solidFill>
                  <a:schemeClr val="tx1"/>
                </a:solidFill>
              </a:rPr>
              <a:t>10)</a:t>
            </a:r>
            <a:r>
              <a:rPr lang="tr-TR" sz="2000" dirty="0" smtClean="0">
                <a:solidFill>
                  <a:schemeClr val="tx1"/>
                </a:solidFill>
              </a:rPr>
              <a:t> </a:t>
            </a:r>
            <a:r>
              <a:rPr lang="tr-TR" sz="2000" b="1" dirty="0" smtClean="0"/>
              <a:t>1</a:t>
            </a:r>
          </a:p>
          <a:p>
            <a:r>
              <a:rPr lang="tr-TR" sz="2000" b="1" dirty="0">
                <a:solidFill>
                  <a:srgbClr val="FF0000"/>
                </a:solidFill>
              </a:rPr>
              <a:t> Yürürlük : 27.03.2018</a:t>
            </a:r>
            <a:r>
              <a:rPr lang="tr-TR" sz="2000" b="1" dirty="0" smtClean="0"/>
              <a:t>0</a:t>
            </a:r>
            <a:r>
              <a:rPr lang="tr-TR" sz="2000" b="1" dirty="0"/>
              <a:t>)</a:t>
            </a:r>
            <a:endParaRPr lang="tr-TR" sz="2000" b="1" dirty="0">
              <a:solidFill>
                <a:srgbClr val="FF0000"/>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8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243</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191730" y="2457708"/>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a:solidFill>
                  <a:schemeClr val="tx1"/>
                </a:solidFill>
              </a:rPr>
              <a:t>213 SAYILI VUK MADDE </a:t>
            </a:r>
            <a:r>
              <a:rPr lang="tr-TR" sz="2000" b="1" dirty="0" smtClean="0">
                <a:solidFill>
                  <a:schemeClr val="tx1"/>
                </a:solidFill>
              </a:rPr>
              <a:t>280/A </a:t>
            </a:r>
            <a:r>
              <a:rPr lang="tr-TR" sz="2000" b="1" dirty="0">
                <a:solidFill>
                  <a:schemeClr val="tx1"/>
                </a:solidFill>
              </a:rPr>
              <a:t>Maddesi Eklenmiştir.</a:t>
            </a:r>
          </a:p>
          <a:p>
            <a:r>
              <a:rPr lang="tr-TR" sz="2000" b="1" dirty="0" smtClean="0">
                <a:solidFill>
                  <a:schemeClr val="tx1"/>
                </a:solidFill>
              </a:rPr>
              <a:t> </a:t>
            </a:r>
          </a:p>
          <a:p>
            <a:pPr marL="342900" indent="-342900">
              <a:buFont typeface="Wingdings" panose="05000000000000000000" pitchFamily="2" charset="2"/>
              <a:buChar char="Ø"/>
            </a:pPr>
            <a:r>
              <a:rPr lang="tr-TR" sz="2000" dirty="0" smtClean="0">
                <a:solidFill>
                  <a:srgbClr val="FF0000"/>
                </a:solidFill>
              </a:rPr>
              <a:t>Yatırım </a:t>
            </a:r>
            <a:r>
              <a:rPr lang="tr-TR" sz="2000" dirty="0">
                <a:solidFill>
                  <a:srgbClr val="FF0000"/>
                </a:solidFill>
              </a:rPr>
              <a:t>teşvik belgesi kapsamında </a:t>
            </a:r>
            <a:r>
              <a:rPr lang="tr-TR" sz="2000" dirty="0">
                <a:solidFill>
                  <a:schemeClr val="tx1"/>
                </a:solidFill>
              </a:rPr>
              <a:t>yatırım yapan </a:t>
            </a:r>
            <a:r>
              <a:rPr lang="tr-TR" sz="2000" dirty="0">
                <a:solidFill>
                  <a:srgbClr val="FF0000"/>
                </a:solidFill>
              </a:rPr>
              <a:t>tam mükellef </a:t>
            </a:r>
            <a:r>
              <a:rPr lang="tr-TR" sz="2000" dirty="0">
                <a:solidFill>
                  <a:schemeClr val="tx1"/>
                </a:solidFill>
              </a:rPr>
              <a:t>sermaye şirketlerine, işe başladıkları hesap dönemi ve bu dönemi takip eden hesap döneminde </a:t>
            </a:r>
            <a:r>
              <a:rPr lang="tr-TR" sz="2000" dirty="0">
                <a:solidFill>
                  <a:srgbClr val="FF0000"/>
                </a:solidFill>
              </a:rPr>
              <a:t>sermaye olarak yurtdışından getirilen yabancı paralar </a:t>
            </a:r>
            <a:r>
              <a:rPr lang="tr-TR" sz="2000" dirty="0">
                <a:solidFill>
                  <a:schemeClr val="tx1"/>
                </a:solidFill>
              </a:rPr>
              <a:t>için yeni bir değerleme müessesesi getirilmiştir. </a:t>
            </a:r>
            <a:endParaRPr lang="tr-TR" sz="2000" dirty="0" smtClean="0">
              <a:solidFill>
                <a:schemeClr val="tx1"/>
              </a:solidFill>
            </a:endParaRPr>
          </a:p>
          <a:p>
            <a:pPr marL="342900" indent="-342900">
              <a:buFont typeface="Wingdings" panose="05000000000000000000" pitchFamily="2" charset="2"/>
              <a:buChar char="Ø"/>
            </a:pPr>
            <a:r>
              <a:rPr lang="tr-TR" sz="2000" u="sng" dirty="0" smtClean="0">
                <a:solidFill>
                  <a:schemeClr val="tx1"/>
                </a:solidFill>
              </a:rPr>
              <a:t>Söz </a:t>
            </a:r>
            <a:r>
              <a:rPr lang="tr-TR" sz="2000" u="sng" dirty="0">
                <a:solidFill>
                  <a:schemeClr val="tx1"/>
                </a:solidFill>
              </a:rPr>
              <a:t>konusu düzenleme </a:t>
            </a:r>
            <a:r>
              <a:rPr lang="tr-TR" sz="2000" u="sng" dirty="0">
                <a:solidFill>
                  <a:srgbClr val="FF0000"/>
                </a:solidFill>
              </a:rPr>
              <a:t>27/03/2018 tarihinden sonra tescil edilen </a:t>
            </a:r>
            <a:r>
              <a:rPr lang="tr-TR" sz="2000" u="sng" dirty="0">
                <a:solidFill>
                  <a:schemeClr val="tx1"/>
                </a:solidFill>
              </a:rPr>
              <a:t>sermaye şirketlerine </a:t>
            </a:r>
            <a:r>
              <a:rPr lang="tr-TR" sz="2000" u="sng" dirty="0" smtClean="0">
                <a:solidFill>
                  <a:schemeClr val="tx1"/>
                </a:solidFill>
              </a:rPr>
              <a:t>uygulanacaktır. </a:t>
            </a:r>
            <a:r>
              <a:rPr lang="tr-TR" sz="2000" dirty="0" smtClean="0">
                <a:solidFill>
                  <a:schemeClr val="tx1"/>
                </a:solidFill>
              </a:rPr>
              <a:t> </a:t>
            </a:r>
            <a:r>
              <a:rPr lang="tr-TR" sz="2000" b="1" dirty="0" smtClean="0">
                <a:solidFill>
                  <a:schemeClr val="tx1"/>
                </a:solidFill>
              </a:rPr>
              <a:t>(</a:t>
            </a:r>
            <a:r>
              <a:rPr lang="tr-TR" sz="2000" b="1" dirty="0">
                <a:solidFill>
                  <a:schemeClr val="tx1"/>
                </a:solidFill>
              </a:rPr>
              <a:t>7103 Sayılı Kanun Madde </a:t>
            </a:r>
            <a:r>
              <a:rPr lang="tr-TR" sz="2000" b="1" dirty="0" smtClean="0">
                <a:solidFill>
                  <a:schemeClr val="tx1"/>
                </a:solidFill>
              </a:rPr>
              <a:t>11)</a:t>
            </a:r>
            <a:r>
              <a:rPr lang="tr-TR" sz="2000" dirty="0" smtClean="0">
                <a:solidFill>
                  <a:schemeClr val="tx1"/>
                </a:solidFill>
              </a:rPr>
              <a:t> </a:t>
            </a:r>
            <a:r>
              <a:rPr lang="tr-TR" sz="2000" b="1" dirty="0"/>
              <a:t>1</a:t>
            </a:r>
          </a:p>
          <a:p>
            <a:r>
              <a:rPr lang="tr-TR" sz="2000" b="1" dirty="0">
                <a:solidFill>
                  <a:srgbClr val="FF0000"/>
                </a:solidFill>
              </a:rPr>
              <a:t> </a:t>
            </a:r>
            <a:endParaRPr lang="tr-TR" sz="2000" b="1" dirty="0" smtClean="0">
              <a:solidFill>
                <a:srgbClr val="FF0000"/>
              </a:solidFill>
            </a:endParaRPr>
          </a:p>
          <a:p>
            <a:r>
              <a:rPr lang="tr-TR" sz="2000" b="1" dirty="0" smtClean="0">
                <a:solidFill>
                  <a:srgbClr val="FF0000"/>
                </a:solidFill>
              </a:rPr>
              <a:t>Yürürlük </a:t>
            </a:r>
            <a:r>
              <a:rPr lang="tr-TR" sz="2000" b="1" dirty="0">
                <a:solidFill>
                  <a:srgbClr val="FF0000"/>
                </a:solidFill>
              </a:rPr>
              <a:t>: 27.03.2018</a:t>
            </a:r>
            <a:r>
              <a:rPr lang="tr-TR" sz="2000" b="1" dirty="0"/>
              <a:t>0)</a:t>
            </a:r>
            <a:endParaRPr lang="tr-TR" sz="2000" b="1" dirty="0">
              <a:solidFill>
                <a:srgbClr val="FF0000"/>
              </a:solidFill>
            </a:endParaRPr>
          </a:p>
          <a:p>
            <a:endParaRPr lang="tr-TR" sz="2000" b="1" dirty="0">
              <a:solidFill>
                <a:srgbClr val="FF0000"/>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09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244</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191730" y="2433010"/>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smtClean="0">
                <a:solidFill>
                  <a:schemeClr val="tx1"/>
                </a:solidFill>
              </a:rPr>
              <a:t> </a:t>
            </a:r>
            <a:r>
              <a:rPr lang="tr-TR" sz="2000" b="1" dirty="0">
                <a:solidFill>
                  <a:schemeClr val="tx1"/>
                </a:solidFill>
              </a:rPr>
              <a:t>213 SAYILI VUK MADDE </a:t>
            </a:r>
            <a:r>
              <a:rPr lang="tr-TR" sz="2000" b="1" dirty="0" smtClean="0">
                <a:solidFill>
                  <a:schemeClr val="tx1"/>
                </a:solidFill>
              </a:rPr>
              <a:t>353. Maddenin 1 ve 2 </a:t>
            </a:r>
            <a:r>
              <a:rPr lang="tr-TR" sz="2000" b="1" dirty="0" err="1" smtClean="0">
                <a:solidFill>
                  <a:schemeClr val="tx1"/>
                </a:solidFill>
              </a:rPr>
              <a:t>No’lu</a:t>
            </a:r>
            <a:r>
              <a:rPr lang="tr-TR" sz="2000" b="1" dirty="0" smtClean="0">
                <a:solidFill>
                  <a:schemeClr val="tx1"/>
                </a:solidFill>
              </a:rPr>
              <a:t> fıkraları değiştirilmiştir.</a:t>
            </a:r>
          </a:p>
          <a:p>
            <a:endParaRPr lang="tr-TR" sz="2000" b="1" dirty="0" smtClean="0">
              <a:solidFill>
                <a:schemeClr val="tx1"/>
              </a:solidFill>
            </a:endParaRPr>
          </a:p>
          <a:p>
            <a:pPr marL="342900" indent="-342900">
              <a:buFont typeface="Wingdings" panose="05000000000000000000" pitchFamily="2" charset="2"/>
              <a:buChar char="Ø"/>
            </a:pPr>
            <a:r>
              <a:rPr lang="tr-TR" sz="2000" dirty="0" smtClean="0">
                <a:solidFill>
                  <a:schemeClr val="tx1"/>
                </a:solidFill>
              </a:rPr>
              <a:t>Yapılan </a:t>
            </a:r>
            <a:r>
              <a:rPr lang="tr-TR" sz="2000" dirty="0">
                <a:solidFill>
                  <a:schemeClr val="tx1"/>
                </a:solidFill>
              </a:rPr>
              <a:t>değişiklikle elektronik olarak düzenlenmesi gereken belgelere ilişkin maddede belirtilen fiiller için kesilecek özel usulsüzlük cezaları ilişkin düzenleme yapılmıştır. </a:t>
            </a:r>
            <a:endParaRPr lang="tr-TR" sz="2000" dirty="0" smtClean="0">
              <a:solidFill>
                <a:schemeClr val="tx1"/>
              </a:solidFill>
            </a:endParaRPr>
          </a:p>
          <a:p>
            <a:pPr marL="342900" indent="-342900">
              <a:buFont typeface="Wingdings" panose="05000000000000000000" pitchFamily="2" charset="2"/>
              <a:buChar char="Ø"/>
            </a:pPr>
            <a:r>
              <a:rPr lang="tr-TR" sz="2000" dirty="0" smtClean="0">
                <a:solidFill>
                  <a:schemeClr val="tx1"/>
                </a:solidFill>
              </a:rPr>
              <a:t>Belgelerin </a:t>
            </a:r>
            <a:r>
              <a:rPr lang="tr-TR" sz="2000" dirty="0">
                <a:solidFill>
                  <a:schemeClr val="tx1"/>
                </a:solidFill>
              </a:rPr>
              <a:t>elektronik belge olarak düzenlenmesi gerekirken Maliye Bakanlığınca belirlenen zorunlu haller hariç olmak üzere kâğıt olarak düzenlenmesi, özel usulsüzlük cezasını gerektirecektir. </a:t>
            </a:r>
            <a:endParaRPr lang="tr-TR" sz="2000" dirty="0" smtClean="0">
              <a:solidFill>
                <a:schemeClr val="tx1"/>
              </a:solidFill>
            </a:endParaRPr>
          </a:p>
          <a:p>
            <a:r>
              <a:rPr lang="tr-TR" sz="2000" b="1" dirty="0" smtClean="0">
                <a:solidFill>
                  <a:schemeClr val="tx1"/>
                </a:solidFill>
              </a:rPr>
              <a:t>(</a:t>
            </a:r>
            <a:r>
              <a:rPr lang="tr-TR" sz="2000" b="1" dirty="0">
                <a:solidFill>
                  <a:schemeClr val="tx1"/>
                </a:solidFill>
              </a:rPr>
              <a:t>7103 Sayılı Kanun Madde </a:t>
            </a:r>
            <a:r>
              <a:rPr lang="tr-TR" sz="2000" b="1" dirty="0" smtClean="0">
                <a:solidFill>
                  <a:schemeClr val="tx1"/>
                </a:solidFill>
              </a:rPr>
              <a:t>12)</a:t>
            </a:r>
          </a:p>
          <a:p>
            <a:endParaRPr lang="tr-TR" sz="2000" b="1" dirty="0">
              <a:solidFill>
                <a:schemeClr val="tx1"/>
              </a:solidFill>
            </a:endParaRPr>
          </a:p>
          <a:p>
            <a:r>
              <a:rPr lang="tr-TR" sz="2000" b="1" dirty="0">
                <a:solidFill>
                  <a:srgbClr val="FF0000"/>
                </a:solidFill>
              </a:rPr>
              <a:t>Yürürlük : 27.03.2018</a:t>
            </a:r>
            <a:r>
              <a:rPr lang="tr-TR" sz="2000" b="1" dirty="0"/>
              <a:t>0)</a:t>
            </a:r>
            <a:endParaRPr lang="tr-TR" sz="2000" b="1" dirty="0">
              <a:solidFill>
                <a:srgbClr val="FF0000"/>
              </a:solidFill>
            </a:endParaRPr>
          </a:p>
          <a:p>
            <a:endParaRPr lang="tr-TR" sz="2000" dirty="0">
              <a:solidFill>
                <a:schemeClr val="tx1"/>
              </a:solidFill>
            </a:endParaRPr>
          </a:p>
          <a:p>
            <a:endParaRPr lang="tr-TR" sz="2000" b="1" dirty="0">
              <a:solidFill>
                <a:srgbClr val="FF0000"/>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8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245</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209042" y="2415719"/>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smtClean="0">
                <a:solidFill>
                  <a:schemeClr val="tx1"/>
                </a:solidFill>
              </a:rPr>
              <a:t>  </a:t>
            </a:r>
            <a:r>
              <a:rPr lang="tr-TR" sz="2000" b="1" dirty="0">
                <a:solidFill>
                  <a:schemeClr val="tx1"/>
                </a:solidFill>
              </a:rPr>
              <a:t> 213 SAYILI VUK MADDE </a:t>
            </a:r>
            <a:r>
              <a:rPr lang="tr-TR" sz="2000" b="1" dirty="0" smtClean="0">
                <a:solidFill>
                  <a:schemeClr val="tx1"/>
                </a:solidFill>
              </a:rPr>
              <a:t>355. </a:t>
            </a:r>
            <a:r>
              <a:rPr lang="tr-TR" sz="2000" b="1" dirty="0">
                <a:solidFill>
                  <a:schemeClr val="tx1"/>
                </a:solidFill>
              </a:rPr>
              <a:t>Maddenin B</a:t>
            </a:r>
            <a:r>
              <a:rPr lang="tr-TR" sz="2000" b="1" dirty="0" smtClean="0">
                <a:solidFill>
                  <a:schemeClr val="tx1"/>
                </a:solidFill>
              </a:rPr>
              <a:t>aşlığı Değiştirilmiş ve 1. fıkraya ilave yapılmıştır.</a:t>
            </a:r>
          </a:p>
          <a:p>
            <a:endParaRPr lang="tr-TR" sz="2000" dirty="0" smtClean="0">
              <a:solidFill>
                <a:schemeClr val="tx1"/>
              </a:solidFill>
            </a:endParaRPr>
          </a:p>
          <a:p>
            <a:pPr marL="342900" indent="-342900">
              <a:buFont typeface="Wingdings" panose="05000000000000000000" pitchFamily="2" charset="2"/>
              <a:buChar char="Ø"/>
            </a:pPr>
            <a:r>
              <a:rPr lang="tr-TR" sz="2000" dirty="0" smtClean="0">
                <a:solidFill>
                  <a:schemeClr val="tx1"/>
                </a:solidFill>
              </a:rPr>
              <a:t>Yapılan </a:t>
            </a:r>
            <a:r>
              <a:rPr lang="tr-TR" sz="2000" dirty="0">
                <a:solidFill>
                  <a:schemeClr val="tx1"/>
                </a:solidFill>
              </a:rPr>
              <a:t>değişiklikle </a:t>
            </a:r>
            <a:r>
              <a:rPr lang="tr-TR" sz="2000" dirty="0" smtClean="0">
                <a:solidFill>
                  <a:schemeClr val="tx1"/>
                </a:solidFill>
              </a:rPr>
              <a:t> </a:t>
            </a:r>
            <a:r>
              <a:rPr lang="tr-TR" sz="2000" dirty="0">
                <a:solidFill>
                  <a:schemeClr val="tx1"/>
                </a:solidFill>
              </a:rPr>
              <a:t>başlık, </a:t>
            </a:r>
            <a:r>
              <a:rPr lang="tr-TR" sz="2000" dirty="0">
                <a:solidFill>
                  <a:srgbClr val="FF0000"/>
                </a:solidFill>
              </a:rPr>
              <a:t>“</a:t>
            </a:r>
            <a:r>
              <a:rPr lang="tr-TR" sz="2000" dirty="0" smtClean="0">
                <a:solidFill>
                  <a:srgbClr val="FF0000"/>
                </a:solidFill>
              </a:rPr>
              <a:t>Bilgi </a:t>
            </a:r>
            <a:r>
              <a:rPr lang="tr-TR" sz="2000" dirty="0">
                <a:solidFill>
                  <a:srgbClr val="FF0000"/>
                </a:solidFill>
              </a:rPr>
              <a:t>vermekten </a:t>
            </a:r>
            <a:r>
              <a:rPr lang="tr-TR" sz="2000" dirty="0" smtClean="0">
                <a:solidFill>
                  <a:srgbClr val="FF0000"/>
                </a:solidFill>
              </a:rPr>
              <a:t>çekinenler </a:t>
            </a:r>
            <a:r>
              <a:rPr lang="tr-TR" sz="2000" dirty="0">
                <a:solidFill>
                  <a:srgbClr val="FF0000"/>
                </a:solidFill>
              </a:rPr>
              <a:t>le 107/A, 256, 257, mükerrer 257 nc madde ve </a:t>
            </a:r>
            <a:r>
              <a:rPr lang="tr-TR" sz="2000" dirty="0" smtClean="0">
                <a:solidFill>
                  <a:srgbClr val="FF0000"/>
                </a:solidFill>
              </a:rPr>
              <a:t>Gelir Vergisi </a:t>
            </a:r>
            <a:r>
              <a:rPr lang="tr-TR" sz="2000" dirty="0">
                <a:solidFill>
                  <a:srgbClr val="FF0000"/>
                </a:solidFill>
              </a:rPr>
              <a:t>Kanununun 98/A </a:t>
            </a:r>
            <a:r>
              <a:rPr lang="tr-TR" sz="2000" dirty="0" smtClean="0">
                <a:solidFill>
                  <a:srgbClr val="FF0000"/>
                </a:solidFill>
              </a:rPr>
              <a:t>maddesi </a:t>
            </a:r>
            <a:r>
              <a:rPr lang="tr-TR" sz="2000" dirty="0">
                <a:solidFill>
                  <a:srgbClr val="FF0000"/>
                </a:solidFill>
              </a:rPr>
              <a:t>hükmüne uymayanlar </a:t>
            </a:r>
            <a:r>
              <a:rPr lang="tr-TR" sz="2000" dirty="0" smtClean="0">
                <a:solidFill>
                  <a:srgbClr val="FF0000"/>
                </a:solidFill>
              </a:rPr>
              <a:t>için </a:t>
            </a:r>
            <a:r>
              <a:rPr lang="tr-TR" sz="2000" dirty="0">
                <a:solidFill>
                  <a:srgbClr val="FF0000"/>
                </a:solidFill>
              </a:rPr>
              <a:t>ceza:” </a:t>
            </a:r>
            <a:r>
              <a:rPr lang="tr-TR" sz="2000" dirty="0" smtClean="0">
                <a:solidFill>
                  <a:schemeClr val="tx1"/>
                </a:solidFill>
              </a:rPr>
              <a:t>şeklinde değiştirilmiş </a:t>
            </a:r>
          </a:p>
          <a:p>
            <a:pPr marL="342900" indent="-342900">
              <a:buFont typeface="Wingdings" panose="05000000000000000000" pitchFamily="2" charset="2"/>
              <a:buChar char="Ø"/>
            </a:pPr>
            <a:r>
              <a:rPr lang="tr-TR" sz="2000" dirty="0" smtClean="0">
                <a:solidFill>
                  <a:schemeClr val="tx1"/>
                </a:solidFill>
              </a:rPr>
              <a:t>Kanunun </a:t>
            </a:r>
            <a:r>
              <a:rPr lang="tr-TR" sz="2000" dirty="0">
                <a:solidFill>
                  <a:schemeClr val="tx1"/>
                </a:solidFill>
              </a:rPr>
              <a:t>107/A maddesinde yer alan yetkiye istinaden Maliye Bakanlığı tarafından getirilen yükümlülüklere uyulmaması durumunda kesilecek özel usulsüzlük cezalarıyla ilgili belirleme yapılmıştır. </a:t>
            </a:r>
            <a:r>
              <a:rPr lang="tr-TR" sz="2000" b="1" dirty="0">
                <a:solidFill>
                  <a:schemeClr val="tx1"/>
                </a:solidFill>
              </a:rPr>
              <a:t>(7103 Sayılı Kanun Madde </a:t>
            </a:r>
            <a:r>
              <a:rPr lang="tr-TR" sz="2000" b="1" dirty="0" smtClean="0">
                <a:solidFill>
                  <a:schemeClr val="tx1"/>
                </a:solidFill>
              </a:rPr>
              <a:t>13)</a:t>
            </a:r>
            <a:endParaRPr lang="tr-TR" sz="2000" b="1" dirty="0">
              <a:solidFill>
                <a:schemeClr val="tx1"/>
              </a:solidFill>
            </a:endParaRPr>
          </a:p>
          <a:p>
            <a:r>
              <a:rPr lang="tr-TR" sz="2000" dirty="0" smtClean="0">
                <a:solidFill>
                  <a:schemeClr val="tx1"/>
                </a:solidFill>
              </a:rPr>
              <a:t> </a:t>
            </a:r>
          </a:p>
          <a:p>
            <a:r>
              <a:rPr lang="tr-TR" sz="2000" b="1" dirty="0">
                <a:solidFill>
                  <a:srgbClr val="FF0000"/>
                </a:solidFill>
              </a:rPr>
              <a:t>Yürürlük : 27.03.2018</a:t>
            </a:r>
            <a:r>
              <a:rPr lang="tr-TR" sz="2000" b="1" dirty="0"/>
              <a:t>0</a:t>
            </a:r>
            <a:endParaRPr lang="tr-TR" sz="2000" dirty="0">
              <a:solidFill>
                <a:schemeClr val="tx1"/>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98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246</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244379" y="2415719"/>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tr-TR" sz="2000" b="1" dirty="0">
                <a:solidFill>
                  <a:schemeClr val="tx1"/>
                </a:solidFill>
              </a:rPr>
              <a:t> 213 SAYILI VUK MADDE </a:t>
            </a:r>
            <a:r>
              <a:rPr lang="tr-TR" sz="2000" b="1" dirty="0" smtClean="0">
                <a:solidFill>
                  <a:schemeClr val="tx1"/>
                </a:solidFill>
              </a:rPr>
              <a:t>376’nın 1. fıkrasının 2. Bendinde değişiklik yapılmıştır.</a:t>
            </a:r>
          </a:p>
          <a:p>
            <a:pPr lvl="0"/>
            <a:endParaRPr lang="tr-TR" sz="2000" dirty="0" smtClean="0">
              <a:solidFill>
                <a:schemeClr val="tx1"/>
              </a:solidFill>
            </a:endParaRPr>
          </a:p>
          <a:p>
            <a:pPr marL="342900" lvl="0" indent="-342900">
              <a:buFont typeface="Wingdings" panose="05000000000000000000" pitchFamily="2" charset="2"/>
              <a:buChar char="Ø"/>
            </a:pPr>
            <a:r>
              <a:rPr lang="tr-TR" sz="2000" dirty="0" smtClean="0">
                <a:solidFill>
                  <a:schemeClr val="tx1"/>
                </a:solidFill>
              </a:rPr>
              <a:t>Vergi </a:t>
            </a:r>
            <a:r>
              <a:rPr lang="tr-TR" sz="2000" dirty="0">
                <a:solidFill>
                  <a:schemeClr val="tx1"/>
                </a:solidFill>
              </a:rPr>
              <a:t>Usul Kanunu kapsamında kesilen usulsüzlük ve özel usulsüzlük cezalarında, Kanunun 376 </a:t>
            </a:r>
            <a:r>
              <a:rPr lang="tr-TR" sz="2000" dirty="0" err="1">
                <a:solidFill>
                  <a:schemeClr val="tx1"/>
                </a:solidFill>
              </a:rPr>
              <a:t>ncı</a:t>
            </a:r>
            <a:r>
              <a:rPr lang="tr-TR" sz="2000" dirty="0">
                <a:solidFill>
                  <a:schemeClr val="tx1"/>
                </a:solidFill>
              </a:rPr>
              <a:t> maddesinde yer alan şartlara uyulması kaydıyla, kesilen cezanın </a:t>
            </a:r>
            <a:r>
              <a:rPr lang="tr-TR" sz="2000" dirty="0" smtClean="0">
                <a:solidFill>
                  <a:srgbClr val="FF0000"/>
                </a:solidFill>
              </a:rPr>
              <a:t>yarısı </a:t>
            </a:r>
            <a:r>
              <a:rPr lang="tr-TR" sz="2000" dirty="0" smtClean="0">
                <a:solidFill>
                  <a:schemeClr val="tx1"/>
                </a:solidFill>
              </a:rPr>
              <a:t>oranında </a:t>
            </a:r>
            <a:r>
              <a:rPr lang="tr-TR" sz="2000" dirty="0">
                <a:solidFill>
                  <a:schemeClr val="tx1"/>
                </a:solidFill>
              </a:rPr>
              <a:t>indirim uygulanması yönünde değişiklik yapılmıştır. </a:t>
            </a:r>
            <a:r>
              <a:rPr lang="tr-TR" sz="2000" b="1" dirty="0" smtClean="0">
                <a:solidFill>
                  <a:schemeClr val="tx1"/>
                </a:solidFill>
              </a:rPr>
              <a:t>(</a:t>
            </a:r>
            <a:r>
              <a:rPr lang="tr-TR" sz="2000" b="1" dirty="0">
                <a:solidFill>
                  <a:schemeClr val="tx1"/>
                </a:solidFill>
              </a:rPr>
              <a:t>7103 Sayılı Kanun Madde </a:t>
            </a:r>
            <a:r>
              <a:rPr lang="tr-TR" sz="2000" b="1" dirty="0" smtClean="0">
                <a:solidFill>
                  <a:schemeClr val="tx1"/>
                </a:solidFill>
              </a:rPr>
              <a:t>14)</a:t>
            </a:r>
          </a:p>
          <a:p>
            <a:pPr marL="342900" lvl="0" indent="-342900">
              <a:buFont typeface="Wingdings" panose="05000000000000000000" pitchFamily="2" charset="2"/>
              <a:buChar char="Ø"/>
            </a:pPr>
            <a:endParaRPr lang="tr-TR" sz="2000" b="1" dirty="0">
              <a:solidFill>
                <a:schemeClr val="tx1"/>
              </a:solidFill>
            </a:endParaRPr>
          </a:p>
          <a:p>
            <a:r>
              <a:rPr lang="tr-TR" sz="2000" b="1" dirty="0">
                <a:solidFill>
                  <a:srgbClr val="FF0000"/>
                </a:solidFill>
              </a:rPr>
              <a:t>Yürürlük : 27.03.2018</a:t>
            </a:r>
            <a:r>
              <a:rPr lang="tr-TR" sz="2000" b="1" dirty="0"/>
              <a:t>0</a:t>
            </a:r>
            <a:endParaRPr lang="tr-TR" sz="2000" dirty="0">
              <a:solidFill>
                <a:schemeClr val="tx1"/>
              </a:solidFill>
            </a:endParaRPr>
          </a:p>
          <a:p>
            <a:pPr lvl="0"/>
            <a:endParaRPr lang="tr-TR" sz="2000" dirty="0">
              <a:solidFill>
                <a:schemeClr val="tx1"/>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66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247</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209042" y="2366886"/>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smtClean="0">
                <a:solidFill>
                  <a:schemeClr val="tx1"/>
                </a:solidFill>
              </a:rPr>
              <a:t> </a:t>
            </a:r>
            <a:r>
              <a:rPr lang="tr-TR" sz="2000" b="1" dirty="0">
                <a:solidFill>
                  <a:schemeClr val="tx1"/>
                </a:solidFill>
              </a:rPr>
              <a:t> 213 SAYILI VUK </a:t>
            </a:r>
            <a:r>
              <a:rPr lang="tr-TR" sz="2000" b="1" dirty="0" smtClean="0">
                <a:solidFill>
                  <a:schemeClr val="tx1"/>
                </a:solidFill>
              </a:rPr>
              <a:t>EK MADDE 11  1. fıkrasında </a:t>
            </a:r>
            <a:r>
              <a:rPr lang="tr-TR" sz="2000" b="1" dirty="0">
                <a:solidFill>
                  <a:schemeClr val="tx1"/>
                </a:solidFill>
              </a:rPr>
              <a:t>değişiklik yapılmıştır.</a:t>
            </a:r>
          </a:p>
          <a:p>
            <a:endParaRPr lang="tr-TR" sz="2000" b="1" dirty="0" smtClean="0">
              <a:solidFill>
                <a:schemeClr val="tx1"/>
              </a:solidFill>
            </a:endParaRPr>
          </a:p>
          <a:p>
            <a:pPr marL="342900" indent="-342900">
              <a:buFont typeface="Wingdings" panose="05000000000000000000" pitchFamily="2" charset="2"/>
              <a:buChar char="Ø"/>
            </a:pPr>
            <a:r>
              <a:rPr lang="tr-TR" sz="2000" dirty="0" smtClean="0">
                <a:solidFill>
                  <a:srgbClr val="FF0000"/>
                </a:solidFill>
              </a:rPr>
              <a:t>27.03.2018 </a:t>
            </a:r>
            <a:r>
              <a:rPr lang="tr-TR" sz="2000" dirty="0">
                <a:solidFill>
                  <a:srgbClr val="FF0000"/>
                </a:solidFill>
              </a:rPr>
              <a:t>tarihinden önce tarhiyat öncesi uzlaşma talep edilenler hariç </a:t>
            </a:r>
            <a:r>
              <a:rPr lang="tr-TR" sz="2000" dirty="0">
                <a:solidFill>
                  <a:schemeClr val="tx1"/>
                </a:solidFill>
              </a:rPr>
              <a:t>olmak üzere Usulsüzlük ve özel usulsüzlük cezalan, </a:t>
            </a:r>
            <a:r>
              <a:rPr lang="tr-TR" sz="2000" dirty="0">
                <a:solidFill>
                  <a:srgbClr val="FF0000"/>
                </a:solidFill>
              </a:rPr>
              <a:t>tarhiyat öncesi uzlaşma kapsamından çıkarılmıştır. </a:t>
            </a:r>
            <a:endParaRPr lang="tr-TR" sz="2000" dirty="0" smtClean="0">
              <a:solidFill>
                <a:srgbClr val="FF0000"/>
              </a:solidFill>
            </a:endParaRPr>
          </a:p>
          <a:p>
            <a:endParaRPr lang="tr-TR" sz="2000" dirty="0" smtClean="0">
              <a:solidFill>
                <a:schemeClr val="tx1"/>
              </a:solidFill>
            </a:endParaRPr>
          </a:p>
          <a:p>
            <a:pPr lvl="0"/>
            <a:r>
              <a:rPr lang="tr-TR" sz="2000" b="1" dirty="0" smtClean="0">
                <a:solidFill>
                  <a:schemeClr val="tx1"/>
                </a:solidFill>
              </a:rPr>
              <a:t>(</a:t>
            </a:r>
            <a:r>
              <a:rPr lang="tr-TR" sz="2000" b="1" dirty="0">
                <a:solidFill>
                  <a:schemeClr val="tx1"/>
                </a:solidFill>
              </a:rPr>
              <a:t>7103 Sayılı Kanun Madde </a:t>
            </a:r>
            <a:r>
              <a:rPr lang="tr-TR" sz="2000" b="1" dirty="0" smtClean="0">
                <a:solidFill>
                  <a:schemeClr val="tx1"/>
                </a:solidFill>
              </a:rPr>
              <a:t>15)</a:t>
            </a:r>
            <a:endParaRPr lang="tr-TR" sz="2000" b="1" dirty="0">
              <a:solidFill>
                <a:schemeClr val="tx1"/>
              </a:solidFill>
            </a:endParaRPr>
          </a:p>
          <a:p>
            <a:pPr marL="342900" lvl="0" indent="-342900">
              <a:buFont typeface="Wingdings" panose="05000000000000000000" pitchFamily="2" charset="2"/>
              <a:buChar char="Ø"/>
            </a:pPr>
            <a:endParaRPr lang="tr-TR" sz="2000" b="1" dirty="0">
              <a:solidFill>
                <a:schemeClr val="tx1"/>
              </a:solidFill>
            </a:endParaRPr>
          </a:p>
          <a:p>
            <a:r>
              <a:rPr lang="tr-TR" sz="2000" b="1" dirty="0">
                <a:solidFill>
                  <a:srgbClr val="FF0000"/>
                </a:solidFill>
              </a:rPr>
              <a:t>Yürürlük : 27.03.2018</a:t>
            </a:r>
            <a:r>
              <a:rPr lang="tr-TR" sz="2000" b="1" dirty="0"/>
              <a:t>0</a:t>
            </a:r>
            <a:endParaRPr lang="tr-TR" sz="2000" dirty="0">
              <a:solidFill>
                <a:schemeClr val="tx1"/>
              </a:solidFill>
            </a:endParaRPr>
          </a:p>
          <a:p>
            <a:endParaRPr lang="tr-TR" sz="2000" b="1" dirty="0">
              <a:solidFill>
                <a:srgbClr val="FF0000"/>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99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248</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223092" y="2343633"/>
            <a:ext cx="8725916" cy="41045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a:solidFill>
                  <a:schemeClr val="tx1"/>
                </a:solidFill>
              </a:rPr>
              <a:t> 213 SAYILI </a:t>
            </a:r>
            <a:r>
              <a:rPr lang="tr-TR" sz="2000" b="1" dirty="0" smtClean="0">
                <a:solidFill>
                  <a:schemeClr val="tx1"/>
                </a:solidFill>
              </a:rPr>
              <a:t>VUK Geçici 30. Madde eklenmiştir.</a:t>
            </a:r>
          </a:p>
          <a:p>
            <a:r>
              <a:rPr lang="tr-TR" sz="1900" dirty="0" smtClean="0">
                <a:solidFill>
                  <a:schemeClr val="tx1"/>
                </a:solidFill>
              </a:rPr>
              <a:t>Bu maddenin </a:t>
            </a:r>
            <a:r>
              <a:rPr lang="tr-TR" sz="1900" dirty="0">
                <a:solidFill>
                  <a:schemeClr val="tx1"/>
                </a:solidFill>
              </a:rPr>
              <a:t>yürürlüğe </a:t>
            </a:r>
            <a:r>
              <a:rPr lang="tr-TR" sz="1900" dirty="0" smtClean="0">
                <a:solidFill>
                  <a:schemeClr val="tx1"/>
                </a:solidFill>
              </a:rPr>
              <a:t>girdiği tarihten </a:t>
            </a:r>
            <a:r>
              <a:rPr lang="tr-TR" sz="1900" dirty="0">
                <a:solidFill>
                  <a:schemeClr val="tx1"/>
                </a:solidFill>
              </a:rPr>
              <a:t>sonra, </a:t>
            </a:r>
            <a:endParaRPr lang="tr-TR" sz="1900" dirty="0" smtClean="0">
              <a:solidFill>
                <a:schemeClr val="tx1"/>
              </a:solidFill>
            </a:endParaRPr>
          </a:p>
          <a:p>
            <a:pPr marL="742950" lvl="1" indent="-285750">
              <a:buFont typeface="Wingdings" panose="05000000000000000000" pitchFamily="2" charset="2"/>
              <a:buChar char="Ø"/>
            </a:pPr>
            <a:r>
              <a:rPr lang="tr-TR" sz="1900" dirty="0" smtClean="0">
                <a:solidFill>
                  <a:schemeClr val="tx1"/>
                </a:solidFill>
              </a:rPr>
              <a:t>Sanayi sicil belgesine haiz </a:t>
            </a:r>
            <a:r>
              <a:rPr lang="tr-TR" sz="1900" dirty="0">
                <a:solidFill>
                  <a:schemeClr val="tx1"/>
                </a:solidFill>
              </a:rPr>
              <a:t>mükelleflerce </a:t>
            </a:r>
            <a:r>
              <a:rPr lang="tr-TR" sz="1900" dirty="0">
                <a:solidFill>
                  <a:srgbClr val="FF0000"/>
                </a:solidFill>
              </a:rPr>
              <a:t>münhasıran </a:t>
            </a:r>
            <a:r>
              <a:rPr lang="tr-TR" sz="1900" dirty="0" smtClean="0">
                <a:solidFill>
                  <a:srgbClr val="FF0000"/>
                </a:solidFill>
              </a:rPr>
              <a:t>imalat sanayinde </a:t>
            </a:r>
            <a:r>
              <a:rPr lang="tr-TR" sz="1900" dirty="0">
                <a:solidFill>
                  <a:schemeClr val="tx1"/>
                </a:solidFill>
              </a:rPr>
              <a:t>veya </a:t>
            </a:r>
            <a:endParaRPr lang="tr-TR" sz="1900" dirty="0" smtClean="0">
              <a:solidFill>
                <a:schemeClr val="tx1"/>
              </a:solidFill>
            </a:endParaRPr>
          </a:p>
          <a:p>
            <a:pPr marL="742950" lvl="1" indent="-285750">
              <a:buFont typeface="Wingdings" panose="05000000000000000000" pitchFamily="2" charset="2"/>
              <a:buChar char="Ø"/>
            </a:pPr>
            <a:r>
              <a:rPr lang="tr-TR" sz="1900" dirty="0" smtClean="0">
                <a:solidFill>
                  <a:schemeClr val="tx1"/>
                </a:solidFill>
              </a:rPr>
              <a:t>4691 </a:t>
            </a:r>
            <a:r>
              <a:rPr lang="tr-TR" sz="1900" dirty="0">
                <a:solidFill>
                  <a:schemeClr val="tx1"/>
                </a:solidFill>
              </a:rPr>
              <a:t>sayılı </a:t>
            </a:r>
            <a:r>
              <a:rPr lang="tr-TR" sz="1900" dirty="0" smtClean="0">
                <a:solidFill>
                  <a:schemeClr val="tx1"/>
                </a:solidFill>
              </a:rPr>
              <a:t>Teknoloji Geliştirme </a:t>
            </a:r>
            <a:r>
              <a:rPr lang="tr-TR" sz="1900" dirty="0">
                <a:solidFill>
                  <a:schemeClr val="tx1"/>
                </a:solidFill>
              </a:rPr>
              <a:t>Bölgeler Kanunu, </a:t>
            </a:r>
            <a:endParaRPr lang="tr-TR" sz="1900" dirty="0" smtClean="0">
              <a:solidFill>
                <a:schemeClr val="tx1"/>
              </a:solidFill>
            </a:endParaRPr>
          </a:p>
          <a:p>
            <a:pPr marL="742950" lvl="1" indent="-285750">
              <a:buFont typeface="Wingdings" panose="05000000000000000000" pitchFamily="2" charset="2"/>
              <a:buChar char="Ø"/>
            </a:pPr>
            <a:r>
              <a:rPr lang="tr-TR" sz="1900" dirty="0" smtClean="0">
                <a:solidFill>
                  <a:schemeClr val="tx1"/>
                </a:solidFill>
              </a:rPr>
              <a:t>5746 </a:t>
            </a:r>
            <a:r>
              <a:rPr lang="tr-TR" sz="1900" dirty="0">
                <a:solidFill>
                  <a:schemeClr val="tx1"/>
                </a:solidFill>
              </a:rPr>
              <a:t>sayılı Araştırma, </a:t>
            </a:r>
            <a:r>
              <a:rPr lang="tr-TR" sz="1900" dirty="0" smtClean="0">
                <a:solidFill>
                  <a:schemeClr val="tx1"/>
                </a:solidFill>
              </a:rPr>
              <a:t>Geliştirme </a:t>
            </a:r>
            <a:r>
              <a:rPr lang="tr-TR" sz="1900" dirty="0">
                <a:solidFill>
                  <a:schemeClr val="tx1"/>
                </a:solidFill>
              </a:rPr>
              <a:t>ve Tasarım </a:t>
            </a:r>
            <a:r>
              <a:rPr lang="tr-TR" sz="1900" dirty="0" smtClean="0">
                <a:solidFill>
                  <a:schemeClr val="tx1"/>
                </a:solidFill>
              </a:rPr>
              <a:t>Faaliyetlerinin Desteklenmesi </a:t>
            </a:r>
            <a:r>
              <a:rPr lang="tr-TR" sz="1900" dirty="0">
                <a:solidFill>
                  <a:schemeClr val="tx1"/>
                </a:solidFill>
              </a:rPr>
              <a:t>Hakkında Kanun </a:t>
            </a:r>
            <a:endParaRPr lang="tr-TR" sz="1900" dirty="0" smtClean="0">
              <a:solidFill>
                <a:schemeClr val="tx1"/>
              </a:solidFill>
            </a:endParaRPr>
          </a:p>
          <a:p>
            <a:pPr marL="742950" lvl="1" indent="-285750">
              <a:buFont typeface="Wingdings" panose="05000000000000000000" pitchFamily="2" charset="2"/>
              <a:buChar char="Ø"/>
            </a:pPr>
            <a:r>
              <a:rPr lang="tr-TR" sz="1900" dirty="0" smtClean="0">
                <a:solidFill>
                  <a:schemeClr val="tx1"/>
                </a:solidFill>
              </a:rPr>
              <a:t>6550 </a:t>
            </a:r>
            <a:r>
              <a:rPr lang="tr-TR" sz="1900" dirty="0">
                <a:solidFill>
                  <a:schemeClr val="tx1"/>
                </a:solidFill>
              </a:rPr>
              <a:t>sayılı Araştırma Altyapılarının </a:t>
            </a:r>
            <a:r>
              <a:rPr lang="tr-TR" sz="1900" dirty="0" smtClean="0">
                <a:solidFill>
                  <a:schemeClr val="tx1"/>
                </a:solidFill>
              </a:rPr>
              <a:t>Desteklenmesine </a:t>
            </a:r>
            <a:r>
              <a:rPr lang="tr-TR" sz="1900" dirty="0">
                <a:solidFill>
                  <a:schemeClr val="tx1"/>
                </a:solidFill>
              </a:rPr>
              <a:t>Dar Kanun kapsamında </a:t>
            </a:r>
            <a:r>
              <a:rPr lang="tr-TR" sz="1900" dirty="0" smtClean="0">
                <a:solidFill>
                  <a:schemeClr val="tx1"/>
                </a:solidFill>
              </a:rPr>
              <a:t>faaliyette </a:t>
            </a:r>
            <a:r>
              <a:rPr lang="tr-TR" sz="1900" dirty="0">
                <a:solidFill>
                  <a:schemeClr val="tx1"/>
                </a:solidFill>
              </a:rPr>
              <a:t>bulunan mükelleflerce </a:t>
            </a:r>
            <a:endParaRPr lang="tr-TR" sz="1900" dirty="0" smtClean="0">
              <a:solidFill>
                <a:schemeClr val="tx1"/>
              </a:solidFill>
            </a:endParaRPr>
          </a:p>
          <a:p>
            <a:r>
              <a:rPr lang="tr-TR" sz="1900" dirty="0" smtClean="0">
                <a:solidFill>
                  <a:srgbClr val="FF0000"/>
                </a:solidFill>
              </a:rPr>
              <a:t>Münhasıran </a:t>
            </a:r>
            <a:r>
              <a:rPr lang="tr-TR" sz="1900" dirty="0">
                <a:solidFill>
                  <a:srgbClr val="FF0000"/>
                </a:solidFill>
              </a:rPr>
              <a:t>Ar-Ge, </a:t>
            </a:r>
            <a:r>
              <a:rPr lang="tr-TR" sz="1900" dirty="0" smtClean="0">
                <a:solidFill>
                  <a:srgbClr val="FF0000"/>
                </a:solidFill>
              </a:rPr>
              <a:t>yenilik </a:t>
            </a:r>
            <a:r>
              <a:rPr lang="tr-TR" sz="1900" dirty="0">
                <a:solidFill>
                  <a:srgbClr val="FF0000"/>
                </a:solidFill>
              </a:rPr>
              <a:t>ve tasarım </a:t>
            </a:r>
            <a:r>
              <a:rPr lang="tr-TR" sz="1900" dirty="0" smtClean="0">
                <a:solidFill>
                  <a:srgbClr val="FF0000"/>
                </a:solidFill>
              </a:rPr>
              <a:t>faaliyetlerinde </a:t>
            </a:r>
            <a:r>
              <a:rPr lang="tr-TR" sz="1900" dirty="0">
                <a:solidFill>
                  <a:srgbClr val="FF0000"/>
                </a:solidFill>
              </a:rPr>
              <a:t>kullanılmak üzere</a:t>
            </a:r>
            <a:r>
              <a:rPr lang="tr-TR" sz="1900" dirty="0">
                <a:solidFill>
                  <a:schemeClr val="tx1"/>
                </a:solidFill>
              </a:rPr>
              <a:t>, </a:t>
            </a:r>
            <a:endParaRPr lang="tr-TR" sz="1900" dirty="0" smtClean="0">
              <a:solidFill>
                <a:schemeClr val="tx1"/>
              </a:solidFill>
            </a:endParaRPr>
          </a:p>
          <a:p>
            <a:r>
              <a:rPr lang="tr-TR" b="1" u="sng" dirty="0" smtClean="0">
                <a:solidFill>
                  <a:schemeClr val="tx1"/>
                </a:solidFill>
              </a:rPr>
              <a:t>2019 takvim </a:t>
            </a:r>
            <a:r>
              <a:rPr lang="tr-TR" b="1" u="sng" dirty="0">
                <a:solidFill>
                  <a:schemeClr val="tx1"/>
                </a:solidFill>
              </a:rPr>
              <a:t>yılı sonuna kadar </a:t>
            </a:r>
            <a:r>
              <a:rPr lang="tr-TR" b="1" u="sng" dirty="0" smtClean="0">
                <a:solidFill>
                  <a:schemeClr val="tx1"/>
                </a:solidFill>
              </a:rPr>
              <a:t>iktisap edilen yeni </a:t>
            </a:r>
            <a:r>
              <a:rPr lang="tr-TR" b="1" u="sng" dirty="0">
                <a:solidFill>
                  <a:schemeClr val="tx1"/>
                </a:solidFill>
              </a:rPr>
              <a:t>makna ve </a:t>
            </a:r>
            <a:r>
              <a:rPr lang="tr-TR" b="1" u="sng" dirty="0" smtClean="0">
                <a:solidFill>
                  <a:schemeClr val="tx1"/>
                </a:solidFill>
              </a:rPr>
              <a:t>teçhizat ile </a:t>
            </a:r>
            <a:r>
              <a:rPr lang="tr-TR" b="1" u="sng" dirty="0">
                <a:solidFill>
                  <a:schemeClr val="tx1"/>
                </a:solidFill>
              </a:rPr>
              <a:t>aynı </a:t>
            </a:r>
            <a:r>
              <a:rPr lang="tr-TR" b="1" u="sng" dirty="0" smtClean="0">
                <a:solidFill>
                  <a:schemeClr val="tx1"/>
                </a:solidFill>
              </a:rPr>
              <a:t>tarihe </a:t>
            </a:r>
            <a:r>
              <a:rPr lang="tr-TR" b="1" u="sng" dirty="0">
                <a:solidFill>
                  <a:schemeClr val="tx1"/>
                </a:solidFill>
              </a:rPr>
              <a:t>kadar yatırım </a:t>
            </a:r>
            <a:r>
              <a:rPr lang="tr-TR" b="1" u="sng" dirty="0" smtClean="0">
                <a:solidFill>
                  <a:schemeClr val="tx1"/>
                </a:solidFill>
              </a:rPr>
              <a:t>teşvik belgesi </a:t>
            </a:r>
            <a:r>
              <a:rPr lang="tr-TR" b="1" u="sng" dirty="0">
                <a:solidFill>
                  <a:schemeClr val="tx1"/>
                </a:solidFill>
              </a:rPr>
              <a:t>kapsamında </a:t>
            </a:r>
            <a:r>
              <a:rPr lang="tr-TR" b="1" u="sng" dirty="0" smtClean="0">
                <a:solidFill>
                  <a:schemeClr val="tx1"/>
                </a:solidFill>
              </a:rPr>
              <a:t>iktisap edilen yeni </a:t>
            </a:r>
            <a:r>
              <a:rPr lang="tr-TR" b="1" u="sng" dirty="0">
                <a:solidFill>
                  <a:schemeClr val="tx1"/>
                </a:solidFill>
              </a:rPr>
              <a:t>makna ve </a:t>
            </a:r>
            <a:r>
              <a:rPr lang="tr-TR" b="1" u="sng" dirty="0" smtClean="0">
                <a:solidFill>
                  <a:schemeClr val="tx1"/>
                </a:solidFill>
              </a:rPr>
              <a:t>teçhizat için  </a:t>
            </a:r>
            <a:r>
              <a:rPr lang="tr-TR" u="sng" dirty="0" smtClean="0">
                <a:solidFill>
                  <a:schemeClr val="tx1"/>
                </a:solidFill>
              </a:rPr>
              <a:t>u</a:t>
            </a:r>
            <a:r>
              <a:rPr lang="tr-TR" dirty="0" smtClean="0">
                <a:solidFill>
                  <a:schemeClr val="tx1"/>
                </a:solidFill>
              </a:rPr>
              <a:t>ygulanacak amortisman </a:t>
            </a:r>
            <a:r>
              <a:rPr lang="tr-TR" dirty="0">
                <a:solidFill>
                  <a:schemeClr val="tx1"/>
                </a:solidFill>
              </a:rPr>
              <a:t>oran ve </a:t>
            </a:r>
            <a:r>
              <a:rPr lang="tr-TR" dirty="0" smtClean="0">
                <a:solidFill>
                  <a:schemeClr val="tx1"/>
                </a:solidFill>
              </a:rPr>
              <a:t>süreleri VUK 315. Maddesine göre tespit </a:t>
            </a:r>
            <a:r>
              <a:rPr lang="tr-TR" dirty="0">
                <a:solidFill>
                  <a:schemeClr val="tx1"/>
                </a:solidFill>
              </a:rPr>
              <a:t>ve </a:t>
            </a:r>
            <a:r>
              <a:rPr lang="tr-TR" dirty="0" smtClean="0">
                <a:solidFill>
                  <a:schemeClr val="tx1"/>
                </a:solidFill>
              </a:rPr>
              <a:t>ilan edilen </a:t>
            </a:r>
            <a:r>
              <a:rPr lang="tr-TR" dirty="0">
                <a:solidFill>
                  <a:schemeClr val="tx1"/>
                </a:solidFill>
              </a:rPr>
              <a:t>faydalı ömür </a:t>
            </a:r>
            <a:r>
              <a:rPr lang="tr-TR" dirty="0" smtClean="0">
                <a:solidFill>
                  <a:schemeClr val="tx1"/>
                </a:solidFill>
              </a:rPr>
              <a:t>sürelerin </a:t>
            </a:r>
            <a:r>
              <a:rPr lang="tr-TR" dirty="0">
                <a:solidFill>
                  <a:schemeClr val="tx1"/>
                </a:solidFill>
              </a:rPr>
              <a:t>yarısı </a:t>
            </a:r>
            <a:r>
              <a:rPr lang="tr-TR" dirty="0" smtClean="0">
                <a:solidFill>
                  <a:schemeClr val="tx1"/>
                </a:solidFill>
              </a:rPr>
              <a:t>dikkate </a:t>
            </a:r>
            <a:r>
              <a:rPr lang="tr-TR" dirty="0">
                <a:solidFill>
                  <a:schemeClr val="tx1"/>
                </a:solidFill>
              </a:rPr>
              <a:t>alınmak </a:t>
            </a:r>
            <a:r>
              <a:rPr lang="tr-TR" dirty="0" smtClean="0">
                <a:solidFill>
                  <a:schemeClr val="tx1"/>
                </a:solidFill>
              </a:rPr>
              <a:t>suretiyle hesaplanabilir. </a:t>
            </a: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44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249</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191730" y="2366886"/>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lang="tr-TR" sz="2000" dirty="0" smtClean="0">
                <a:solidFill>
                  <a:schemeClr val="tx1"/>
                </a:solidFill>
              </a:rPr>
              <a:t>Bu </a:t>
            </a:r>
            <a:r>
              <a:rPr lang="tr-TR" sz="2000" dirty="0">
                <a:solidFill>
                  <a:schemeClr val="tx1"/>
                </a:solidFill>
              </a:rPr>
              <a:t>şekilde yapılacak hesaplamada faydalı ömür süresinin küsuratlı çıkması halinde, çıkan rakam bir üst tam sayıya tamamlanmak suretiyle ilgili kıymetlere uygulanacak amortisman oran ve süreler belirlenir.</a:t>
            </a:r>
          </a:p>
          <a:p>
            <a:pPr marL="342900" indent="-342900">
              <a:buFont typeface="Wingdings" panose="05000000000000000000" pitchFamily="2" charset="2"/>
              <a:buChar char="Ø"/>
            </a:pPr>
            <a:r>
              <a:rPr lang="tr-TR" sz="2000" dirty="0">
                <a:solidFill>
                  <a:schemeClr val="tx1"/>
                </a:solidFill>
              </a:rPr>
              <a:t>Bu şekilde belirlenen oran ve süreler izleyen yıllarda değiştirilemez. </a:t>
            </a:r>
          </a:p>
          <a:p>
            <a:pPr marL="342900" indent="-342900">
              <a:buFont typeface="Wingdings" panose="05000000000000000000" pitchFamily="2" charset="2"/>
              <a:buChar char="Ø"/>
            </a:pPr>
            <a:r>
              <a:rPr lang="tr-TR" sz="2000" dirty="0">
                <a:solidFill>
                  <a:schemeClr val="tx1"/>
                </a:solidFill>
              </a:rPr>
              <a:t>İmalat sanayinde kullanılmak üzere iktisap edilen ve madde </a:t>
            </a:r>
            <a:r>
              <a:rPr lang="tr-TR" sz="2000" dirty="0">
                <a:solidFill>
                  <a:srgbClr val="FF0000"/>
                </a:solidFill>
              </a:rPr>
              <a:t>hükmünden yararlanılabilecek </a:t>
            </a:r>
            <a:r>
              <a:rPr lang="tr-TR" sz="2000" dirty="0" smtClean="0">
                <a:solidFill>
                  <a:srgbClr val="FF0000"/>
                </a:solidFill>
              </a:rPr>
              <a:t>makina </a:t>
            </a:r>
            <a:r>
              <a:rPr lang="tr-TR" sz="2000" dirty="0">
                <a:solidFill>
                  <a:srgbClr val="FF0000"/>
                </a:solidFill>
              </a:rPr>
              <a:t>ve teçhizatı tespite Bakanlar Kurulu</a:t>
            </a:r>
            <a:r>
              <a:rPr lang="tr-TR" sz="2000" dirty="0">
                <a:solidFill>
                  <a:schemeClr val="tx1"/>
                </a:solidFill>
              </a:rPr>
              <a:t>, </a:t>
            </a:r>
            <a:r>
              <a:rPr lang="tr-TR" sz="2000" dirty="0">
                <a:solidFill>
                  <a:schemeClr val="accent1"/>
                </a:solidFill>
              </a:rPr>
              <a:t>uygulamaya ilişkin usul ve esasları belirlemeye Maliye Bakanlığı </a:t>
            </a:r>
            <a:r>
              <a:rPr lang="tr-TR" sz="2000" dirty="0">
                <a:solidFill>
                  <a:schemeClr val="tx1"/>
                </a:solidFill>
              </a:rPr>
              <a:t>yetkilidir.” </a:t>
            </a:r>
            <a:endParaRPr lang="tr-TR" sz="2000" dirty="0" smtClean="0">
              <a:solidFill>
                <a:schemeClr val="tx1"/>
              </a:solidFill>
            </a:endParaRPr>
          </a:p>
          <a:p>
            <a:pPr marL="342900" indent="-342900">
              <a:buFont typeface="Wingdings" panose="05000000000000000000" pitchFamily="2" charset="2"/>
              <a:buChar char="Ø"/>
            </a:pPr>
            <a:endParaRPr lang="tr-TR" sz="2000" dirty="0">
              <a:solidFill>
                <a:schemeClr val="tx1"/>
              </a:solidFill>
            </a:endParaRPr>
          </a:p>
          <a:p>
            <a:pPr lvl="0"/>
            <a:r>
              <a:rPr lang="tr-TR" sz="2000" b="1" dirty="0">
                <a:solidFill>
                  <a:schemeClr val="tx1"/>
                </a:solidFill>
              </a:rPr>
              <a:t>(7103 Sayılı Kanun Madde </a:t>
            </a:r>
            <a:r>
              <a:rPr lang="tr-TR" sz="2000" b="1" dirty="0" smtClean="0">
                <a:solidFill>
                  <a:schemeClr val="tx1"/>
                </a:solidFill>
              </a:rPr>
              <a:t>16)</a:t>
            </a:r>
            <a:endParaRPr lang="tr-TR" sz="2000" b="1" dirty="0">
              <a:solidFill>
                <a:schemeClr val="tx1"/>
              </a:solidFill>
            </a:endParaRPr>
          </a:p>
          <a:p>
            <a:pPr marL="342900" lvl="0" indent="-342900">
              <a:buFont typeface="Wingdings" panose="05000000000000000000" pitchFamily="2" charset="2"/>
              <a:buChar char="Ø"/>
            </a:pPr>
            <a:endParaRPr lang="tr-TR" sz="2000" b="1" dirty="0">
              <a:solidFill>
                <a:schemeClr val="tx1"/>
              </a:solidFill>
            </a:endParaRPr>
          </a:p>
          <a:p>
            <a:r>
              <a:rPr lang="tr-TR" sz="2000" b="1" dirty="0">
                <a:solidFill>
                  <a:srgbClr val="FF0000"/>
                </a:solidFill>
              </a:rPr>
              <a:t>Yürürlük : </a:t>
            </a:r>
            <a:r>
              <a:rPr lang="tr-TR" sz="2000" b="1" dirty="0" smtClean="0">
                <a:solidFill>
                  <a:srgbClr val="FF0000"/>
                </a:solidFill>
              </a:rPr>
              <a:t>01.05.2018</a:t>
            </a:r>
            <a:r>
              <a:rPr lang="tr-TR" sz="2000" b="1" dirty="0" smtClean="0"/>
              <a:t>0</a:t>
            </a:r>
            <a:endParaRPr lang="tr-TR" sz="2000" dirty="0">
              <a:solidFill>
                <a:schemeClr val="tx1"/>
              </a:solidFill>
            </a:endParaRPr>
          </a:p>
          <a:p>
            <a:endParaRPr lang="tr-TR" sz="2000" b="1" dirty="0">
              <a:solidFill>
                <a:srgbClr val="FF0000"/>
              </a:solidFill>
            </a:endParaRPr>
          </a:p>
          <a:p>
            <a:endParaRPr lang="tr-TR" sz="2000" dirty="0">
              <a:solidFill>
                <a:srgbClr val="FF0000"/>
              </a:solidFill>
            </a:endParaRPr>
          </a:p>
          <a:p>
            <a:pPr marL="342900" indent="-342900">
              <a:buFont typeface="Wingdings" panose="05000000000000000000" pitchFamily="2" charset="2"/>
              <a:buChar char="Ø"/>
            </a:pPr>
            <a:endParaRPr lang="tr-TR" sz="2000" b="1" dirty="0">
              <a:solidFill>
                <a:srgbClr val="FF0000"/>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43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1731"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59282" y="1671592"/>
            <a:ext cx="8791268" cy="4832092"/>
          </a:xfrm>
          <a:prstGeom prst="rect">
            <a:avLst/>
          </a:prstGeom>
          <a:noFill/>
        </p:spPr>
        <p:txBody>
          <a:bodyPr wrap="square" lIns="0" rIns="0" numCol="1" rtlCol="0" anchor="t" anchorCtr="0">
            <a:noAutofit/>
          </a:bodyPr>
          <a:lstStyle/>
          <a:p>
            <a:pPr marL="900113" indent="-900113">
              <a:buNone/>
            </a:pPr>
            <a:r>
              <a:rPr lang="tr-TR" b="1" dirty="0" smtClean="0">
                <a:latin typeface="Times New Roman" pitchFamily="18" charset="0"/>
                <a:cs typeface="Times New Roman" pitchFamily="18" charset="0"/>
              </a:rPr>
              <a:t>	</a:t>
            </a:r>
            <a:r>
              <a:rPr lang="tr-TR" sz="2100" b="1" u="sng" dirty="0" smtClean="0">
                <a:solidFill>
                  <a:srgbClr val="FF0000"/>
                </a:solidFill>
                <a:cs typeface="Times New Roman" pitchFamily="18" charset="0"/>
              </a:rPr>
              <a:t>KURUMLAR VERGİSİNDE MÜKELLEFİYET:</a:t>
            </a:r>
          </a:p>
          <a:p>
            <a:pPr indent="-357188">
              <a:buNone/>
            </a:pPr>
            <a:r>
              <a:rPr lang="tr-TR" sz="2100" u="sng" dirty="0" smtClean="0">
                <a:solidFill>
                  <a:srgbClr val="FF0000"/>
                </a:solidFill>
                <a:cs typeface="Times New Roman" pitchFamily="18" charset="0"/>
              </a:rPr>
              <a:t> </a:t>
            </a:r>
          </a:p>
          <a:p>
            <a:pPr indent="-357188">
              <a:buNone/>
            </a:pPr>
            <a:r>
              <a:rPr lang="tr-TR" sz="2100" b="1" dirty="0" smtClean="0">
                <a:cs typeface="Times New Roman" pitchFamily="18" charset="0"/>
              </a:rPr>
              <a:t>	</a:t>
            </a:r>
            <a:r>
              <a:rPr lang="tr-TR" sz="2100" b="1" u="sng" dirty="0" smtClean="0">
                <a:solidFill>
                  <a:srgbClr val="FF0000"/>
                </a:solidFill>
                <a:cs typeface="Times New Roman" pitchFamily="18" charset="0"/>
              </a:rPr>
              <a:t>1.TAM MÜKELLEF:</a:t>
            </a:r>
          </a:p>
          <a:p>
            <a:pPr indent="-357188">
              <a:buFont typeface="Wingdings" panose="05000000000000000000" pitchFamily="2" charset="2"/>
              <a:buChar char="Ø"/>
            </a:pPr>
            <a:r>
              <a:rPr lang="tr-TR" sz="2100" b="1" u="sng" dirty="0" smtClean="0">
                <a:cs typeface="Times New Roman" pitchFamily="18" charset="0"/>
              </a:rPr>
              <a:t>Kanuni</a:t>
            </a:r>
            <a:r>
              <a:rPr lang="tr-TR" sz="2100" b="1" dirty="0" smtClean="0">
                <a:cs typeface="Times New Roman" pitchFamily="18" charset="0"/>
              </a:rPr>
              <a:t> </a:t>
            </a:r>
            <a:r>
              <a:rPr lang="tr-TR" sz="2100" b="1" dirty="0">
                <a:cs typeface="Times New Roman" pitchFamily="18" charset="0"/>
              </a:rPr>
              <a:t>veya </a:t>
            </a:r>
            <a:r>
              <a:rPr lang="tr-TR" sz="2100" b="1" u="sng" dirty="0">
                <a:cs typeface="Times New Roman" pitchFamily="18" charset="0"/>
              </a:rPr>
              <a:t>iş </a:t>
            </a:r>
            <a:r>
              <a:rPr lang="tr-TR" sz="2100" b="1" u="sng" dirty="0" smtClean="0">
                <a:cs typeface="Times New Roman" pitchFamily="18" charset="0"/>
              </a:rPr>
              <a:t>merkezi </a:t>
            </a:r>
            <a:r>
              <a:rPr lang="tr-TR" sz="2100" dirty="0" smtClean="0">
                <a:cs typeface="Times New Roman" pitchFamily="18" charset="0"/>
              </a:rPr>
              <a:t>Türkiye’de </a:t>
            </a:r>
            <a:r>
              <a:rPr lang="tr-TR" sz="2100" dirty="0">
                <a:cs typeface="Times New Roman" pitchFamily="18" charset="0"/>
              </a:rPr>
              <a:t>bulunan </a:t>
            </a:r>
            <a:r>
              <a:rPr lang="tr-TR" sz="2100" dirty="0" smtClean="0">
                <a:cs typeface="Times New Roman" pitchFamily="18" charset="0"/>
              </a:rPr>
              <a:t>mükelleflerdir</a:t>
            </a:r>
            <a:r>
              <a:rPr lang="tr-TR" sz="2100" dirty="0">
                <a:cs typeface="Times New Roman" pitchFamily="18" charset="0"/>
              </a:rPr>
              <a:t>.</a:t>
            </a:r>
          </a:p>
          <a:p>
            <a:pPr indent="-357188">
              <a:buFont typeface="Wingdings" panose="05000000000000000000" pitchFamily="2" charset="2"/>
              <a:buChar char="Ø"/>
            </a:pPr>
            <a:r>
              <a:rPr lang="tr-TR" sz="2100" dirty="0" smtClean="0">
                <a:cs typeface="Times New Roman" pitchFamily="18" charset="0"/>
              </a:rPr>
              <a:t>Tam mükellef kurumlar </a:t>
            </a:r>
            <a:r>
              <a:rPr lang="tr-TR" sz="2100" b="1" u="sng" dirty="0" smtClean="0">
                <a:cs typeface="Times New Roman" pitchFamily="18" charset="0"/>
              </a:rPr>
              <a:t>Türkiye içinde ve dışında </a:t>
            </a:r>
            <a:r>
              <a:rPr lang="tr-TR" sz="2100" dirty="0" smtClean="0">
                <a:cs typeface="Times New Roman" pitchFamily="18" charset="0"/>
              </a:rPr>
              <a:t>elde ettikleri kazançların tamamı üzerinden vergilendirilirler. (</a:t>
            </a:r>
            <a:r>
              <a:rPr lang="tr-TR" sz="2100" u="sng" dirty="0" smtClean="0">
                <a:cs typeface="Times New Roman" pitchFamily="18" charset="0"/>
              </a:rPr>
              <a:t>KVK. Md:3/1  )</a:t>
            </a:r>
            <a:endParaRPr lang="tr-TR" sz="2100" u="sng" kern="0" dirty="0" smtClean="0">
              <a:solidFill>
                <a:srgbClr val="000000"/>
              </a:solidFill>
              <a:cs typeface="Times New Roman" pitchFamily="18" charset="0"/>
            </a:endParaRPr>
          </a:p>
          <a:p>
            <a:pPr indent="0">
              <a:buNone/>
            </a:pPr>
            <a:endParaRPr lang="tr-TR" sz="2100" b="1" u="sng" kern="0" dirty="0" smtClean="0">
              <a:solidFill>
                <a:srgbClr val="000000"/>
              </a:solidFill>
              <a:cs typeface="Times New Roman" pitchFamily="18" charset="0"/>
            </a:endParaRPr>
          </a:p>
          <a:p>
            <a:pPr indent="0">
              <a:buNone/>
            </a:pPr>
            <a:r>
              <a:rPr lang="tr-TR" sz="2100" b="1" kern="0" dirty="0" smtClean="0">
                <a:solidFill>
                  <a:srgbClr val="000000"/>
                </a:solidFill>
                <a:cs typeface="Times New Roman" pitchFamily="18" charset="0"/>
              </a:rPr>
              <a:t>	</a:t>
            </a:r>
            <a:r>
              <a:rPr lang="tr-TR" sz="2100" b="1" u="sng" kern="0" dirty="0" smtClean="0">
                <a:solidFill>
                  <a:srgbClr val="FF0000"/>
                </a:solidFill>
                <a:cs typeface="Times New Roman" pitchFamily="18" charset="0"/>
              </a:rPr>
              <a:t>KANUNİ MERKEZ:</a:t>
            </a:r>
          </a:p>
          <a:p>
            <a:pPr indent="0">
              <a:buNone/>
            </a:pPr>
            <a:r>
              <a:rPr lang="tr-TR" sz="2100" kern="0" dirty="0" smtClean="0">
                <a:solidFill>
                  <a:srgbClr val="000000"/>
                </a:solidFill>
                <a:cs typeface="Times New Roman" pitchFamily="18" charset="0"/>
              </a:rPr>
              <a:t>Vergiye </a:t>
            </a:r>
            <a:r>
              <a:rPr lang="tr-TR" sz="2100" kern="0" dirty="0">
                <a:solidFill>
                  <a:srgbClr val="000000"/>
                </a:solidFill>
                <a:cs typeface="Times New Roman" pitchFamily="18" charset="0"/>
              </a:rPr>
              <a:t>tabi kurumların kuruluş kanunlarında, tüzüklerinde, ana sözleşmelerinde gösterilen </a:t>
            </a:r>
            <a:r>
              <a:rPr lang="tr-TR" sz="2100" kern="0" dirty="0" smtClean="0">
                <a:solidFill>
                  <a:srgbClr val="000000"/>
                </a:solidFill>
                <a:cs typeface="Times New Roman" pitchFamily="18" charset="0"/>
              </a:rPr>
              <a:t>adrestir. (KVK</a:t>
            </a:r>
            <a:r>
              <a:rPr lang="tr-TR" sz="2100" kern="0" dirty="0">
                <a:solidFill>
                  <a:srgbClr val="000000"/>
                </a:solidFill>
                <a:cs typeface="Times New Roman" pitchFamily="18" charset="0"/>
              </a:rPr>
              <a:t>. Md:3/5 </a:t>
            </a:r>
            <a:r>
              <a:rPr lang="tr-TR" sz="2100" kern="0" dirty="0" smtClean="0">
                <a:solidFill>
                  <a:srgbClr val="000000"/>
                </a:solidFill>
                <a:cs typeface="Times New Roman" pitchFamily="18" charset="0"/>
              </a:rPr>
              <a:t>)</a:t>
            </a:r>
            <a:endParaRPr lang="tr-TR" sz="2100" kern="0" dirty="0">
              <a:solidFill>
                <a:srgbClr val="000000"/>
              </a:solidFill>
              <a:cs typeface="Times New Roman" pitchFamily="18" charset="0"/>
            </a:endParaRPr>
          </a:p>
          <a:p>
            <a:pPr marL="2152650" indent="-354013">
              <a:buFont typeface="Wingdings" panose="05000000000000000000" pitchFamily="2" charset="2"/>
              <a:buChar char="Ø"/>
            </a:pPr>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pic>
        <p:nvPicPr>
          <p:cNvPr id="2" name="Resim 1"/>
          <p:cNvPicPr>
            <a:picLocks noChangeAspect="1"/>
          </p:cNvPicPr>
          <p:nvPr/>
        </p:nvPicPr>
        <p:blipFill>
          <a:blip r:embed="rId4"/>
          <a:stretch>
            <a:fillRect/>
          </a:stretch>
        </p:blipFill>
        <p:spPr>
          <a:xfrm>
            <a:off x="838200" y="4950518"/>
            <a:ext cx="7456054" cy="1633870"/>
          </a:xfrm>
          <a:prstGeom prst="rect">
            <a:avLst/>
          </a:prstGeom>
        </p:spPr>
      </p:pic>
    </p:spTree>
    <p:extLst>
      <p:ext uri="{BB962C8B-B14F-4D97-AF65-F5344CB8AC3E}">
        <p14:creationId xmlns:p14="http://schemas.microsoft.com/office/powerpoint/2010/main" val="282073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250</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238572" y="2336494"/>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smtClean="0">
                <a:solidFill>
                  <a:schemeClr val="tx1"/>
                </a:solidFill>
              </a:rPr>
              <a:t>3065 SAYILI KDV Kan. 13. Maddesine (j) bendi </a:t>
            </a:r>
            <a:r>
              <a:rPr lang="tr-TR" sz="2000" b="1" dirty="0">
                <a:solidFill>
                  <a:schemeClr val="tx1"/>
                </a:solidFill>
              </a:rPr>
              <a:t>eklenmiştir.</a:t>
            </a:r>
          </a:p>
          <a:p>
            <a:pPr lvl="0"/>
            <a:endParaRPr lang="tr-TR" sz="2000" dirty="0" smtClean="0">
              <a:solidFill>
                <a:schemeClr val="tx1"/>
              </a:solidFill>
            </a:endParaRPr>
          </a:p>
          <a:p>
            <a:pPr marL="342900" lvl="0" indent="-342900">
              <a:buFont typeface="Wingdings" panose="05000000000000000000" pitchFamily="2" charset="2"/>
              <a:buChar char="Ø"/>
            </a:pPr>
            <a:r>
              <a:rPr lang="tr-TR" sz="2000" dirty="0" smtClean="0">
                <a:solidFill>
                  <a:schemeClr val="tx1"/>
                </a:solidFill>
              </a:rPr>
              <a:t>Organize </a:t>
            </a:r>
            <a:r>
              <a:rPr lang="tr-TR" sz="2000" dirty="0">
                <a:solidFill>
                  <a:schemeClr val="tx1"/>
                </a:solidFill>
              </a:rPr>
              <a:t>sanayi bölgeleri ile küçük sanayi sitelerinin </a:t>
            </a:r>
            <a:r>
              <a:rPr lang="tr-TR" sz="2000" dirty="0" smtClean="0">
                <a:solidFill>
                  <a:srgbClr val="FF0000"/>
                </a:solidFill>
              </a:rPr>
              <a:t>su</a:t>
            </a:r>
            <a:r>
              <a:rPr lang="tr-TR" sz="2000" dirty="0">
                <a:solidFill>
                  <a:srgbClr val="FF0000"/>
                </a:solidFill>
              </a:rPr>
              <a:t>, kanalizasyon, arıtma, doğalgaz, elektrik, haberleşme tesisleri ile </a:t>
            </a:r>
            <a:r>
              <a:rPr lang="tr-TR" sz="2000" dirty="0" smtClean="0">
                <a:solidFill>
                  <a:srgbClr val="FF0000"/>
                </a:solidFill>
              </a:rPr>
              <a:t>yol </a:t>
            </a:r>
            <a:r>
              <a:rPr lang="tr-TR" sz="2000" dirty="0">
                <a:solidFill>
                  <a:srgbClr val="FF0000"/>
                </a:solidFill>
              </a:rPr>
              <a:t>yapımına </a:t>
            </a:r>
            <a:r>
              <a:rPr lang="tr-TR" sz="2000" dirty="0">
                <a:solidFill>
                  <a:schemeClr val="tx1"/>
                </a:solidFill>
              </a:rPr>
              <a:t>ve </a:t>
            </a:r>
            <a:r>
              <a:rPr lang="tr-TR" sz="2000" dirty="0">
                <a:solidFill>
                  <a:srgbClr val="FF0000"/>
                </a:solidFill>
              </a:rPr>
              <a:t>küçük sanayi sitelerindeki işyerlerinin inşasına ilişkin, </a:t>
            </a:r>
            <a:r>
              <a:rPr lang="tr-TR" sz="2000" dirty="0">
                <a:solidFill>
                  <a:schemeClr val="tx1"/>
                </a:solidFill>
              </a:rPr>
              <a:t>bunlara veya bunlar tarafından oluşturulan iktisadi işletmelere </a:t>
            </a:r>
            <a:r>
              <a:rPr lang="tr-TR" sz="2000" dirty="0">
                <a:solidFill>
                  <a:srgbClr val="FF0000"/>
                </a:solidFill>
              </a:rPr>
              <a:t>yapılan mal teslimleri ile hizmet ifaları </a:t>
            </a:r>
            <a:r>
              <a:rPr lang="tr-TR" sz="2000" dirty="0">
                <a:solidFill>
                  <a:schemeClr val="tx1"/>
                </a:solidFill>
              </a:rPr>
              <a:t>katma değer vergisinden istisna </a:t>
            </a:r>
            <a:r>
              <a:rPr lang="tr-TR" sz="2000" dirty="0" smtClean="0">
                <a:solidFill>
                  <a:schemeClr val="tx1"/>
                </a:solidFill>
              </a:rPr>
              <a:t>edilmiştir. </a:t>
            </a:r>
            <a:r>
              <a:rPr lang="tr-TR" sz="2000" b="1" dirty="0" smtClean="0">
                <a:solidFill>
                  <a:schemeClr val="tx1"/>
                </a:solidFill>
              </a:rPr>
              <a:t>(</a:t>
            </a:r>
            <a:r>
              <a:rPr lang="tr-TR" sz="2000" b="1" dirty="0">
                <a:solidFill>
                  <a:schemeClr val="tx1"/>
                </a:solidFill>
              </a:rPr>
              <a:t>7103 Sayılı Kanun Madde </a:t>
            </a:r>
            <a:r>
              <a:rPr lang="tr-TR" sz="2000" b="1" dirty="0" smtClean="0">
                <a:solidFill>
                  <a:schemeClr val="tx1"/>
                </a:solidFill>
              </a:rPr>
              <a:t>29)</a:t>
            </a:r>
            <a:endParaRPr lang="tr-TR" sz="2000" b="1" dirty="0">
              <a:solidFill>
                <a:schemeClr val="tx1"/>
              </a:solidFill>
            </a:endParaRPr>
          </a:p>
          <a:p>
            <a:pPr marL="342900" lvl="0" indent="-342900">
              <a:buFont typeface="Wingdings" panose="05000000000000000000" pitchFamily="2" charset="2"/>
              <a:buChar char="Ø"/>
            </a:pPr>
            <a:endParaRPr lang="tr-TR" sz="2000" b="1" dirty="0">
              <a:solidFill>
                <a:schemeClr val="tx1"/>
              </a:solidFill>
            </a:endParaRPr>
          </a:p>
          <a:p>
            <a:r>
              <a:rPr lang="tr-TR" sz="2000" b="1" dirty="0">
                <a:solidFill>
                  <a:srgbClr val="FF0000"/>
                </a:solidFill>
              </a:rPr>
              <a:t>Yürürlük : </a:t>
            </a:r>
            <a:r>
              <a:rPr lang="tr-TR" sz="2000" b="1" dirty="0" smtClean="0">
                <a:solidFill>
                  <a:srgbClr val="FF0000"/>
                </a:solidFill>
              </a:rPr>
              <a:t>01.04.2018</a:t>
            </a:r>
            <a:r>
              <a:rPr lang="tr-TR" sz="2000" b="1" dirty="0" smtClean="0"/>
              <a:t>0</a:t>
            </a:r>
            <a:endParaRPr lang="tr-TR" sz="2000" dirty="0">
              <a:solidFill>
                <a:schemeClr val="tx1"/>
              </a:solidFill>
            </a:endParaRPr>
          </a:p>
          <a:p>
            <a:pPr lvl="0"/>
            <a:r>
              <a:rPr lang="tr-TR" sz="2000" b="1" dirty="0" smtClean="0"/>
              <a:t>)</a:t>
            </a:r>
            <a:endParaRPr lang="tr-TR" sz="2000" dirty="0"/>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69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251</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191730" y="2481121"/>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smtClean="0">
                <a:solidFill>
                  <a:schemeClr val="tx1"/>
                </a:solidFill>
              </a:rPr>
              <a:t> </a:t>
            </a:r>
            <a:r>
              <a:rPr lang="tr-TR" sz="2000" b="1" dirty="0">
                <a:solidFill>
                  <a:schemeClr val="tx1"/>
                </a:solidFill>
              </a:rPr>
              <a:t>3065 SAYILI </a:t>
            </a:r>
            <a:r>
              <a:rPr lang="tr-TR" sz="2000" b="1" dirty="0" smtClean="0">
                <a:solidFill>
                  <a:schemeClr val="tx1"/>
                </a:solidFill>
              </a:rPr>
              <a:t>KDV Kan. 17/4-d Maddesine değişiklik yapılmıştır.</a:t>
            </a:r>
            <a:endParaRPr lang="tr-TR" sz="2000" b="1" dirty="0">
              <a:solidFill>
                <a:schemeClr val="tx1"/>
              </a:solidFill>
            </a:endParaRPr>
          </a:p>
          <a:p>
            <a:endParaRPr lang="tr-TR" sz="2000" b="1" dirty="0" smtClean="0">
              <a:solidFill>
                <a:schemeClr val="tx1"/>
              </a:solidFill>
            </a:endParaRPr>
          </a:p>
          <a:p>
            <a:pPr marL="342900" lvl="0" indent="-342900">
              <a:buFont typeface="Wingdings" panose="05000000000000000000" pitchFamily="2" charset="2"/>
              <a:buChar char="Ø"/>
            </a:pPr>
            <a:r>
              <a:rPr lang="tr-TR" sz="2000" dirty="0" smtClean="0">
                <a:solidFill>
                  <a:schemeClr val="tx1"/>
                </a:solidFill>
              </a:rPr>
              <a:t>Milli </a:t>
            </a:r>
            <a:r>
              <a:rPr lang="tr-TR" sz="2000" dirty="0">
                <a:solidFill>
                  <a:schemeClr val="tx1"/>
                </a:solidFill>
              </a:rPr>
              <a:t>Eğitim Bakanlığına bağlı okullarda </a:t>
            </a:r>
            <a:r>
              <a:rPr lang="tr-TR" sz="2000" dirty="0">
                <a:solidFill>
                  <a:srgbClr val="FF0000"/>
                </a:solidFill>
              </a:rPr>
              <a:t>kantin olarak </a:t>
            </a:r>
            <a:r>
              <a:rPr lang="tr-TR" sz="2000" dirty="0">
                <a:solidFill>
                  <a:schemeClr val="tx1"/>
                </a:solidFill>
              </a:rPr>
              <a:t>belirlenen alanların </a:t>
            </a:r>
            <a:r>
              <a:rPr lang="tr-TR" sz="2000" dirty="0">
                <a:solidFill>
                  <a:srgbClr val="FF0000"/>
                </a:solidFill>
              </a:rPr>
              <a:t>okul aile birlikleri tarafından kiraya verilmesi işlemleri </a:t>
            </a:r>
            <a:r>
              <a:rPr lang="tr-TR" sz="2000" dirty="0">
                <a:solidFill>
                  <a:schemeClr val="tx1"/>
                </a:solidFill>
              </a:rPr>
              <a:t>katma değer vergisinden istisna </a:t>
            </a:r>
            <a:r>
              <a:rPr lang="tr-TR" sz="2000" dirty="0" smtClean="0">
                <a:solidFill>
                  <a:schemeClr val="tx1"/>
                </a:solidFill>
              </a:rPr>
              <a:t>edilmiştir. </a:t>
            </a:r>
            <a:r>
              <a:rPr lang="tr-TR" sz="2000" b="1" dirty="0" smtClean="0">
                <a:solidFill>
                  <a:schemeClr val="tx1"/>
                </a:solidFill>
              </a:rPr>
              <a:t>(</a:t>
            </a:r>
            <a:r>
              <a:rPr lang="tr-TR" sz="2000" b="1" dirty="0">
                <a:solidFill>
                  <a:schemeClr val="tx1"/>
                </a:solidFill>
              </a:rPr>
              <a:t>7103 Sayılı Kanun Madde </a:t>
            </a:r>
            <a:r>
              <a:rPr lang="tr-TR" sz="2000" b="1" dirty="0" smtClean="0">
                <a:solidFill>
                  <a:schemeClr val="tx1"/>
                </a:solidFill>
              </a:rPr>
              <a:t>30)</a:t>
            </a:r>
            <a:endParaRPr lang="tr-TR" sz="2000" b="1" dirty="0">
              <a:solidFill>
                <a:schemeClr val="tx1"/>
              </a:solidFill>
            </a:endParaRPr>
          </a:p>
          <a:p>
            <a:pPr marL="342900" lvl="0" indent="-342900">
              <a:buFont typeface="Wingdings" panose="05000000000000000000" pitchFamily="2" charset="2"/>
              <a:buChar char="Ø"/>
            </a:pPr>
            <a:endParaRPr lang="tr-TR" sz="2000" b="1" dirty="0">
              <a:solidFill>
                <a:schemeClr val="tx1"/>
              </a:solidFill>
            </a:endParaRPr>
          </a:p>
          <a:p>
            <a:r>
              <a:rPr lang="tr-TR" sz="2000" b="1" dirty="0">
                <a:solidFill>
                  <a:srgbClr val="FF0000"/>
                </a:solidFill>
              </a:rPr>
              <a:t>Yürürlük : </a:t>
            </a:r>
            <a:r>
              <a:rPr lang="tr-TR" sz="2000" b="1" dirty="0" smtClean="0">
                <a:solidFill>
                  <a:srgbClr val="FF0000"/>
                </a:solidFill>
              </a:rPr>
              <a:t>27.03.2018</a:t>
            </a:r>
            <a:r>
              <a:rPr lang="tr-TR" sz="2000" b="1" dirty="0" smtClean="0"/>
              <a:t>0</a:t>
            </a:r>
            <a:endParaRPr lang="tr-TR" sz="2000" dirty="0">
              <a:solidFill>
                <a:schemeClr val="tx1"/>
              </a:solidFill>
            </a:endParaRPr>
          </a:p>
          <a:p>
            <a:endParaRPr lang="tr-TR" sz="2000" b="1" dirty="0">
              <a:solidFill>
                <a:srgbClr val="FF0000"/>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29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252</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191730" y="2481121"/>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smtClean="0">
                <a:solidFill>
                  <a:schemeClr val="tx1"/>
                </a:solidFill>
              </a:rPr>
              <a:t> </a:t>
            </a:r>
            <a:r>
              <a:rPr lang="tr-TR" sz="2000" b="1" dirty="0">
                <a:solidFill>
                  <a:schemeClr val="tx1"/>
                </a:solidFill>
              </a:rPr>
              <a:t>3065 SAYILI </a:t>
            </a:r>
            <a:r>
              <a:rPr lang="tr-TR" sz="2000" b="1" dirty="0" smtClean="0">
                <a:solidFill>
                  <a:schemeClr val="tx1"/>
                </a:solidFill>
              </a:rPr>
              <a:t>KDV Kan. </a:t>
            </a:r>
            <a:r>
              <a:rPr lang="tr-TR" sz="2000" b="1" dirty="0">
                <a:solidFill>
                  <a:schemeClr val="tx1"/>
                </a:solidFill>
              </a:rPr>
              <a:t>Geçici </a:t>
            </a:r>
            <a:r>
              <a:rPr lang="tr-TR" sz="2000" b="1" dirty="0" smtClean="0">
                <a:solidFill>
                  <a:schemeClr val="tx1"/>
                </a:solidFill>
              </a:rPr>
              <a:t>39. </a:t>
            </a:r>
            <a:r>
              <a:rPr lang="tr-TR" sz="2000" b="1" dirty="0">
                <a:solidFill>
                  <a:schemeClr val="tx1"/>
                </a:solidFill>
              </a:rPr>
              <a:t>Madde eklenmiştir.</a:t>
            </a:r>
          </a:p>
          <a:p>
            <a:r>
              <a:rPr lang="tr-TR" sz="2000" b="1" dirty="0" smtClean="0">
                <a:solidFill>
                  <a:schemeClr val="tx1"/>
                </a:solidFill>
              </a:rPr>
              <a:t> </a:t>
            </a:r>
          </a:p>
          <a:p>
            <a:pPr marL="342900" indent="-342900">
              <a:buFont typeface="Wingdings" panose="05000000000000000000" pitchFamily="2" charset="2"/>
              <a:buChar char="Ø"/>
            </a:pPr>
            <a:r>
              <a:rPr lang="tr-TR" sz="2000" dirty="0" smtClean="0">
                <a:solidFill>
                  <a:schemeClr val="tx1"/>
                </a:solidFill>
              </a:rPr>
              <a:t>6948 </a:t>
            </a:r>
            <a:r>
              <a:rPr lang="tr-TR" sz="2000" dirty="0">
                <a:solidFill>
                  <a:schemeClr val="tx1"/>
                </a:solidFill>
              </a:rPr>
              <a:t>sayılı Sanayi Sicili Kanununa göre </a:t>
            </a:r>
            <a:r>
              <a:rPr lang="tr-TR" sz="2000" dirty="0">
                <a:solidFill>
                  <a:srgbClr val="FF0000"/>
                </a:solidFill>
              </a:rPr>
              <a:t>sanayi sicil belgesini haiz </a:t>
            </a:r>
            <a:r>
              <a:rPr lang="tr-TR" sz="2000" dirty="0">
                <a:solidFill>
                  <a:schemeClr val="tx1"/>
                </a:solidFill>
              </a:rPr>
              <a:t>katma değer vergisi mükelleflerine </a:t>
            </a:r>
            <a:r>
              <a:rPr lang="tr-TR" sz="2000" dirty="0">
                <a:solidFill>
                  <a:srgbClr val="FF0000"/>
                </a:solidFill>
              </a:rPr>
              <a:t>münhasıran imalat sanayiinde kullanılmak </a:t>
            </a:r>
            <a:r>
              <a:rPr lang="tr-TR" sz="2000" dirty="0">
                <a:solidFill>
                  <a:schemeClr val="tx1"/>
                </a:solidFill>
              </a:rPr>
              <a:t>üzere </a:t>
            </a:r>
            <a:r>
              <a:rPr lang="tr-TR" sz="2000" dirty="0">
                <a:solidFill>
                  <a:srgbClr val="FF0000"/>
                </a:solidFill>
              </a:rPr>
              <a:t>31/12/2019 tarihine kadar yapılan yeni makina ve teçhizat teslimleri </a:t>
            </a:r>
            <a:r>
              <a:rPr lang="tr-TR" sz="2000" dirty="0">
                <a:solidFill>
                  <a:schemeClr val="tx1"/>
                </a:solidFill>
              </a:rPr>
              <a:t>katma değer vergisinden istisna </a:t>
            </a:r>
            <a:r>
              <a:rPr lang="tr-TR" sz="2000" dirty="0" smtClean="0">
                <a:solidFill>
                  <a:schemeClr val="tx1"/>
                </a:solidFill>
              </a:rPr>
              <a:t>edilmiştir. </a:t>
            </a:r>
            <a:r>
              <a:rPr lang="tr-TR" sz="2000" b="1" dirty="0" smtClean="0">
                <a:solidFill>
                  <a:schemeClr val="tx1"/>
                </a:solidFill>
              </a:rPr>
              <a:t>(</a:t>
            </a:r>
            <a:r>
              <a:rPr lang="tr-TR" sz="2000" b="1" dirty="0">
                <a:solidFill>
                  <a:schemeClr val="tx1"/>
                </a:solidFill>
              </a:rPr>
              <a:t>7103 Sayılı Kanun Madde </a:t>
            </a:r>
            <a:r>
              <a:rPr lang="tr-TR" sz="2000" b="1" dirty="0" smtClean="0">
                <a:solidFill>
                  <a:schemeClr val="tx1"/>
                </a:solidFill>
              </a:rPr>
              <a:t>31)</a:t>
            </a:r>
            <a:endParaRPr lang="tr-TR" sz="2000" b="1" dirty="0">
              <a:solidFill>
                <a:schemeClr val="tx1"/>
              </a:solidFill>
            </a:endParaRPr>
          </a:p>
          <a:p>
            <a:pPr marL="342900" lvl="0" indent="-342900">
              <a:buFont typeface="Wingdings" panose="05000000000000000000" pitchFamily="2" charset="2"/>
              <a:buChar char="Ø"/>
            </a:pPr>
            <a:endParaRPr lang="tr-TR" sz="2000" b="1" dirty="0">
              <a:solidFill>
                <a:schemeClr val="tx1"/>
              </a:solidFill>
            </a:endParaRPr>
          </a:p>
          <a:p>
            <a:r>
              <a:rPr lang="tr-TR" sz="2000" b="1" dirty="0">
                <a:solidFill>
                  <a:srgbClr val="FF0000"/>
                </a:solidFill>
              </a:rPr>
              <a:t>Yürürlük : </a:t>
            </a:r>
            <a:r>
              <a:rPr lang="tr-TR" sz="2000" b="1" dirty="0" smtClean="0">
                <a:solidFill>
                  <a:srgbClr val="FF0000"/>
                </a:solidFill>
              </a:rPr>
              <a:t>01.05.2018</a:t>
            </a:r>
            <a:r>
              <a:rPr lang="tr-TR" sz="2000" b="1" dirty="0" smtClean="0"/>
              <a:t>0</a:t>
            </a:r>
            <a:endParaRPr lang="tr-TR" sz="2000" dirty="0">
              <a:solidFill>
                <a:schemeClr val="tx1"/>
              </a:solidFill>
            </a:endParaRPr>
          </a:p>
          <a:p>
            <a:endParaRPr lang="tr-TR" sz="2000" b="1" dirty="0">
              <a:solidFill>
                <a:srgbClr val="FF0000"/>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81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253</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191730" y="2481121"/>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a:solidFill>
                  <a:schemeClr val="tx1"/>
                </a:solidFill>
              </a:rPr>
              <a:t> 3289 sayılı Spor Genel Müdürlüğünün Teşkilat ve Görevleri Hakkında Kanuna </a:t>
            </a:r>
            <a:r>
              <a:rPr lang="tr-TR" sz="2000" b="1" dirty="0" smtClean="0">
                <a:solidFill>
                  <a:schemeClr val="tx1"/>
                </a:solidFill>
              </a:rPr>
              <a:t>  </a:t>
            </a:r>
            <a:r>
              <a:rPr lang="tr-TR" sz="2000" b="1" dirty="0">
                <a:solidFill>
                  <a:schemeClr val="tx1"/>
                </a:solidFill>
              </a:rPr>
              <a:t>Geçici 35’inci madde </a:t>
            </a:r>
            <a:r>
              <a:rPr lang="tr-TR" sz="2000" b="1" dirty="0" smtClean="0">
                <a:solidFill>
                  <a:schemeClr val="tx1"/>
                </a:solidFill>
              </a:rPr>
              <a:t>eklenmiştir. </a:t>
            </a:r>
          </a:p>
          <a:p>
            <a:endParaRPr lang="tr-TR" b="1" dirty="0" smtClean="0">
              <a:solidFill>
                <a:schemeClr val="tx1"/>
              </a:solidFill>
            </a:endParaRPr>
          </a:p>
          <a:p>
            <a:pPr marL="285750" lvl="0" indent="-285750">
              <a:buFont typeface="Wingdings" panose="05000000000000000000" pitchFamily="2" charset="2"/>
              <a:buChar char="Ø"/>
            </a:pPr>
            <a:r>
              <a:rPr lang="tr-TR" dirty="0" smtClean="0">
                <a:solidFill>
                  <a:schemeClr val="tx1"/>
                </a:solidFill>
              </a:rPr>
              <a:t>Spor </a:t>
            </a:r>
            <a:r>
              <a:rPr lang="tr-TR" dirty="0">
                <a:solidFill>
                  <a:schemeClr val="tx1"/>
                </a:solidFill>
              </a:rPr>
              <a:t>Genel Müdürlüğü, </a:t>
            </a:r>
            <a:r>
              <a:rPr lang="tr-TR" dirty="0" smtClean="0">
                <a:solidFill>
                  <a:schemeClr val="tx1"/>
                </a:solidFill>
              </a:rPr>
              <a:t>TFF. ve </a:t>
            </a:r>
            <a:r>
              <a:rPr lang="tr-TR" dirty="0">
                <a:solidFill>
                  <a:schemeClr val="tx1"/>
                </a:solidFill>
              </a:rPr>
              <a:t>bağımsız spor federasyonlarına tescil edilmiş olan ve Türkiye'de faaliyette bulunan spor kulüpleri ve sportif alanda faaliyette bulunan sermaye şirketlerinin sporculara yaptıkları ücret ödemeleri üzerinden kestikleri gelir vergisinin, </a:t>
            </a:r>
            <a:r>
              <a:rPr lang="tr-TR" dirty="0">
                <a:solidFill>
                  <a:srgbClr val="FF0000"/>
                </a:solidFill>
              </a:rPr>
              <a:t>kanuni süresi içerisinde beyan edilip ödenmesinden sonra bu kesintilerin spor kulüplerince veya sermaye şirketlerince oluşturulan özel bir hesaba ilgili vergi dairesi tarafından beş işgünü içinde aktarılmasına yönelik düzenleme yapılmıştır. </a:t>
            </a:r>
            <a:endParaRPr lang="tr-TR" dirty="0">
              <a:solidFill>
                <a:schemeClr val="tx1"/>
              </a:solidFill>
            </a:endParaRPr>
          </a:p>
          <a:p>
            <a:pPr lvl="0"/>
            <a:endParaRPr lang="tr-TR" sz="2000" dirty="0" smtClean="0">
              <a:solidFill>
                <a:schemeClr val="tx1"/>
              </a:solidFill>
            </a:endParaRPr>
          </a:p>
          <a:p>
            <a:pPr lvl="0"/>
            <a:r>
              <a:rPr lang="tr-TR" sz="2000" b="1" dirty="0" smtClean="0">
                <a:solidFill>
                  <a:schemeClr val="tx1"/>
                </a:solidFill>
              </a:rPr>
              <a:t>(</a:t>
            </a:r>
            <a:r>
              <a:rPr lang="tr-TR" sz="2000" b="1" dirty="0">
                <a:solidFill>
                  <a:schemeClr val="tx1"/>
                </a:solidFill>
              </a:rPr>
              <a:t>7103 Sayılı Kanun Madde </a:t>
            </a:r>
            <a:r>
              <a:rPr lang="tr-TR" sz="2000" b="1" dirty="0" smtClean="0">
                <a:solidFill>
                  <a:schemeClr val="tx1"/>
                </a:solidFill>
              </a:rPr>
              <a:t>35)</a:t>
            </a:r>
            <a:endParaRPr lang="tr-TR" sz="2000" b="1" dirty="0">
              <a:solidFill>
                <a:schemeClr val="tx1"/>
              </a:solidFill>
            </a:endParaRPr>
          </a:p>
          <a:p>
            <a:endParaRPr lang="tr-TR" sz="2000" b="1" dirty="0" smtClean="0">
              <a:solidFill>
                <a:srgbClr val="FF0000"/>
              </a:solidFill>
            </a:endParaRPr>
          </a:p>
          <a:p>
            <a:r>
              <a:rPr lang="tr-TR" sz="2000" b="1" dirty="0" smtClean="0">
                <a:solidFill>
                  <a:srgbClr val="FF0000"/>
                </a:solidFill>
              </a:rPr>
              <a:t>Yürürlük </a:t>
            </a:r>
            <a:r>
              <a:rPr lang="tr-TR" sz="2000" b="1" dirty="0">
                <a:solidFill>
                  <a:srgbClr val="FF0000"/>
                </a:solidFill>
              </a:rPr>
              <a:t>: </a:t>
            </a:r>
            <a:r>
              <a:rPr lang="tr-TR" sz="2000" b="1" dirty="0" smtClean="0">
                <a:solidFill>
                  <a:srgbClr val="FF0000"/>
                </a:solidFill>
              </a:rPr>
              <a:t>01.05.2018</a:t>
            </a:r>
            <a:r>
              <a:rPr lang="tr-TR" sz="2000" b="1" dirty="0" smtClean="0"/>
              <a:t>0</a:t>
            </a:r>
            <a:endParaRPr lang="tr-TR" sz="2000" dirty="0">
              <a:solidFill>
                <a:schemeClr val="tx1"/>
              </a:solidFill>
            </a:endParaRPr>
          </a:p>
          <a:p>
            <a:endParaRPr lang="tr-TR" sz="2000" b="1" dirty="0">
              <a:solidFill>
                <a:srgbClr val="FF0000"/>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02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 xmlns:a16="http://schemas.microsoft.com/office/drawing/2014/main"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254</a:t>
            </a:fld>
            <a:endParaRPr lang="en-US" sz="1800" b="1" dirty="0">
              <a:solidFill>
                <a:srgbClr val="EBDDC3"/>
              </a:solidFill>
              <a:latin typeface="Tw Cen MT"/>
            </a:endParaRPr>
          </a:p>
        </p:txBody>
      </p:sp>
      <p:cxnSp>
        <p:nvCxnSpPr>
          <p:cNvPr id="9" name="Düz Bağlayıcı 8">
            <a:extLst>
              <a:ext uri="{FF2B5EF4-FFF2-40B4-BE49-F238E27FC236}">
                <a16:creationId xmlns="" xmlns:a16="http://schemas.microsoft.com/office/drawing/2014/main"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 xmlns:a16="http://schemas.microsoft.com/office/drawing/2014/main"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 xmlns:a16="http://schemas.microsoft.com/office/drawing/2014/main"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29" name="Dikdörtgen: Yuvarlatılmış Köşeler 28">
            <a:extLst>
              <a:ext uri="{FF2B5EF4-FFF2-40B4-BE49-F238E27FC236}">
                <a16:creationId xmlns="" xmlns:a16="http://schemas.microsoft.com/office/drawing/2014/main" id="{50C66604-5271-4CD7-BE29-27F8631DBE54}"/>
              </a:ext>
            </a:extLst>
          </p:cNvPr>
          <p:cNvSpPr/>
          <p:nvPr/>
        </p:nvSpPr>
        <p:spPr>
          <a:xfrm>
            <a:off x="192600" y="2420888"/>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tr-TR" sz="2000" b="1" dirty="0" smtClean="0">
                <a:solidFill>
                  <a:schemeClr val="tx1"/>
                </a:solidFill>
              </a:rPr>
              <a:t> 5520 Sayılı KVK 4/1-(ö) ve 17/9 Maddeleri Yürürlükten kaldırılmıştır.</a:t>
            </a:r>
          </a:p>
          <a:p>
            <a:pPr lvl="0"/>
            <a:endParaRPr lang="tr-TR" sz="2000" dirty="0" smtClean="0">
              <a:solidFill>
                <a:schemeClr val="tx1"/>
              </a:solidFill>
            </a:endParaRPr>
          </a:p>
          <a:p>
            <a:pPr marL="342900" lvl="0" indent="-342900">
              <a:buFont typeface="Wingdings" panose="05000000000000000000" pitchFamily="2" charset="2"/>
              <a:buChar char="Ø"/>
            </a:pPr>
            <a:r>
              <a:rPr lang="tr-TR" sz="2000" dirty="0" smtClean="0">
                <a:solidFill>
                  <a:schemeClr val="tx1"/>
                </a:solidFill>
              </a:rPr>
              <a:t>Bölgesel </a:t>
            </a:r>
            <a:r>
              <a:rPr lang="tr-TR" sz="2000" dirty="0">
                <a:solidFill>
                  <a:schemeClr val="tx1"/>
                </a:solidFill>
              </a:rPr>
              <a:t>yönetim merkezlerinin kurumlar vergisi muafiyetine ilişkin düzenleme </a:t>
            </a:r>
            <a:r>
              <a:rPr lang="tr-TR" sz="2000" dirty="0" smtClean="0">
                <a:solidFill>
                  <a:schemeClr val="tx1"/>
                </a:solidFill>
              </a:rPr>
              <a:t>01.01.2019 tarihinden itibaren yürürlükten kaldırılmıştır.</a:t>
            </a:r>
          </a:p>
          <a:p>
            <a:pPr marL="342900" lvl="0" indent="-342900">
              <a:buFont typeface="Wingdings" panose="05000000000000000000" pitchFamily="2" charset="2"/>
              <a:buChar char="Ø"/>
            </a:pPr>
            <a:r>
              <a:rPr lang="tr-TR" sz="2000" b="1" dirty="0" smtClean="0">
                <a:solidFill>
                  <a:srgbClr val="FF0000"/>
                </a:solidFill>
              </a:rPr>
              <a:t>01.01.2019 </a:t>
            </a:r>
            <a:r>
              <a:rPr lang="tr-TR" sz="2000" b="1" dirty="0">
                <a:solidFill>
                  <a:srgbClr val="FF0000"/>
                </a:solidFill>
              </a:rPr>
              <a:t>tarihi itibarıyla kurulu bölgesel yönetim merkezleri için </a:t>
            </a:r>
            <a:r>
              <a:rPr lang="tr-TR" sz="2000" b="1" dirty="0" smtClean="0">
                <a:solidFill>
                  <a:srgbClr val="FF0000"/>
                </a:solidFill>
              </a:rPr>
              <a:t>1.1.2022 </a:t>
            </a:r>
            <a:r>
              <a:rPr lang="tr-TR" sz="2000" b="1" dirty="0">
                <a:solidFill>
                  <a:srgbClr val="FF0000"/>
                </a:solidFill>
              </a:rPr>
              <a:t>tarihinden itibaren uygulanmak </a:t>
            </a:r>
            <a:r>
              <a:rPr lang="tr-TR" sz="2000" b="1" dirty="0" smtClean="0">
                <a:solidFill>
                  <a:srgbClr val="FF0000"/>
                </a:solidFill>
              </a:rPr>
              <a:t>üzere</a:t>
            </a:r>
            <a:r>
              <a:rPr lang="tr-TR" sz="2000" dirty="0">
                <a:solidFill>
                  <a:srgbClr val="FF0000"/>
                </a:solidFill>
              </a:rPr>
              <a:t> </a:t>
            </a:r>
            <a:r>
              <a:rPr lang="tr-TR" sz="2000" dirty="0" smtClean="0">
                <a:solidFill>
                  <a:schemeClr val="tx1"/>
                </a:solidFill>
              </a:rPr>
              <a:t>yürürlükten </a:t>
            </a:r>
            <a:r>
              <a:rPr lang="tr-TR" sz="2000" dirty="0">
                <a:solidFill>
                  <a:schemeClr val="tx1"/>
                </a:solidFill>
              </a:rPr>
              <a:t>kaldırılmıştır</a:t>
            </a:r>
            <a:r>
              <a:rPr lang="tr-TR" sz="2000" dirty="0" smtClean="0">
                <a:solidFill>
                  <a:schemeClr val="tx1"/>
                </a:solidFill>
              </a:rPr>
              <a:t>. </a:t>
            </a:r>
            <a:r>
              <a:rPr lang="tr-TR" sz="2000" b="1" dirty="0" smtClean="0">
                <a:solidFill>
                  <a:schemeClr val="tx1"/>
                </a:solidFill>
              </a:rPr>
              <a:t>(</a:t>
            </a:r>
            <a:r>
              <a:rPr lang="tr-TR" sz="2000" b="1" dirty="0">
                <a:solidFill>
                  <a:schemeClr val="tx1"/>
                </a:solidFill>
              </a:rPr>
              <a:t>7103 Sayılı Kanun Madde </a:t>
            </a:r>
            <a:r>
              <a:rPr lang="tr-TR" sz="2000" b="1" dirty="0" smtClean="0">
                <a:solidFill>
                  <a:schemeClr val="tx1"/>
                </a:solidFill>
              </a:rPr>
              <a:t>74)</a:t>
            </a:r>
            <a:endParaRPr lang="tr-TR" sz="2000" b="1" dirty="0">
              <a:solidFill>
                <a:schemeClr val="tx1"/>
              </a:solidFill>
            </a:endParaRPr>
          </a:p>
          <a:p>
            <a:pPr marL="342900" indent="-342900">
              <a:buFont typeface="Wingdings" panose="05000000000000000000" pitchFamily="2" charset="2"/>
              <a:buChar char="Ø"/>
            </a:pPr>
            <a:endParaRPr lang="tr-TR" sz="2000" b="1" dirty="0">
              <a:solidFill>
                <a:srgbClr val="FF0000"/>
              </a:solidFill>
            </a:endParaRPr>
          </a:p>
          <a:p>
            <a:r>
              <a:rPr lang="tr-TR" sz="2000" b="1" dirty="0">
                <a:solidFill>
                  <a:srgbClr val="FF0000"/>
                </a:solidFill>
              </a:rPr>
              <a:t>Yürürlük : </a:t>
            </a:r>
            <a:r>
              <a:rPr lang="tr-TR" sz="2000" b="1" dirty="0" smtClean="0">
                <a:solidFill>
                  <a:srgbClr val="FF0000"/>
                </a:solidFill>
              </a:rPr>
              <a:t>27.03.2018</a:t>
            </a:r>
            <a:endParaRPr lang="tr-TR" sz="2000" dirty="0">
              <a:solidFill>
                <a:schemeClr val="tx1"/>
              </a:solidFill>
            </a:endParaRPr>
          </a:p>
          <a:p>
            <a:endParaRPr lang="tr-TR" sz="2000" b="1" dirty="0">
              <a:solidFill>
                <a:srgbClr val="FF0000"/>
              </a:solidFill>
            </a:endParaRPr>
          </a:p>
        </p:txBody>
      </p:sp>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4250" y="69629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C00000"/>
                </a:solidFill>
              </a:rPr>
              <a:t>  </a:t>
            </a:r>
            <a:r>
              <a:rPr lang="tr-TR" sz="1600" b="1" dirty="0" smtClean="0">
                <a:solidFill>
                  <a:srgbClr val="C00000"/>
                </a:solidFill>
                <a:latin typeface="Times New Roman" panose="02020603050405020304" pitchFamily="18" charset="0"/>
                <a:ea typeface="Calibri" panose="020F0502020204030204" pitchFamily="34" charset="0"/>
              </a:rPr>
              <a:t>7103 SAYILI VERGİ </a:t>
            </a:r>
            <a:r>
              <a:rPr lang="tr-TR" sz="1600" b="1" dirty="0">
                <a:solidFill>
                  <a:srgbClr val="C00000"/>
                </a:solidFill>
                <a:latin typeface="Times New Roman" panose="02020603050405020304" pitchFamily="18" charset="0"/>
                <a:ea typeface="Calibri" panose="020F0502020204030204" pitchFamily="34" charset="0"/>
              </a:rPr>
              <a:t>KANUNLARI İLE BAZI KANUN VE KANUN HÜKMÜNDE KARARNAMELERDE DEĞİŞİKLİK YAPILMASI HAKKINDA </a:t>
            </a:r>
            <a:r>
              <a:rPr lang="tr-TR" sz="1600" b="1" dirty="0" smtClean="0">
                <a:solidFill>
                  <a:srgbClr val="C00000"/>
                </a:solidFill>
                <a:latin typeface="Times New Roman" panose="02020603050405020304" pitchFamily="18" charset="0"/>
                <a:ea typeface="Calibri" panose="020F0502020204030204" pitchFamily="34" charset="0"/>
              </a:rPr>
              <a:t>KANUN </a:t>
            </a:r>
            <a:endParaRPr lang="tr-TR" sz="1600" b="1" dirty="0">
              <a:solidFill>
                <a:srgbClr val="C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 y="696290"/>
            <a:ext cx="2444053" cy="817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8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255</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38572" y="2415719"/>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Metin kutusu 31">
            <a:extLst>
              <a:ext uri="{FF2B5EF4-FFF2-40B4-BE49-F238E27FC236}">
                <a16:creationId xmlns:a16="http://schemas.microsoft.com/office/drawing/2014/main" xmlns="" id="{704053E6-AF3A-479E-B429-5AC0359258EE}"/>
              </a:ext>
            </a:extLst>
          </p:cNvPr>
          <p:cNvSpPr txBox="1"/>
          <p:nvPr/>
        </p:nvSpPr>
        <p:spPr>
          <a:xfrm>
            <a:off x="539552" y="2404145"/>
            <a:ext cx="8300639" cy="4832092"/>
          </a:xfrm>
          <a:prstGeom prst="rect">
            <a:avLst/>
          </a:prstGeom>
          <a:noFill/>
        </p:spPr>
        <p:txBody>
          <a:bodyPr wrap="square" rtlCol="0">
            <a:spAutoFit/>
          </a:bodyPr>
          <a:lstStyle/>
          <a:p>
            <a:r>
              <a:rPr lang="tr-TR" sz="2800" b="1" dirty="0" smtClean="0">
                <a:solidFill>
                  <a:srgbClr val="FF0000"/>
                </a:solidFill>
                <a:latin typeface="Times New Roman" pitchFamily="18" charset="0"/>
                <a:cs typeface="Times New Roman" pitchFamily="18" charset="0"/>
              </a:rPr>
              <a:t>Evrende </a:t>
            </a:r>
            <a:r>
              <a:rPr lang="tr-TR" sz="2800" b="1" dirty="0">
                <a:solidFill>
                  <a:srgbClr val="FF0000"/>
                </a:solidFill>
                <a:latin typeface="Times New Roman" pitchFamily="18" charset="0"/>
                <a:cs typeface="Times New Roman" pitchFamily="18" charset="0"/>
              </a:rPr>
              <a:t>kusursuz iki insan </a:t>
            </a:r>
            <a:r>
              <a:rPr lang="tr-TR" sz="2800" b="1" dirty="0" smtClean="0">
                <a:solidFill>
                  <a:srgbClr val="FF0000"/>
                </a:solidFill>
                <a:latin typeface="Times New Roman" pitchFamily="18" charset="0"/>
                <a:cs typeface="Times New Roman" pitchFamily="18" charset="0"/>
              </a:rPr>
              <a:t>vardır;</a:t>
            </a:r>
          </a:p>
          <a:p>
            <a:endParaRPr lang="tr-TR" sz="2800" dirty="0" smtClean="0">
              <a:solidFill>
                <a:srgbClr val="FF0000"/>
              </a:solidFill>
              <a:latin typeface="Times New Roman" pitchFamily="18" charset="0"/>
              <a:cs typeface="Times New Roman" pitchFamily="18" charset="0"/>
            </a:endParaRPr>
          </a:p>
          <a:p>
            <a:pPr marL="457200" indent="-457200">
              <a:buFont typeface="Wingdings" pitchFamily="2" charset="2"/>
              <a:buChar char="ü"/>
            </a:pPr>
            <a:r>
              <a:rPr lang="tr-TR" sz="2800" dirty="0" smtClean="0">
                <a:latin typeface="Times New Roman" pitchFamily="18" charset="0"/>
                <a:cs typeface="Times New Roman" pitchFamily="18" charset="0"/>
              </a:rPr>
              <a:t>Biri ölmüştür</a:t>
            </a:r>
          </a:p>
          <a:p>
            <a:pPr marL="457200" indent="-457200">
              <a:buFont typeface="Wingdings" pitchFamily="2" charset="2"/>
              <a:buChar char="ü"/>
            </a:pPr>
            <a:r>
              <a:rPr lang="tr-TR" sz="2800" dirty="0" smtClean="0">
                <a:latin typeface="Times New Roman" pitchFamily="18" charset="0"/>
                <a:cs typeface="Times New Roman" pitchFamily="18" charset="0"/>
              </a:rPr>
              <a:t>Öteki </a:t>
            </a:r>
            <a:r>
              <a:rPr lang="tr-TR" sz="2800" dirty="0">
                <a:latin typeface="Times New Roman" pitchFamily="18" charset="0"/>
                <a:cs typeface="Times New Roman" pitchFamily="18" charset="0"/>
              </a:rPr>
              <a:t>ise doğmamıştır</a:t>
            </a:r>
            <a:r>
              <a:rPr lang="tr-TR" sz="2800" dirty="0" smtClean="0">
                <a:latin typeface="Times New Roman" pitchFamily="18" charset="0"/>
                <a:cs typeface="Times New Roman" pitchFamily="18" charset="0"/>
              </a:rPr>
              <a:t>.</a:t>
            </a:r>
          </a:p>
          <a:p>
            <a:endParaRPr lang="tr-TR" sz="2800" dirty="0">
              <a:latin typeface="Times New Roman" pitchFamily="18" charset="0"/>
              <a:cs typeface="Times New Roman" pitchFamily="18" charset="0"/>
            </a:endParaRPr>
          </a:p>
          <a:p>
            <a:r>
              <a:rPr lang="tr-TR" sz="2800" b="1" dirty="0" smtClean="0">
                <a:solidFill>
                  <a:srgbClr val="FF0000"/>
                </a:solidFill>
                <a:latin typeface="Times New Roman" pitchFamily="18" charset="0"/>
                <a:cs typeface="Times New Roman" pitchFamily="18" charset="0"/>
              </a:rPr>
              <a:t>Öyleyse; </a:t>
            </a:r>
            <a:r>
              <a:rPr lang="tr-TR" sz="2800" dirty="0" smtClean="0">
                <a:latin typeface="Times New Roman" pitchFamily="18" charset="0"/>
                <a:cs typeface="Times New Roman" pitchFamily="18" charset="0"/>
              </a:rPr>
              <a:t>Kusursuz olmayı kim ister </a:t>
            </a:r>
            <a:r>
              <a:rPr lang="tr-TR" sz="2800" dirty="0" smtClean="0">
                <a:solidFill>
                  <a:srgbClr val="FF0000"/>
                </a:solidFill>
                <a:latin typeface="Times New Roman" pitchFamily="18" charset="0"/>
                <a:cs typeface="Times New Roman" pitchFamily="18" charset="0"/>
              </a:rPr>
              <a:t>?</a:t>
            </a:r>
            <a:r>
              <a:rPr lang="tr-TR" sz="2800" dirty="0" smtClean="0">
                <a:latin typeface="Times New Roman" pitchFamily="18" charset="0"/>
                <a:cs typeface="Times New Roman" pitchFamily="18" charset="0"/>
              </a:rPr>
              <a:t> </a:t>
            </a:r>
          </a:p>
          <a:p>
            <a:endParaRPr lang="tr-TR" sz="2800" dirty="0">
              <a:latin typeface="Times New Roman" pitchFamily="18" charset="0"/>
              <a:cs typeface="Times New Roman" pitchFamily="18" charset="0"/>
            </a:endParaRPr>
          </a:p>
          <a:p>
            <a:r>
              <a:rPr lang="tr-TR" sz="2800" b="1" dirty="0" smtClean="0">
                <a:latin typeface="Times New Roman" pitchFamily="18" charset="0"/>
                <a:cs typeface="Times New Roman" pitchFamily="18" charset="0"/>
              </a:rPr>
              <a:t>Hayat; Kusurlarla, eksiklerle ve onları tamamlama çabasıyla Yürünen </a:t>
            </a:r>
            <a:r>
              <a:rPr lang="tr-TR" sz="2800" b="1" dirty="0" smtClean="0">
                <a:solidFill>
                  <a:srgbClr val="FF0000"/>
                </a:solidFill>
                <a:latin typeface="Times New Roman" pitchFamily="18" charset="0"/>
                <a:cs typeface="Times New Roman" pitchFamily="18" charset="0"/>
              </a:rPr>
              <a:t>‘yol’</a:t>
            </a:r>
            <a:r>
              <a:rPr lang="tr-TR" sz="2800" b="1" dirty="0" smtClean="0">
                <a:latin typeface="Times New Roman" pitchFamily="18" charset="0"/>
                <a:cs typeface="Times New Roman" pitchFamily="18" charset="0"/>
              </a:rPr>
              <a:t> dur.’  </a:t>
            </a:r>
          </a:p>
          <a:p>
            <a:endParaRPr lang="tr-TR" sz="2800" b="1" dirty="0">
              <a:solidFill>
                <a:schemeClr val="accent5"/>
              </a:solidFill>
              <a:latin typeface="Times New Roman" panose="02020603050405020304" pitchFamily="18" charset="0"/>
              <a:cs typeface="Times New Roman" panose="02020603050405020304" pitchFamily="18" charset="0"/>
            </a:endParaRPr>
          </a:p>
          <a:p>
            <a:endParaRPr lang="tr-TR" sz="2800" b="1" dirty="0">
              <a:solidFill>
                <a:schemeClr val="accent5"/>
              </a:solidFill>
              <a:latin typeface="Times New Roman" panose="02020603050405020304" pitchFamily="18" charset="0"/>
              <a:cs typeface="Times New Roman" panose="02020603050405020304" pitchFamily="18" charset="0"/>
            </a:endParaRP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70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256</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191730" y="2412667"/>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i="1" dirty="0" smtClean="0">
                <a:solidFill>
                  <a:srgbClr val="7030A0"/>
                </a:solidFill>
                <a:latin typeface="Times New Roman" pitchFamily="18" charset="0"/>
                <a:cs typeface="Times New Roman" pitchFamily="18" charset="0"/>
              </a:rPr>
              <a:t>Ulaştığınız hedefin değeri anında yarı yarıya düşer, kıymetli olan hedef değil </a:t>
            </a:r>
            <a:r>
              <a:rPr lang="tr-TR" sz="3600" dirty="0" smtClean="0">
                <a:solidFill>
                  <a:srgbClr val="FF0000"/>
                </a:solidFill>
                <a:latin typeface="Times New Roman" pitchFamily="18" charset="0"/>
                <a:cs typeface="Times New Roman" pitchFamily="18" charset="0"/>
              </a:rPr>
              <a:t>«</a:t>
            </a:r>
            <a:r>
              <a:rPr lang="tr-TR" sz="3200" b="1" dirty="0" smtClean="0">
                <a:solidFill>
                  <a:srgbClr val="FF0000"/>
                </a:solidFill>
                <a:latin typeface="Times New Roman" pitchFamily="18" charset="0"/>
                <a:cs typeface="Times New Roman" pitchFamily="18" charset="0"/>
              </a:rPr>
              <a:t>YOL» </a:t>
            </a:r>
            <a:r>
              <a:rPr lang="tr-TR" sz="3600" dirty="0" smtClean="0">
                <a:solidFill>
                  <a:srgbClr val="FF0000"/>
                </a:solidFill>
                <a:latin typeface="Times New Roman" pitchFamily="18" charset="0"/>
                <a:cs typeface="Times New Roman" pitchFamily="18" charset="0"/>
              </a:rPr>
              <a:t> </a:t>
            </a:r>
            <a:r>
              <a:rPr lang="tr-TR" sz="3600" b="1" i="1" dirty="0" smtClean="0">
                <a:solidFill>
                  <a:srgbClr val="7030A0"/>
                </a:solidFill>
                <a:latin typeface="Times New Roman" pitchFamily="18" charset="0"/>
                <a:cs typeface="Times New Roman" pitchFamily="18" charset="0"/>
              </a:rPr>
              <a:t>dur.</a:t>
            </a:r>
            <a:r>
              <a:rPr lang="tr-TR" sz="3200" b="1" i="1" dirty="0" smtClean="0">
                <a:solidFill>
                  <a:srgbClr val="7030A0"/>
                </a:solidFill>
                <a:latin typeface="Times New Roman" pitchFamily="18" charset="0"/>
                <a:cs typeface="Times New Roman" pitchFamily="18" charset="0"/>
              </a:rPr>
              <a:t>	</a:t>
            </a:r>
            <a:endParaRPr lang="tr-TR" sz="3200" b="1" i="1" dirty="0" smtClean="0">
              <a:solidFill>
                <a:schemeClr val="accent5">
                  <a:lumMod val="75000"/>
                </a:schemeClr>
              </a:solidFill>
              <a:latin typeface="Times New Roman" pitchFamily="18" charset="0"/>
              <a:cs typeface="Times New Roman" pitchFamily="18" charset="0"/>
            </a:endParaRPr>
          </a:p>
          <a:p>
            <a:r>
              <a:rPr lang="tr-TR" sz="3200" b="1" i="1" dirty="0">
                <a:solidFill>
                  <a:schemeClr val="accent5">
                    <a:lumMod val="75000"/>
                  </a:schemeClr>
                </a:solidFill>
                <a:latin typeface="Times New Roman" pitchFamily="18" charset="0"/>
                <a:cs typeface="Times New Roman" pitchFamily="18" charset="0"/>
              </a:rPr>
              <a:t>	</a:t>
            </a:r>
            <a:r>
              <a:rPr lang="tr-TR" sz="3200" b="1" i="1" dirty="0" smtClean="0">
                <a:solidFill>
                  <a:schemeClr val="accent5">
                    <a:lumMod val="75000"/>
                  </a:schemeClr>
                </a:solidFill>
                <a:latin typeface="Times New Roman" pitchFamily="18" charset="0"/>
                <a:cs typeface="Times New Roman" pitchFamily="18" charset="0"/>
              </a:rPr>
              <a:t>			</a:t>
            </a:r>
            <a:r>
              <a:rPr lang="tr-TR" sz="3600" b="1" i="1" dirty="0" smtClean="0">
                <a:solidFill>
                  <a:srgbClr val="7030A0"/>
                </a:solidFill>
                <a:latin typeface="Times New Roman" pitchFamily="18" charset="0"/>
                <a:cs typeface="Times New Roman" pitchFamily="18" charset="0"/>
              </a:rPr>
              <a:t>Yolunuz açık olsun… </a:t>
            </a:r>
          </a:p>
          <a:p>
            <a:pPr algn="ctr"/>
            <a:endParaRPr lang="tr-TR" sz="3600" b="1" dirty="0" smtClean="0">
              <a:solidFill>
                <a:srgbClr val="7030A0"/>
              </a:solidFill>
              <a:latin typeface="Times New Roman" pitchFamily="18" charset="0"/>
              <a:cs typeface="Times New Roman" pitchFamily="18" charset="0"/>
            </a:endParaRPr>
          </a:p>
          <a:p>
            <a:pPr algn="ctr"/>
            <a:r>
              <a:rPr lang="tr-TR" sz="3600" b="1" dirty="0" smtClean="0">
                <a:solidFill>
                  <a:srgbClr val="7030A0"/>
                </a:solidFill>
                <a:latin typeface="Times New Roman" pitchFamily="18" charset="0"/>
                <a:cs typeface="Times New Roman" pitchFamily="18" charset="0"/>
              </a:rPr>
              <a:t>			</a:t>
            </a:r>
            <a:r>
              <a:rPr lang="tr-TR" sz="3600" b="1" i="1" dirty="0" smtClean="0">
                <a:solidFill>
                  <a:srgbClr val="7030A0"/>
                </a:solidFill>
                <a:latin typeface="Times New Roman" pitchFamily="18" charset="0"/>
                <a:cs typeface="Times New Roman" pitchFamily="18" charset="0"/>
              </a:rPr>
              <a:t>Teşekkürler…</a:t>
            </a:r>
            <a:endParaRPr lang="tr-TR" sz="3600" b="1" i="1" dirty="0">
              <a:solidFill>
                <a:srgbClr val="7030A0"/>
              </a:solidFill>
              <a:latin typeface="Times New Roman" pitchFamily="18" charset="0"/>
              <a:cs typeface="Times New Roman" pitchFamily="18" charset="0"/>
            </a:endParaRP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7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22465" y="154856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965" y="1750428"/>
            <a:ext cx="8791268" cy="4832092"/>
          </a:xfrm>
          <a:prstGeom prst="rect">
            <a:avLst/>
          </a:prstGeom>
          <a:noFill/>
        </p:spPr>
        <p:txBody>
          <a:bodyPr wrap="square" lIns="0" rIns="0" numCol="1" rtlCol="0" anchor="t" anchorCtr="0">
            <a:noAutofit/>
          </a:bodyPr>
          <a:lstStyle/>
          <a:p>
            <a:pPr indent="-528638">
              <a:buNone/>
            </a:pPr>
            <a:r>
              <a:rPr lang="tr-TR" sz="2100" b="1" dirty="0" smtClean="0">
                <a:cs typeface="Times New Roman" pitchFamily="18" charset="0"/>
              </a:rPr>
              <a:t>	</a:t>
            </a:r>
          </a:p>
          <a:p>
            <a:pPr indent="-528638">
              <a:buNone/>
            </a:pPr>
            <a:r>
              <a:rPr lang="tr-TR" sz="2100" b="1" dirty="0" smtClean="0">
                <a:cs typeface="Times New Roman" pitchFamily="18" charset="0"/>
              </a:rPr>
              <a:t>	</a:t>
            </a:r>
            <a:r>
              <a:rPr lang="tr-TR" sz="2100" b="1" u="sng" dirty="0" smtClean="0">
                <a:solidFill>
                  <a:srgbClr val="FF0000"/>
                </a:solidFill>
                <a:cs typeface="Times New Roman" pitchFamily="18" charset="0"/>
              </a:rPr>
              <a:t>İŞ MERKEZİ	:</a:t>
            </a:r>
          </a:p>
          <a:p>
            <a:pPr indent="-528638">
              <a:buNone/>
            </a:pPr>
            <a:endParaRPr lang="tr-TR" sz="2100" b="1" u="sng" dirty="0" smtClean="0">
              <a:cs typeface="Times New Roman" pitchFamily="18" charset="0"/>
            </a:endParaRPr>
          </a:p>
          <a:p>
            <a:pPr lvl="2" indent="-371475">
              <a:lnSpc>
                <a:spcPct val="150000"/>
              </a:lnSpc>
              <a:buFont typeface="Wingdings" panose="05000000000000000000" pitchFamily="2" charset="2"/>
              <a:buChar char="Ø"/>
            </a:pPr>
            <a:r>
              <a:rPr lang="tr-TR" sz="2100" dirty="0" smtClean="0">
                <a:cs typeface="Times New Roman" pitchFamily="18" charset="0"/>
              </a:rPr>
              <a:t>İş </a:t>
            </a:r>
            <a:r>
              <a:rPr lang="tr-TR" sz="2100" dirty="0">
                <a:cs typeface="Times New Roman" pitchFamily="18" charset="0"/>
              </a:rPr>
              <a:t>bakımından işlemlerin fiilen toplandığı ve yöneltildiği merkezdir.</a:t>
            </a:r>
          </a:p>
          <a:p>
            <a:pPr lvl="2" indent="-371475">
              <a:lnSpc>
                <a:spcPct val="150000"/>
              </a:lnSpc>
              <a:buFont typeface="Wingdings" panose="05000000000000000000" pitchFamily="2" charset="2"/>
              <a:buChar char="Ø"/>
            </a:pPr>
            <a:r>
              <a:rPr lang="tr-TR" sz="2100" dirty="0" smtClean="0">
                <a:cs typeface="Times New Roman" pitchFamily="18" charset="0"/>
              </a:rPr>
              <a:t>İmalatın</a:t>
            </a:r>
            <a:r>
              <a:rPr lang="tr-TR" sz="2100" dirty="0">
                <a:cs typeface="Times New Roman" pitchFamily="18" charset="0"/>
              </a:rPr>
              <a:t>, personelin, hizmet ifalarının, gelir ve giderlerin yoğunlaştığı yer,</a:t>
            </a:r>
          </a:p>
          <a:p>
            <a:pPr lvl="2" indent="-371475">
              <a:lnSpc>
                <a:spcPct val="150000"/>
              </a:lnSpc>
              <a:buFont typeface="Wingdings" panose="05000000000000000000" pitchFamily="2" charset="2"/>
              <a:buChar char="Ø"/>
            </a:pPr>
            <a:r>
              <a:rPr lang="tr-TR" sz="2100" dirty="0" smtClean="0">
                <a:cs typeface="Times New Roman" pitchFamily="18" charset="0"/>
              </a:rPr>
              <a:t>Genel </a:t>
            </a:r>
            <a:r>
              <a:rPr lang="tr-TR" sz="2100" dirty="0">
                <a:cs typeface="Times New Roman" pitchFamily="18" charset="0"/>
              </a:rPr>
              <a:t>kurulun ve yönetim kurulunun toplantı yeri</a:t>
            </a:r>
            <a:r>
              <a:rPr lang="tr-TR" sz="2100" dirty="0" smtClean="0">
                <a:cs typeface="Times New Roman" pitchFamily="18" charset="0"/>
              </a:rPr>
              <a:t>,</a:t>
            </a:r>
          </a:p>
          <a:p>
            <a:pPr lvl="2" indent="-371475">
              <a:lnSpc>
                <a:spcPct val="150000"/>
              </a:lnSpc>
              <a:buFont typeface="Wingdings" panose="05000000000000000000" pitchFamily="2" charset="2"/>
              <a:buChar char="Ø"/>
            </a:pPr>
            <a:r>
              <a:rPr lang="tr-TR" sz="2100" dirty="0">
                <a:cs typeface="Times New Roman" pitchFamily="18" charset="0"/>
              </a:rPr>
              <a:t>Kurumun fiili yöneticilerinin ikametgahlarının bulunduğu yer,</a:t>
            </a:r>
          </a:p>
          <a:p>
            <a:pPr lvl="2" indent="-371475">
              <a:lnSpc>
                <a:spcPct val="150000"/>
              </a:lnSpc>
              <a:buFont typeface="Wingdings" panose="05000000000000000000" pitchFamily="2" charset="2"/>
              <a:buChar char="Ø"/>
            </a:pPr>
            <a:r>
              <a:rPr lang="tr-TR" sz="2100" dirty="0" smtClean="0">
                <a:cs typeface="Times New Roman" pitchFamily="18" charset="0"/>
              </a:rPr>
              <a:t>Kurum </a:t>
            </a:r>
            <a:r>
              <a:rPr lang="tr-TR" sz="2100" dirty="0">
                <a:cs typeface="Times New Roman" pitchFamily="18" charset="0"/>
              </a:rPr>
              <a:t>idare servislerinin yoğun olarak bulunduğu yer,</a:t>
            </a:r>
          </a:p>
          <a:p>
            <a:pPr lvl="2" indent="-371475">
              <a:lnSpc>
                <a:spcPct val="150000"/>
              </a:lnSpc>
              <a:buFont typeface="Wingdings" panose="05000000000000000000" pitchFamily="2" charset="2"/>
              <a:buChar char="Ø"/>
            </a:pPr>
            <a:r>
              <a:rPr lang="tr-TR" sz="2100" dirty="0" smtClean="0">
                <a:cs typeface="Times New Roman" pitchFamily="18" charset="0"/>
              </a:rPr>
              <a:t>Kurumun </a:t>
            </a:r>
            <a:r>
              <a:rPr lang="tr-TR" sz="2100" dirty="0">
                <a:cs typeface="Times New Roman" pitchFamily="18" charset="0"/>
              </a:rPr>
              <a:t>üçüncü şahıslarla ilişkilerinin yürütüldüğü yer.</a:t>
            </a:r>
          </a:p>
          <a:p>
            <a:pPr marL="1257300" lvl="2" indent="-342900">
              <a:buFont typeface="Wingdings" panose="05000000000000000000" pitchFamily="2" charset="2"/>
              <a:buChar char="Ø"/>
            </a:pPr>
            <a:endParaRPr lang="tr-TR" sz="2100" dirty="0" smtClean="0">
              <a:cs typeface="Times New Roman" pitchFamily="18" charset="0"/>
            </a:endParaRPr>
          </a:p>
          <a:p>
            <a:r>
              <a:rPr lang="tr-TR" sz="2100" dirty="0" smtClean="0">
                <a:cs typeface="Times New Roman" pitchFamily="18" charset="0"/>
              </a:rPr>
              <a:t>	</a:t>
            </a:r>
            <a:r>
              <a:rPr lang="tr-TR" sz="2100" b="1" dirty="0" smtClean="0">
                <a:cs typeface="Times New Roman" pitchFamily="18" charset="0"/>
              </a:rPr>
              <a:t>KVK</a:t>
            </a:r>
            <a:r>
              <a:rPr lang="tr-TR" sz="2100" b="1" dirty="0">
                <a:cs typeface="Times New Roman" pitchFamily="18" charset="0"/>
              </a:rPr>
              <a:t>. Md:3/6 </a:t>
            </a:r>
          </a:p>
          <a:p>
            <a:pPr indent="-371475">
              <a:buFont typeface="Wingdings" panose="05000000000000000000" pitchFamily="2" charset="2"/>
              <a:buChar char="ü"/>
            </a:pPr>
            <a:endParaRPr lang="tr-TR" sz="2100" dirty="0">
              <a:cs typeface="Times New Roman" pitchFamily="18" charset="0"/>
            </a:endParaRPr>
          </a:p>
          <a:p>
            <a:endParaRPr lang="tr-TR" sz="2100" dirty="0">
              <a:cs typeface="Times New Roman" pitchFamily="18" charset="0"/>
            </a:endParaRPr>
          </a:p>
          <a:p>
            <a:pPr indent="-285750">
              <a:buFont typeface="Wingdings" panose="05000000000000000000" pitchFamily="2" charset="2"/>
              <a:buChar char="Ø"/>
            </a:pPr>
            <a:endParaRPr lang="tr-TR" sz="2100" b="1" u="sng" dirty="0">
              <a:cs typeface="Times New Roman" pitchFamily="18" charset="0"/>
            </a:endParaRPr>
          </a:p>
          <a:p>
            <a:pPr marL="2152650" indent="-354013">
              <a:buFont typeface="Wingdings" panose="05000000000000000000" pitchFamily="2" charset="2"/>
              <a:buChar char="Ø"/>
            </a:pPr>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spTree>
    <p:extLst>
      <p:ext uri="{BB962C8B-B14F-4D97-AF65-F5344CB8AC3E}">
        <p14:creationId xmlns:p14="http://schemas.microsoft.com/office/powerpoint/2010/main" val="196297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37412"/>
            <a:ext cx="8928991"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714039"/>
            <a:ext cx="8791268" cy="4832092"/>
          </a:xfrm>
          <a:prstGeom prst="rect">
            <a:avLst/>
          </a:prstGeom>
          <a:noFill/>
        </p:spPr>
        <p:txBody>
          <a:bodyPr wrap="square" lIns="0" rIns="0" numCol="1" rtlCol="0" anchor="t" anchorCtr="0">
            <a:noAutofit/>
          </a:bodyPr>
          <a:lstStyle/>
          <a:p>
            <a:pPr marL="1257300" indent="-357188">
              <a:buNone/>
            </a:pPr>
            <a:r>
              <a:rPr lang="tr-TR" sz="2000" b="1" u="sng" dirty="0" smtClean="0">
                <a:solidFill>
                  <a:srgbClr val="FF0000"/>
                </a:solidFill>
                <a:cs typeface="Times New Roman" pitchFamily="18" charset="0"/>
              </a:rPr>
              <a:t>2- Dar mükellef</a:t>
            </a:r>
            <a:r>
              <a:rPr lang="tr-TR" sz="2000" u="sng" dirty="0" smtClean="0">
                <a:solidFill>
                  <a:srgbClr val="FF0000"/>
                </a:solidFill>
                <a:cs typeface="Times New Roman" pitchFamily="18" charset="0"/>
              </a:rPr>
              <a:t>:</a:t>
            </a:r>
          </a:p>
          <a:p>
            <a:pPr marL="1257300" indent="-357188">
              <a:buNone/>
            </a:pPr>
            <a:endParaRPr lang="tr-TR" sz="2000" u="sng" dirty="0">
              <a:cs typeface="Times New Roman" pitchFamily="18" charset="0"/>
            </a:endParaRPr>
          </a:p>
          <a:p>
            <a:pPr marL="540000" lvl="1" indent="-357188">
              <a:buFont typeface="Wingdings" panose="05000000000000000000" pitchFamily="2" charset="2"/>
              <a:buChar char="Ø"/>
            </a:pPr>
            <a:r>
              <a:rPr lang="tr-TR" sz="2000" dirty="0" smtClean="0">
                <a:cs typeface="Times New Roman" pitchFamily="18" charset="0"/>
              </a:rPr>
              <a:t>Kanuni ve iş merkezlerinin </a:t>
            </a:r>
            <a:r>
              <a:rPr lang="tr-TR" sz="2000" b="1" u="sng" dirty="0" smtClean="0">
                <a:solidFill>
                  <a:srgbClr val="FF0000"/>
                </a:solidFill>
                <a:cs typeface="Times New Roman" pitchFamily="18" charset="0"/>
              </a:rPr>
              <a:t>her ikisi de Türkiye dışında bulunan </a:t>
            </a:r>
            <a:r>
              <a:rPr lang="tr-TR" sz="2000" dirty="0" smtClean="0">
                <a:cs typeface="Times New Roman" pitchFamily="18" charset="0"/>
              </a:rPr>
              <a:t>kurumlar dar mükelleftir.</a:t>
            </a:r>
          </a:p>
          <a:p>
            <a:pPr marL="540000" lvl="1" indent="-357188">
              <a:buFont typeface="Wingdings" panose="05000000000000000000" pitchFamily="2" charset="2"/>
              <a:buChar char="Ø"/>
            </a:pPr>
            <a:r>
              <a:rPr lang="tr-TR" sz="2000" dirty="0" smtClean="0">
                <a:cs typeface="Times New Roman" pitchFamily="18" charset="0"/>
              </a:rPr>
              <a:t>Dar mükellef kurumların </a:t>
            </a:r>
            <a:r>
              <a:rPr lang="tr-TR" sz="2000" b="1" u="sng" dirty="0" smtClean="0">
                <a:solidFill>
                  <a:srgbClr val="FF0000"/>
                </a:solidFill>
                <a:cs typeface="Times New Roman" pitchFamily="18" charset="0"/>
              </a:rPr>
              <a:t>sadece Türkiye de elde ettikleri kazançları </a:t>
            </a:r>
            <a:r>
              <a:rPr lang="tr-TR" sz="2000" dirty="0" smtClean="0">
                <a:cs typeface="Times New Roman" pitchFamily="18" charset="0"/>
              </a:rPr>
              <a:t>kurumlar vergisine tabidir.</a:t>
            </a:r>
          </a:p>
          <a:p>
            <a:pPr marL="540000" lvl="1" indent="-357188">
              <a:buFont typeface="Wingdings" panose="05000000000000000000" pitchFamily="2" charset="2"/>
              <a:buChar char="Ø"/>
            </a:pPr>
            <a:r>
              <a:rPr lang="tr-TR" sz="2000" dirty="0" smtClean="0">
                <a:cs typeface="Times New Roman" pitchFamily="18" charset="0"/>
              </a:rPr>
              <a:t>Dar mükellef kurumların Türkiye de ticari kazanç elde etmiş sayılmaları için </a:t>
            </a:r>
          </a:p>
          <a:p>
            <a:pPr marL="1454400" lvl="3" indent="-357188">
              <a:buFont typeface="Wingdings" panose="05000000000000000000" pitchFamily="2" charset="2"/>
              <a:buChar char="ü"/>
            </a:pPr>
            <a:r>
              <a:rPr lang="tr-TR" sz="2000" dirty="0" smtClean="0">
                <a:cs typeface="Times New Roman" pitchFamily="18" charset="0"/>
              </a:rPr>
              <a:t>İş yerinin veya </a:t>
            </a:r>
          </a:p>
          <a:p>
            <a:pPr marL="1454400" lvl="3" indent="-357188">
              <a:buFont typeface="Wingdings" panose="05000000000000000000" pitchFamily="2" charset="2"/>
              <a:buChar char="ü"/>
            </a:pPr>
            <a:r>
              <a:rPr lang="tr-TR" sz="2000" dirty="0" smtClean="0">
                <a:cs typeface="Times New Roman" pitchFamily="18" charset="0"/>
              </a:rPr>
              <a:t>Daimi temsilcisinin bulunması gerekir. (VUK /156 GVK/ 8)</a:t>
            </a:r>
          </a:p>
          <a:p>
            <a:pPr marL="540000" indent="-357188">
              <a:buFont typeface="Wingdings" panose="05000000000000000000" pitchFamily="2" charset="2"/>
              <a:buChar char="Ø"/>
            </a:pPr>
            <a:r>
              <a:rPr lang="tr-TR" sz="2000" dirty="0">
                <a:cs typeface="Times New Roman" pitchFamily="18" charset="0"/>
              </a:rPr>
              <a:t>Türkiye’de elde edilen Z</a:t>
            </a:r>
            <a:r>
              <a:rPr lang="tr-TR" sz="2000" dirty="0" smtClean="0">
                <a:cs typeface="Times New Roman" pitchFamily="18" charset="0"/>
              </a:rPr>
              <a:t>irai </a:t>
            </a:r>
            <a:r>
              <a:rPr lang="tr-TR" sz="2000" dirty="0">
                <a:cs typeface="Times New Roman" pitchFamily="18" charset="0"/>
              </a:rPr>
              <a:t>kazançlar</a:t>
            </a:r>
            <a:r>
              <a:rPr lang="tr-TR" sz="2000" dirty="0" smtClean="0">
                <a:cs typeface="Times New Roman" pitchFamily="18" charset="0"/>
              </a:rPr>
              <a:t>. KVK</a:t>
            </a:r>
            <a:r>
              <a:rPr lang="tr-TR" sz="2000" dirty="0">
                <a:cs typeface="Times New Roman" pitchFamily="18" charset="0"/>
              </a:rPr>
              <a:t>. Md:3/3-b </a:t>
            </a:r>
            <a:endParaRPr lang="tr-TR" sz="2000" dirty="0" smtClean="0">
              <a:cs typeface="Times New Roman" pitchFamily="18" charset="0"/>
            </a:endParaRPr>
          </a:p>
          <a:p>
            <a:pPr marL="540000" indent="-357188">
              <a:buFont typeface="Wingdings" panose="05000000000000000000" pitchFamily="2" charset="2"/>
              <a:buChar char="Ø"/>
            </a:pPr>
            <a:r>
              <a:rPr lang="tr-TR" sz="2000" dirty="0">
                <a:cs typeface="Times New Roman" pitchFamily="18" charset="0"/>
              </a:rPr>
              <a:t>Türkiye’de elde edilen </a:t>
            </a:r>
            <a:r>
              <a:rPr lang="tr-TR" sz="2000" dirty="0" smtClean="0">
                <a:cs typeface="Times New Roman" pitchFamily="18" charset="0"/>
              </a:rPr>
              <a:t>Serbest Meslek Kazançları </a:t>
            </a:r>
            <a:r>
              <a:rPr lang="tr-TR" sz="2000" dirty="0">
                <a:cs typeface="Times New Roman" pitchFamily="18" charset="0"/>
              </a:rPr>
              <a:t>KVK. </a:t>
            </a:r>
            <a:r>
              <a:rPr lang="tr-TR" sz="2000" dirty="0" smtClean="0">
                <a:cs typeface="Times New Roman" pitchFamily="18" charset="0"/>
              </a:rPr>
              <a:t>Md:3/3-c </a:t>
            </a:r>
            <a:endParaRPr lang="tr-TR" sz="2000" dirty="0">
              <a:cs typeface="Times New Roman" pitchFamily="18" charset="0"/>
            </a:endParaRPr>
          </a:p>
          <a:p>
            <a:pPr marL="540000" indent="-357188">
              <a:buFont typeface="Wingdings" panose="05000000000000000000" pitchFamily="2" charset="2"/>
              <a:buChar char="Ø"/>
            </a:pPr>
            <a:r>
              <a:rPr lang="tr-TR" sz="2000" dirty="0" smtClean="0">
                <a:cs typeface="Times New Roman" pitchFamily="18" charset="0"/>
              </a:rPr>
              <a:t>Türkiye’de </a:t>
            </a:r>
            <a:r>
              <a:rPr lang="tr-TR" sz="2000" dirty="0">
                <a:cs typeface="Times New Roman" pitchFamily="18" charset="0"/>
              </a:rPr>
              <a:t>elde edilen taşınır</a:t>
            </a:r>
            <a:r>
              <a:rPr lang="tr-TR" sz="2000" dirty="0" smtClean="0">
                <a:cs typeface="Times New Roman" pitchFamily="18" charset="0"/>
              </a:rPr>
              <a:t>, taşınmaz </a:t>
            </a:r>
            <a:r>
              <a:rPr lang="tr-TR" sz="2000" dirty="0">
                <a:cs typeface="Times New Roman" pitchFamily="18" charset="0"/>
              </a:rPr>
              <a:t>ve haklardan </a:t>
            </a:r>
            <a:r>
              <a:rPr lang="tr-TR" sz="2000" dirty="0" smtClean="0">
                <a:cs typeface="Times New Roman" pitchFamily="18" charset="0"/>
              </a:rPr>
              <a:t>kira gelirleri. KVK.3/3-ç</a:t>
            </a:r>
          </a:p>
          <a:p>
            <a:pPr marL="540000" indent="-357188">
              <a:buFont typeface="Wingdings" panose="05000000000000000000" pitchFamily="2" charset="2"/>
              <a:buChar char="Ø"/>
            </a:pPr>
            <a:r>
              <a:rPr lang="tr-TR" sz="2000" dirty="0" smtClean="0">
                <a:cs typeface="Times New Roman" pitchFamily="18" charset="0"/>
              </a:rPr>
              <a:t>Türkiye’de </a:t>
            </a:r>
            <a:r>
              <a:rPr lang="tr-TR" sz="2000" dirty="0">
                <a:cs typeface="Times New Roman" pitchFamily="18" charset="0"/>
              </a:rPr>
              <a:t>elde edilen menkul sermaye iratları</a:t>
            </a:r>
            <a:r>
              <a:rPr lang="tr-TR" sz="2000" dirty="0" smtClean="0">
                <a:cs typeface="Times New Roman" pitchFamily="18" charset="0"/>
              </a:rPr>
              <a:t>. KVK</a:t>
            </a:r>
            <a:r>
              <a:rPr lang="tr-TR" sz="2000" dirty="0">
                <a:cs typeface="Times New Roman" pitchFamily="18" charset="0"/>
              </a:rPr>
              <a:t>. </a:t>
            </a:r>
            <a:r>
              <a:rPr lang="tr-TR" sz="2000" dirty="0" smtClean="0">
                <a:cs typeface="Times New Roman" pitchFamily="18" charset="0"/>
              </a:rPr>
              <a:t>Md:3/3-d</a:t>
            </a:r>
          </a:p>
          <a:p>
            <a:pPr marL="540000" indent="-357188">
              <a:buFont typeface="Wingdings" panose="05000000000000000000" pitchFamily="2" charset="2"/>
              <a:buChar char="Ø"/>
            </a:pPr>
            <a:r>
              <a:rPr lang="tr-TR" sz="2000" dirty="0" smtClean="0">
                <a:cs typeface="Times New Roman" pitchFamily="18" charset="0"/>
              </a:rPr>
              <a:t>Türkiye’de </a:t>
            </a:r>
            <a:r>
              <a:rPr lang="tr-TR" sz="2000" dirty="0">
                <a:cs typeface="Times New Roman" pitchFamily="18" charset="0"/>
              </a:rPr>
              <a:t>elde edilen </a:t>
            </a:r>
            <a:r>
              <a:rPr lang="tr-TR" sz="2000" dirty="0" smtClean="0">
                <a:cs typeface="Times New Roman" pitchFamily="18" charset="0"/>
              </a:rPr>
              <a:t>Diğer Kazanç Ve İratları</a:t>
            </a:r>
            <a:r>
              <a:rPr lang="tr-TR" sz="2000" dirty="0">
                <a:cs typeface="Times New Roman" pitchFamily="18" charset="0"/>
              </a:rPr>
              <a:t>. KVK. </a:t>
            </a:r>
            <a:r>
              <a:rPr lang="tr-TR" sz="2000" dirty="0" smtClean="0">
                <a:cs typeface="Times New Roman" pitchFamily="18" charset="0"/>
              </a:rPr>
              <a:t>Md:3/3-e</a:t>
            </a:r>
            <a:endParaRPr lang="tr-TR" sz="2000" dirty="0">
              <a:cs typeface="Times New Roman" pitchFamily="18" charset="0"/>
            </a:endParaRPr>
          </a:p>
          <a:p>
            <a:pPr marL="540000" indent="-457200">
              <a:buNone/>
            </a:pPr>
            <a:endParaRPr lang="tr-TR" sz="2100" dirty="0">
              <a:cs typeface="Times New Roman" pitchFamily="18" charset="0"/>
            </a:endParaRPr>
          </a:p>
          <a:p>
            <a:pPr marL="1957387"/>
            <a:endParaRPr lang="tr-TR" sz="2100" kern="0" dirty="0">
              <a:solidFill>
                <a:srgbClr val="000000"/>
              </a:solidFill>
              <a:cs typeface="Times New Roman" pitchFamily="18" charset="0"/>
            </a:endParaRPr>
          </a:p>
          <a:p>
            <a:pPr marL="1185862" indent="-285750">
              <a:buFont typeface="Wingdings" panose="05000000000000000000" pitchFamily="2" charset="2"/>
              <a:buChar char="Ø"/>
            </a:pPr>
            <a:endParaRPr lang="tr-TR" kern="0" dirty="0">
              <a:solidFill>
                <a:srgbClr val="000000"/>
              </a:solidFill>
              <a:latin typeface="Times New Roman" pitchFamily="18" charset="0"/>
              <a:cs typeface="Times New Roman" pitchFamily="18" charset="0"/>
            </a:endParaRPr>
          </a:p>
          <a:p>
            <a:pPr marL="2152650" indent="-354013">
              <a:buFont typeface="Wingdings" panose="05000000000000000000" pitchFamily="2" charset="2"/>
              <a:buChar char="Ø"/>
            </a:pPr>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646331"/>
          </a:xfrm>
          <a:prstGeom prst="rect">
            <a:avLst/>
          </a:prstGeom>
          <a:noFill/>
        </p:spPr>
        <p:txBody>
          <a:bodyPr wrap="square" rtlCol="0">
            <a:spAutoFit/>
          </a:bodyPr>
          <a:lstStyle/>
          <a:p>
            <a:pPr algn="ctr">
              <a:spcBef>
                <a:spcPct val="50000"/>
              </a:spcBef>
              <a:buSzPct val="85000"/>
            </a:pPr>
            <a:r>
              <a:rPr lang="tr-TR" altLang="tr-TR" sz="3600" b="1" dirty="0" smtClean="0">
                <a:solidFill>
                  <a:srgbClr val="CC3300"/>
                </a:solidFill>
              </a:rPr>
              <a:t>KONU VE MÜKELLEFİYET</a:t>
            </a:r>
            <a:endParaRPr lang="tr-TR" altLang="tr-TR" sz="3600" b="1" dirty="0">
              <a:solidFill>
                <a:srgbClr val="CC3300"/>
              </a:solidFill>
            </a:endParaRPr>
          </a:p>
        </p:txBody>
      </p:sp>
    </p:spTree>
    <p:extLst>
      <p:ext uri="{BB962C8B-B14F-4D97-AF65-F5344CB8AC3E}">
        <p14:creationId xmlns:p14="http://schemas.microsoft.com/office/powerpoint/2010/main" val="335501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33078" y="1535195"/>
            <a:ext cx="8791268" cy="4832092"/>
          </a:xfrm>
          <a:prstGeom prst="rect">
            <a:avLst/>
          </a:prstGeom>
          <a:noFill/>
        </p:spPr>
        <p:txBody>
          <a:bodyPr wrap="square" lIns="0" rIns="0" numCol="1" rtlCol="0" anchor="t" anchorCtr="0">
            <a:noAutofit/>
          </a:bodyPr>
          <a:lstStyle/>
          <a:p>
            <a:pPr marL="720000"/>
            <a:endParaRPr lang="tr-TR" altLang="tr-TR" sz="1900" b="1" kern="0" dirty="0" smtClean="0">
              <a:solidFill>
                <a:srgbClr val="FF0000"/>
              </a:solidFill>
              <a:cs typeface="Times New Roman" pitchFamily="18" charset="0"/>
            </a:endParaRPr>
          </a:p>
          <a:p>
            <a:pPr marL="720000"/>
            <a:r>
              <a:rPr lang="tr-TR" altLang="tr-TR" sz="1900" b="1" kern="0" dirty="0" smtClean="0">
                <a:solidFill>
                  <a:srgbClr val="FF0000"/>
                </a:solidFill>
                <a:cs typeface="Times New Roman" pitchFamily="18" charset="0"/>
              </a:rPr>
              <a:t>KURUM </a:t>
            </a:r>
            <a:r>
              <a:rPr lang="tr-TR" altLang="tr-TR" sz="1900" b="1" kern="0" dirty="0">
                <a:solidFill>
                  <a:srgbClr val="FF0000"/>
                </a:solidFill>
                <a:cs typeface="Times New Roman" pitchFamily="18" charset="0"/>
              </a:rPr>
              <a:t>KAZANCININ </a:t>
            </a:r>
            <a:r>
              <a:rPr lang="tr-TR" altLang="tr-TR" sz="1900" b="1" kern="0" dirty="0" smtClean="0">
                <a:solidFill>
                  <a:srgbClr val="FF0000"/>
                </a:solidFill>
                <a:cs typeface="Times New Roman" pitchFamily="18" charset="0"/>
              </a:rPr>
              <a:t>KAPSAMI:</a:t>
            </a:r>
          </a:p>
          <a:p>
            <a:pPr marL="720000"/>
            <a:endParaRPr lang="tr-TR" altLang="tr-TR" sz="1900" b="1" kern="0" dirty="0" smtClean="0">
              <a:solidFill>
                <a:srgbClr val="000000"/>
              </a:solidFill>
              <a:cs typeface="Times New Roman" pitchFamily="18" charset="0"/>
            </a:endParaRPr>
          </a:p>
          <a:p>
            <a:pPr marL="360000"/>
            <a:r>
              <a:rPr lang="tr-TR" altLang="tr-TR" sz="1900" kern="0" dirty="0" smtClean="0">
                <a:solidFill>
                  <a:srgbClr val="000000"/>
                </a:solidFill>
                <a:cs typeface="Times New Roman" pitchFamily="18" charset="0"/>
              </a:rPr>
              <a:t>KVK’nun </a:t>
            </a:r>
            <a:r>
              <a:rPr lang="tr-TR" altLang="tr-TR" sz="1900" kern="0" dirty="0">
                <a:solidFill>
                  <a:srgbClr val="000000"/>
                </a:solidFill>
                <a:cs typeface="Times New Roman" pitchFamily="18" charset="0"/>
              </a:rPr>
              <a:t>“Safi Kurum Kazancı” başlıklı 6. </a:t>
            </a:r>
            <a:r>
              <a:rPr lang="tr-TR" altLang="tr-TR" sz="1900" kern="0" dirty="0" smtClean="0">
                <a:solidFill>
                  <a:srgbClr val="000000"/>
                </a:solidFill>
                <a:cs typeface="Times New Roman" pitchFamily="18" charset="0"/>
              </a:rPr>
              <a:t>maddesi hükmünce; </a:t>
            </a:r>
            <a:r>
              <a:rPr lang="tr-TR" altLang="tr-TR" sz="1900" kern="0" dirty="0">
                <a:solidFill>
                  <a:srgbClr val="000000"/>
                </a:solidFill>
                <a:cs typeface="Times New Roman" pitchFamily="18" charset="0"/>
              </a:rPr>
              <a:t>kurumlar </a:t>
            </a:r>
            <a:r>
              <a:rPr lang="tr-TR" altLang="tr-TR" sz="1900" kern="0" dirty="0" smtClean="0">
                <a:solidFill>
                  <a:srgbClr val="000000"/>
                </a:solidFill>
                <a:cs typeface="Times New Roman" pitchFamily="18" charset="0"/>
              </a:rPr>
              <a:t>vergisi, </a:t>
            </a:r>
            <a:r>
              <a:rPr lang="tr-TR" altLang="tr-TR" sz="1900" kern="0" dirty="0">
                <a:solidFill>
                  <a:srgbClr val="000000"/>
                </a:solidFill>
                <a:cs typeface="Times New Roman" pitchFamily="18" charset="0"/>
              </a:rPr>
              <a:t>mükelleflerin bir hesap dönemi içinde elde ettikleri </a:t>
            </a:r>
            <a:r>
              <a:rPr lang="tr-TR" altLang="tr-TR" sz="1900" kern="0" dirty="0" err="1">
                <a:solidFill>
                  <a:srgbClr val="000000"/>
                </a:solidFill>
                <a:cs typeface="Times New Roman" pitchFamily="18" charset="0"/>
              </a:rPr>
              <a:t>safî</a:t>
            </a:r>
            <a:r>
              <a:rPr lang="tr-TR" altLang="tr-TR" sz="1900" kern="0" dirty="0">
                <a:solidFill>
                  <a:srgbClr val="000000"/>
                </a:solidFill>
                <a:cs typeface="Times New Roman" pitchFamily="18" charset="0"/>
              </a:rPr>
              <a:t> kurum kazancı üzerinden hesaplanacağı ve </a:t>
            </a:r>
            <a:r>
              <a:rPr lang="tr-TR" altLang="tr-TR" sz="1900" kern="0" dirty="0" err="1">
                <a:solidFill>
                  <a:srgbClr val="000000"/>
                </a:solidFill>
                <a:cs typeface="Times New Roman" pitchFamily="18" charset="0"/>
              </a:rPr>
              <a:t>safî</a:t>
            </a:r>
            <a:r>
              <a:rPr lang="tr-TR" altLang="tr-TR" sz="1900" kern="0" dirty="0">
                <a:solidFill>
                  <a:srgbClr val="000000"/>
                </a:solidFill>
                <a:cs typeface="Times New Roman" pitchFamily="18" charset="0"/>
              </a:rPr>
              <a:t> kurum kazancının tespitinde, </a:t>
            </a:r>
            <a:r>
              <a:rPr lang="tr-TR" altLang="tr-TR" sz="1900" kern="0" dirty="0" err="1" smtClean="0">
                <a:solidFill>
                  <a:srgbClr val="000000"/>
                </a:solidFill>
                <a:cs typeface="Times New Roman" pitchFamily="18" charset="0"/>
              </a:rPr>
              <a:t>GVK’nun</a:t>
            </a:r>
            <a:r>
              <a:rPr lang="tr-TR" altLang="tr-TR" sz="1900" kern="0" dirty="0" smtClean="0">
                <a:solidFill>
                  <a:srgbClr val="000000"/>
                </a:solidFill>
                <a:cs typeface="Times New Roman" pitchFamily="18" charset="0"/>
              </a:rPr>
              <a:t> 40 </a:t>
            </a:r>
            <a:r>
              <a:rPr lang="tr-TR" altLang="tr-TR" sz="1900" kern="0" dirty="0">
                <a:solidFill>
                  <a:srgbClr val="000000"/>
                </a:solidFill>
                <a:cs typeface="Times New Roman" pitchFamily="18" charset="0"/>
              </a:rPr>
              <a:t>ve 41</a:t>
            </a:r>
            <a:r>
              <a:rPr lang="tr-TR" altLang="tr-TR" sz="1900" kern="0" dirty="0" smtClean="0">
                <a:solidFill>
                  <a:srgbClr val="000000"/>
                </a:solidFill>
                <a:cs typeface="Times New Roman" pitchFamily="18" charset="0"/>
              </a:rPr>
              <a:t>. </a:t>
            </a:r>
            <a:r>
              <a:rPr lang="tr-TR" altLang="tr-TR" sz="1900" kern="0" dirty="0">
                <a:solidFill>
                  <a:srgbClr val="000000"/>
                </a:solidFill>
                <a:cs typeface="Times New Roman" pitchFamily="18" charset="0"/>
              </a:rPr>
              <a:t>maddeleri ile KVK’nun 8 ve 11. maddeleri göz önünde bulundurulmak suretiyle </a:t>
            </a:r>
            <a:r>
              <a:rPr lang="tr-TR" altLang="tr-TR" sz="1900" kern="0" dirty="0" smtClean="0">
                <a:solidFill>
                  <a:srgbClr val="000000"/>
                </a:solidFill>
                <a:cs typeface="Times New Roman" pitchFamily="18" charset="0"/>
              </a:rPr>
              <a:t>belirlenir.</a:t>
            </a:r>
            <a:endParaRPr lang="tr-TR" sz="1900" kern="0" dirty="0">
              <a:solidFill>
                <a:srgbClr val="000000"/>
              </a:solidFill>
              <a:cs typeface="Times New Roman" pitchFamily="18" charset="0"/>
            </a:endParaRPr>
          </a:p>
          <a:p>
            <a:pPr>
              <a:spcBef>
                <a:spcPct val="50000"/>
              </a:spcBef>
            </a:pPr>
            <a:r>
              <a:rPr lang="tr-TR" altLang="tr-TR" sz="1900" b="1" kern="0" dirty="0" smtClean="0">
                <a:solidFill>
                  <a:srgbClr val="000000"/>
                </a:solidFill>
                <a:cs typeface="Times New Roman" pitchFamily="18" charset="0"/>
              </a:rPr>
              <a:t>            </a:t>
            </a:r>
            <a:r>
              <a:rPr lang="tr-TR" altLang="tr-TR" sz="1900" b="1" kern="0" dirty="0" smtClean="0">
                <a:solidFill>
                  <a:srgbClr val="FF0000"/>
                </a:solidFill>
                <a:cs typeface="Times New Roman" pitchFamily="18" charset="0"/>
              </a:rPr>
              <a:t>KURUM </a:t>
            </a:r>
            <a:r>
              <a:rPr lang="tr-TR" altLang="tr-TR" sz="1900" b="1" kern="0" dirty="0">
                <a:solidFill>
                  <a:srgbClr val="FF0000"/>
                </a:solidFill>
                <a:cs typeface="Times New Roman" pitchFamily="18" charset="0"/>
              </a:rPr>
              <a:t>KAZANCININ UNSURLARI:</a:t>
            </a:r>
          </a:p>
          <a:p>
            <a:pPr marL="360000">
              <a:spcBef>
                <a:spcPct val="50000"/>
              </a:spcBef>
            </a:pPr>
            <a:r>
              <a:rPr lang="tr-TR" altLang="tr-TR" sz="1900" kern="0" dirty="0" smtClean="0">
                <a:solidFill>
                  <a:srgbClr val="000000"/>
                </a:solidFill>
                <a:cs typeface="Times New Roman" pitchFamily="18" charset="0"/>
              </a:rPr>
              <a:t>Kurumlar Vergisine konu kazanç Gelir Vergisinin Konusuna giren yedi gelir unsurundan oluşur. Bunlar; (GVK/2</a:t>
            </a:r>
            <a:r>
              <a:rPr lang="tr-TR" altLang="tr-TR" sz="1900" kern="0" dirty="0">
                <a:solidFill>
                  <a:srgbClr val="000000"/>
                </a:solidFill>
                <a:cs typeface="Times New Roman" pitchFamily="18" charset="0"/>
              </a:rPr>
              <a:t>)</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8339" y="180041"/>
            <a:ext cx="6336704" cy="1015663"/>
          </a:xfrm>
          <a:prstGeom prst="rect">
            <a:avLst/>
          </a:prstGeom>
          <a:noFill/>
        </p:spPr>
        <p:txBody>
          <a:bodyPr wrap="square" rtlCol="0">
            <a:spAutoFit/>
          </a:bodyPr>
          <a:lstStyle/>
          <a:p>
            <a:pPr algn="ctr">
              <a:spcBef>
                <a:spcPct val="50000"/>
              </a:spcBef>
              <a:buSzPct val="85000"/>
            </a:pPr>
            <a:r>
              <a:rPr lang="tr-TR" altLang="tr-TR" sz="3000" b="1" dirty="0" smtClean="0">
                <a:solidFill>
                  <a:srgbClr val="CC3300"/>
                </a:solidFill>
              </a:rPr>
              <a:t>KURUM KAZANCININ UNSURLARI VE KAPSAMI</a:t>
            </a:r>
            <a:endParaRPr lang="tr-TR" altLang="tr-TR" sz="3000" b="1" dirty="0">
              <a:solidFill>
                <a:srgbClr val="CC3300"/>
              </a:solidFill>
            </a:endParaRPr>
          </a:p>
        </p:txBody>
      </p:sp>
      <p:sp>
        <p:nvSpPr>
          <p:cNvPr id="2" name="Metin kutusu 1"/>
          <p:cNvSpPr txBox="1"/>
          <p:nvPr/>
        </p:nvSpPr>
        <p:spPr>
          <a:xfrm>
            <a:off x="3383217" y="5005489"/>
            <a:ext cx="4320480" cy="1477328"/>
          </a:xfrm>
          <a:prstGeom prst="rect">
            <a:avLst/>
          </a:prstGeom>
          <a:noFill/>
        </p:spPr>
        <p:txBody>
          <a:bodyPr wrap="square" rtlCol="0">
            <a:spAutoFit/>
          </a:bodyPr>
          <a:lstStyle/>
          <a:p>
            <a:pPr marL="342900" indent="-342900">
              <a:buFont typeface="Wingdings" panose="05000000000000000000" pitchFamily="2" charset="2"/>
              <a:buChar char="Ø"/>
            </a:pPr>
            <a:r>
              <a:rPr lang="tr-TR" altLang="tr-TR" kern="0" dirty="0">
                <a:solidFill>
                  <a:srgbClr val="000000"/>
                </a:solidFill>
                <a:cs typeface="Times New Roman" pitchFamily="18" charset="0"/>
              </a:rPr>
              <a:t>Serbest Meslek Kazançları</a:t>
            </a:r>
          </a:p>
          <a:p>
            <a:pPr marL="342900" indent="-342900">
              <a:buFont typeface="Wingdings" panose="05000000000000000000" pitchFamily="2" charset="2"/>
              <a:buChar char="Ø"/>
            </a:pPr>
            <a:r>
              <a:rPr lang="tr-TR" altLang="tr-TR" kern="0" dirty="0">
                <a:solidFill>
                  <a:srgbClr val="000000"/>
                </a:solidFill>
                <a:cs typeface="Times New Roman" pitchFamily="18" charset="0"/>
              </a:rPr>
              <a:t>Gayrimenkul Sermaye İratları</a:t>
            </a:r>
          </a:p>
          <a:p>
            <a:pPr marL="342900" indent="-342900">
              <a:buFont typeface="Wingdings" panose="05000000000000000000" pitchFamily="2" charset="2"/>
              <a:buChar char="Ø"/>
            </a:pPr>
            <a:r>
              <a:rPr lang="tr-TR" altLang="tr-TR" kern="0" dirty="0">
                <a:solidFill>
                  <a:srgbClr val="000000"/>
                </a:solidFill>
                <a:cs typeface="Times New Roman" pitchFamily="18" charset="0"/>
              </a:rPr>
              <a:t>Menkul Sermaye İratları</a:t>
            </a:r>
          </a:p>
          <a:p>
            <a:pPr marL="342900" indent="-342900">
              <a:buFont typeface="Wingdings" panose="05000000000000000000" pitchFamily="2" charset="2"/>
              <a:buChar char="Ø"/>
            </a:pPr>
            <a:r>
              <a:rPr lang="tr-TR" altLang="tr-TR" kern="0" dirty="0">
                <a:solidFill>
                  <a:srgbClr val="000000"/>
                </a:solidFill>
                <a:cs typeface="Times New Roman" pitchFamily="18" charset="0"/>
              </a:rPr>
              <a:t> Diğer Kazanç ve İratlar</a:t>
            </a:r>
          </a:p>
          <a:p>
            <a:endParaRPr lang="tr-TR" dirty="0"/>
          </a:p>
        </p:txBody>
      </p:sp>
      <p:sp>
        <p:nvSpPr>
          <p:cNvPr id="3" name="Metin kutusu 2"/>
          <p:cNvSpPr txBox="1"/>
          <p:nvPr/>
        </p:nvSpPr>
        <p:spPr>
          <a:xfrm>
            <a:off x="657672" y="5018946"/>
            <a:ext cx="2402160" cy="923330"/>
          </a:xfrm>
          <a:prstGeom prst="rect">
            <a:avLst/>
          </a:prstGeom>
          <a:noFill/>
        </p:spPr>
        <p:txBody>
          <a:bodyPr wrap="square" rtlCol="0">
            <a:spAutoFit/>
          </a:bodyPr>
          <a:lstStyle/>
          <a:p>
            <a:pPr marL="342900" indent="-342900">
              <a:buFont typeface="Wingdings" panose="05000000000000000000" pitchFamily="2" charset="2"/>
              <a:buChar char="Ø"/>
            </a:pPr>
            <a:r>
              <a:rPr lang="tr-TR" altLang="tr-TR" kern="0" dirty="0">
                <a:solidFill>
                  <a:srgbClr val="000000"/>
                </a:solidFill>
                <a:cs typeface="Times New Roman" pitchFamily="18" charset="0"/>
              </a:rPr>
              <a:t>Ticari Kazanç	</a:t>
            </a:r>
          </a:p>
          <a:p>
            <a:pPr marL="342900" indent="-342900">
              <a:buFont typeface="Wingdings" panose="05000000000000000000" pitchFamily="2" charset="2"/>
              <a:buChar char="Ø"/>
            </a:pPr>
            <a:r>
              <a:rPr lang="tr-TR" altLang="tr-TR" kern="0" dirty="0">
                <a:solidFill>
                  <a:srgbClr val="000000"/>
                </a:solidFill>
                <a:cs typeface="Times New Roman" pitchFamily="18" charset="0"/>
              </a:rPr>
              <a:t>Zirai Kazanç</a:t>
            </a:r>
          </a:p>
          <a:p>
            <a:pPr marL="342900" indent="-342900">
              <a:buFont typeface="Wingdings" panose="05000000000000000000" pitchFamily="2" charset="2"/>
              <a:buChar char="Ø"/>
            </a:pPr>
            <a:r>
              <a:rPr lang="tr-TR" altLang="tr-TR" kern="0" dirty="0">
                <a:solidFill>
                  <a:srgbClr val="000000"/>
                </a:solidFill>
                <a:cs typeface="Times New Roman" pitchFamily="18" charset="0"/>
              </a:rPr>
              <a:t>Ücret</a:t>
            </a:r>
          </a:p>
        </p:txBody>
      </p:sp>
    </p:spTree>
    <p:extLst>
      <p:ext uri="{BB962C8B-B14F-4D97-AF65-F5344CB8AC3E}">
        <p14:creationId xmlns:p14="http://schemas.microsoft.com/office/powerpoint/2010/main" val="70449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24953" y="153991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714039"/>
            <a:ext cx="8791268" cy="4832092"/>
          </a:xfrm>
          <a:prstGeom prst="rect">
            <a:avLst/>
          </a:prstGeom>
          <a:noFill/>
        </p:spPr>
        <p:txBody>
          <a:bodyPr wrap="square" lIns="0" rIns="0" numCol="1" rtlCol="0" anchor="t" anchorCtr="0">
            <a:noAutofit/>
          </a:bodyPr>
          <a:lstStyle/>
          <a:p>
            <a:pPr algn="ctr">
              <a:defRPr/>
            </a:pPr>
            <a:endParaRPr lang="tr-TR" sz="3600" b="1" dirty="0" smtClean="0">
              <a:solidFill>
                <a:srgbClr val="FF0000"/>
              </a:solidFill>
              <a:effectLst>
                <a:outerShdw blurRad="38100" dist="38100" dir="2700000" algn="tl">
                  <a:srgbClr val="000000"/>
                </a:outerShdw>
              </a:effectLst>
            </a:endParaRPr>
          </a:p>
          <a:p>
            <a:pPr algn="ctr">
              <a:defRPr/>
            </a:pPr>
            <a:r>
              <a:rPr lang="tr-TR" sz="3600" b="1" dirty="0" smtClean="0">
                <a:solidFill>
                  <a:srgbClr val="FF0000"/>
                </a:solidFill>
                <a:effectLst>
                  <a:outerShdw blurRad="38100" dist="38100" dir="2700000" algn="tl">
                    <a:srgbClr val="000000"/>
                  </a:outerShdw>
                </a:effectLst>
              </a:rPr>
              <a:t>KURUM </a:t>
            </a:r>
            <a:r>
              <a:rPr lang="tr-TR" sz="3600" b="1" dirty="0">
                <a:solidFill>
                  <a:srgbClr val="FF0000"/>
                </a:solidFill>
                <a:effectLst>
                  <a:outerShdw blurRad="38100" dist="38100" dir="2700000" algn="tl">
                    <a:srgbClr val="000000"/>
                  </a:outerShdw>
                </a:effectLst>
              </a:rPr>
              <a:t>KAZANCININ TESPİTİNDE</a:t>
            </a:r>
          </a:p>
          <a:p>
            <a:pPr algn="ctr">
              <a:defRPr/>
            </a:pPr>
            <a:r>
              <a:rPr lang="tr-TR" sz="3600" b="1" dirty="0">
                <a:solidFill>
                  <a:srgbClr val="FF0000"/>
                </a:solidFill>
                <a:effectLst>
                  <a:outerShdw blurRad="38100" dist="38100" dir="2700000" algn="tl">
                    <a:srgbClr val="000000"/>
                  </a:outerShdw>
                </a:effectLst>
              </a:rPr>
              <a:t>İNDİRİLECEK GİDERLER  </a:t>
            </a:r>
          </a:p>
          <a:p>
            <a:pPr algn="ctr">
              <a:defRPr/>
            </a:pPr>
            <a:r>
              <a:rPr lang="tr-TR" sz="3600" b="1" dirty="0">
                <a:solidFill>
                  <a:srgbClr val="FF0000"/>
                </a:solidFill>
                <a:effectLst>
                  <a:outerShdw blurRad="38100" dist="38100" dir="2700000" algn="tl">
                    <a:srgbClr val="000000"/>
                  </a:outerShdw>
                </a:effectLst>
              </a:rPr>
              <a:t>&amp;</a:t>
            </a:r>
          </a:p>
          <a:p>
            <a:pPr algn="ctr">
              <a:defRPr/>
            </a:pPr>
            <a:r>
              <a:rPr lang="tr-TR" sz="3600" b="1" dirty="0">
                <a:solidFill>
                  <a:srgbClr val="FF0000"/>
                </a:solidFill>
                <a:effectLst>
                  <a:outerShdw blurRad="38100" dist="38100" dir="2700000" algn="tl">
                    <a:srgbClr val="000000"/>
                  </a:outerShdw>
                </a:effectLst>
              </a:rPr>
              <a:t>KABUL EDİLMEYEN İNDİRİMLER</a:t>
            </a: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90" y="58065"/>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71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3</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2421062"/>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Metin kutusu 31">
            <a:extLst>
              <a:ext uri="{FF2B5EF4-FFF2-40B4-BE49-F238E27FC236}">
                <a16:creationId xmlns:a16="http://schemas.microsoft.com/office/drawing/2014/main" xmlns="" id="{704053E6-AF3A-479E-B429-5AC0359258EE}"/>
              </a:ext>
            </a:extLst>
          </p:cNvPr>
          <p:cNvSpPr txBox="1"/>
          <p:nvPr/>
        </p:nvSpPr>
        <p:spPr>
          <a:xfrm>
            <a:off x="395536" y="2421062"/>
            <a:ext cx="8424936" cy="4401205"/>
          </a:xfrm>
          <a:prstGeom prst="rect">
            <a:avLst/>
          </a:prstGeom>
          <a:noFill/>
        </p:spPr>
        <p:txBody>
          <a:bodyPr wrap="square" rtlCol="0">
            <a:spAutoFit/>
          </a:bodyPr>
          <a:lstStyle/>
          <a:p>
            <a:pPr algn="ctr"/>
            <a:r>
              <a:rPr lang="tr-TR" sz="4000" b="1" dirty="0" smtClean="0">
                <a:solidFill>
                  <a:srgbClr val="212E84"/>
                </a:solidFill>
                <a:latin typeface="Times New Roman" panose="02020603050405020304" pitchFamily="18" charset="0"/>
                <a:cs typeface="Times New Roman" panose="02020603050405020304" pitchFamily="18" charset="0"/>
              </a:rPr>
              <a:t>Kurumlar Vergisi Tarihi </a:t>
            </a:r>
          </a:p>
          <a:p>
            <a:pPr marL="900112"/>
            <a:r>
              <a:rPr lang="tr-TR" sz="2400" dirty="0">
                <a:latin typeface="Times New Roman" pitchFamily="18" charset="0"/>
                <a:cs typeface="Times New Roman" pitchFamily="18" charset="0"/>
              </a:rPr>
              <a:t>Kurumlar Vergisi Tarihi 1907’ye kadar dayanmaktadır. </a:t>
            </a:r>
          </a:p>
          <a:p>
            <a:pPr marL="1243012" indent="-342900">
              <a:buFont typeface="Wingdings" pitchFamily="2" charset="2"/>
              <a:buChar char="ü"/>
            </a:pPr>
            <a:r>
              <a:rPr lang="tr-TR" sz="2400" dirty="0">
                <a:latin typeface="Times New Roman" pitchFamily="18" charset="0"/>
                <a:cs typeface="Times New Roman" pitchFamily="18" charset="0"/>
              </a:rPr>
              <a:t>1907’de Temettü </a:t>
            </a:r>
            <a:r>
              <a:rPr lang="tr-TR" sz="2400" dirty="0" smtClean="0">
                <a:latin typeface="Times New Roman" pitchFamily="18" charset="0"/>
                <a:cs typeface="Times New Roman" pitchFamily="18" charset="0"/>
              </a:rPr>
              <a:t>Nizamnamesi</a:t>
            </a:r>
            <a:endParaRPr lang="tr-TR" sz="2400" dirty="0">
              <a:latin typeface="Times New Roman" pitchFamily="18" charset="0"/>
              <a:cs typeface="Times New Roman" pitchFamily="18" charset="0"/>
            </a:endParaRPr>
          </a:p>
          <a:p>
            <a:pPr marL="1243012" indent="-342900">
              <a:buFont typeface="Wingdings" pitchFamily="2" charset="2"/>
              <a:buChar char="ü"/>
            </a:pPr>
            <a:r>
              <a:rPr lang="tr-TR" sz="2400" dirty="0">
                <a:latin typeface="Times New Roman" pitchFamily="18" charset="0"/>
                <a:cs typeface="Times New Roman" pitchFamily="18" charset="0"/>
              </a:rPr>
              <a:t>1914’te Temettü </a:t>
            </a:r>
            <a:r>
              <a:rPr lang="tr-TR" sz="2400" dirty="0" smtClean="0">
                <a:latin typeface="Times New Roman" pitchFamily="18" charset="0"/>
                <a:cs typeface="Times New Roman" pitchFamily="18" charset="0"/>
              </a:rPr>
              <a:t>Vergisi </a:t>
            </a:r>
            <a:endParaRPr lang="tr-TR" sz="2400" dirty="0">
              <a:latin typeface="Times New Roman" pitchFamily="18" charset="0"/>
              <a:cs typeface="Times New Roman" pitchFamily="18" charset="0"/>
            </a:endParaRPr>
          </a:p>
          <a:p>
            <a:pPr marL="1243012" indent="-342900">
              <a:buFont typeface="Wingdings" pitchFamily="2" charset="2"/>
              <a:buChar char="ü"/>
            </a:pPr>
            <a:r>
              <a:rPr lang="tr-TR" sz="2400" dirty="0">
                <a:latin typeface="Times New Roman" pitchFamily="18" charset="0"/>
                <a:cs typeface="Times New Roman" pitchFamily="18" charset="0"/>
              </a:rPr>
              <a:t>1926’da Kazanç </a:t>
            </a:r>
            <a:r>
              <a:rPr lang="tr-TR" sz="2400" dirty="0" smtClean="0">
                <a:latin typeface="Times New Roman" pitchFamily="18" charset="0"/>
                <a:cs typeface="Times New Roman" pitchFamily="18" charset="0"/>
              </a:rPr>
              <a:t>Vergisi </a:t>
            </a:r>
            <a:endParaRPr lang="tr-TR" sz="2400" dirty="0">
              <a:latin typeface="Times New Roman" pitchFamily="18" charset="0"/>
              <a:cs typeface="Times New Roman" pitchFamily="18" charset="0"/>
            </a:endParaRPr>
          </a:p>
          <a:p>
            <a:pPr marL="1243012" indent="-342900">
              <a:buFont typeface="Wingdings" pitchFamily="2" charset="2"/>
              <a:buChar char="ü"/>
            </a:pPr>
            <a:r>
              <a:rPr lang="tr-TR" sz="2400" dirty="0">
                <a:latin typeface="Times New Roman" pitchFamily="18" charset="0"/>
                <a:cs typeface="Times New Roman" pitchFamily="18" charset="0"/>
              </a:rPr>
              <a:t>1949’da Kurumlar Vergisi Kanunu ilk defa 1949’da yapılan reformla kabul edilmiştir. </a:t>
            </a:r>
            <a:r>
              <a:rPr lang="tr-TR" sz="2400" u="sng" dirty="0">
                <a:latin typeface="Times New Roman" panose="02020603050405020304" pitchFamily="18" charset="0"/>
                <a:cs typeface="Times New Roman" panose="02020603050405020304" pitchFamily="18" charset="0"/>
              </a:rPr>
              <a:t>(5422 sayılı kanun)</a:t>
            </a:r>
          </a:p>
          <a:p>
            <a:pPr marL="1243012" indent="-342900">
              <a:buFont typeface="Wingdings" pitchFamily="2" charset="2"/>
              <a:buChar char="ü"/>
            </a:pPr>
            <a:r>
              <a:rPr lang="tr-TR" sz="2400" dirty="0">
                <a:latin typeface="Times New Roman" pitchFamily="18" charset="0"/>
                <a:cs typeface="Times New Roman" pitchFamily="18" charset="0"/>
              </a:rPr>
              <a:t>21.6.2006 tarihli resmi gazetede yayımlanan 5520 sayılı kanun ile 01.01.2006 tarihinden itibaren geçerli olmak üzere 5422 Sayılı Kanun yürürlükten </a:t>
            </a:r>
            <a:r>
              <a:rPr lang="tr-TR" sz="2400" dirty="0" smtClean="0">
                <a:latin typeface="Times New Roman" pitchFamily="18" charset="0"/>
                <a:cs typeface="Times New Roman" pitchFamily="18" charset="0"/>
              </a:rPr>
              <a:t>kaldırılmıştır. </a:t>
            </a:r>
            <a:endParaRPr lang="tr-TR" sz="24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sz="2400" b="1" dirty="0">
              <a:solidFill>
                <a:srgbClr val="212E84"/>
              </a:solidFill>
              <a:latin typeface="Times New Roman" panose="02020603050405020304" pitchFamily="18" charset="0"/>
              <a:cs typeface="Times New Roman" panose="02020603050405020304" pitchFamily="18" charset="0"/>
            </a:endParaRP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9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58151" y="1484954"/>
            <a:ext cx="8827696" cy="5251912"/>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buFont typeface="Wingdings" pitchFamily="2" charset="2"/>
              <a:buNone/>
              <a:defRPr/>
            </a:pPr>
            <a:r>
              <a:rPr lang="tr-TR" sz="2400" dirty="0">
                <a:solidFill>
                  <a:srgbClr val="FF0000"/>
                </a:solidFill>
                <a:effectLst>
                  <a:outerShdw blurRad="38100" dist="38100" dir="2700000" algn="tl">
                    <a:srgbClr val="000000"/>
                  </a:outerShdw>
                </a:effectLst>
              </a:rPr>
              <a:t>İNDİRİLECEK GİDERLER </a:t>
            </a:r>
            <a:r>
              <a:rPr lang="tr-TR" sz="2400" dirty="0" smtClean="0">
                <a:solidFill>
                  <a:srgbClr val="FF0000"/>
                </a:solidFill>
                <a:effectLst>
                  <a:outerShdw blurRad="38100" dist="38100" dir="2700000" algn="tl">
                    <a:srgbClr val="000000"/>
                  </a:outerShdw>
                </a:effectLst>
              </a:rPr>
              <a:t>/</a:t>
            </a:r>
          </a:p>
          <a:p>
            <a:pPr marL="342900" indent="-342900" algn="ctr">
              <a:lnSpc>
                <a:spcPct val="80000"/>
              </a:lnSpc>
              <a:spcBef>
                <a:spcPct val="20000"/>
              </a:spcBef>
              <a:buClr>
                <a:schemeClr val="hlink"/>
              </a:buClr>
              <a:buSzPct val="65000"/>
              <a:buFont typeface="Wingdings" pitchFamily="2" charset="2"/>
              <a:buNone/>
              <a:defRPr/>
            </a:pPr>
            <a:r>
              <a:rPr lang="tr-TR" sz="2400" dirty="0" smtClean="0">
                <a:solidFill>
                  <a:srgbClr val="FF0000"/>
                </a:solidFill>
                <a:effectLst>
                  <a:outerShdw blurRad="38100" dist="38100" dir="2700000" algn="tl">
                    <a:srgbClr val="000000"/>
                  </a:outerShdw>
                </a:effectLst>
              </a:rPr>
              <a:t>KABUL EDİLMEYEN İNDİRİMLER</a:t>
            </a:r>
            <a:endParaRPr lang="tr-TR" sz="2400" dirty="0">
              <a:solidFill>
                <a:srgbClr val="FF0000"/>
              </a:solidFill>
              <a:effectLst>
                <a:outerShdw blurRad="38100" dist="38100" dir="2700000" algn="tl">
                  <a:srgbClr val="000000"/>
                </a:outerShdw>
              </a:effectLst>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714039"/>
            <a:ext cx="8791268" cy="4832092"/>
          </a:xfrm>
          <a:prstGeom prst="rect">
            <a:avLst/>
          </a:prstGeom>
          <a:noFill/>
        </p:spPr>
        <p:txBody>
          <a:bodyPr wrap="square" lIns="0" rIns="0" numCol="1" rtlCol="0" anchor="t" anchorCtr="0">
            <a:noAutofit/>
          </a:bodyPr>
          <a:lstStyle/>
          <a:p>
            <a:pPr marL="360000"/>
            <a:endParaRPr lang="tr-TR" kern="0" dirty="0">
              <a:solidFill>
                <a:srgbClr val="000000"/>
              </a:solidFill>
              <a:latin typeface="Times New Roman" pitchFamily="18" charset="0"/>
              <a:cs typeface="Times New Roman" pitchFamily="18" charset="0"/>
            </a:endParaRPr>
          </a:p>
          <a:p>
            <a:pPr marL="360000"/>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4"/>
          <a:stretch>
            <a:fillRect/>
          </a:stretch>
        </p:blipFill>
        <p:spPr>
          <a:xfrm>
            <a:off x="378976" y="2354385"/>
            <a:ext cx="8635770" cy="4021294"/>
          </a:xfrm>
          <a:prstGeom prst="rect">
            <a:avLst/>
          </a:prstGeom>
        </p:spPr>
      </p:pic>
      <p:pic>
        <p:nvPicPr>
          <p:cNvPr id="3" name="Resim 2"/>
          <p:cNvPicPr>
            <a:picLocks noChangeAspect="1"/>
          </p:cNvPicPr>
          <p:nvPr/>
        </p:nvPicPr>
        <p:blipFill>
          <a:blip r:embed="rId5"/>
          <a:stretch>
            <a:fillRect/>
          </a:stretch>
        </p:blipFill>
        <p:spPr>
          <a:xfrm>
            <a:off x="1211194" y="1808497"/>
            <a:ext cx="6768752" cy="1015262"/>
          </a:xfrm>
          <a:prstGeom prst="rect">
            <a:avLst/>
          </a:prstGeom>
        </p:spPr>
      </p:pic>
    </p:spTree>
    <p:extLst>
      <p:ext uri="{BB962C8B-B14F-4D97-AF65-F5344CB8AC3E}">
        <p14:creationId xmlns:p14="http://schemas.microsoft.com/office/powerpoint/2010/main" val="156328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3611"/>
            <a:ext cx="8928992" cy="524509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30644" y="1725793"/>
            <a:ext cx="8485787" cy="4760084"/>
          </a:xfrm>
          <a:prstGeom prst="rect">
            <a:avLst/>
          </a:prstGeom>
          <a:noFill/>
        </p:spPr>
        <p:txBody>
          <a:bodyPr wrap="square" lIns="0" rIns="0" numCol="1" rtlCol="0" anchor="t" anchorCtr="0">
            <a:noAutofit/>
          </a:bodyPr>
          <a:lstStyle/>
          <a:p>
            <a:pPr marL="360000"/>
            <a:r>
              <a:rPr lang="tr-TR" altLang="tr-TR" b="1" dirty="0" smtClean="0">
                <a:solidFill>
                  <a:srgbClr val="FF0000"/>
                </a:solidFill>
              </a:rPr>
              <a:t>İNDİRİLEBİLECEK GİDERLER (K.V.K/8)</a:t>
            </a:r>
          </a:p>
          <a:p>
            <a:pPr algn="just">
              <a:defRPr/>
            </a:pPr>
            <a:r>
              <a:rPr lang="tr-TR" altLang="en-US" dirty="0"/>
              <a:t>GVK 40. madde de yer alan ticari kazancın tespitinde indirilebilecek giderlere ek olarak ;</a:t>
            </a:r>
          </a:p>
          <a:p>
            <a:pPr algn="just">
              <a:buClr>
                <a:srgbClr val="FF0000"/>
              </a:buClr>
              <a:buFont typeface="Wingdings" panose="05000000000000000000" pitchFamily="2" charset="2"/>
              <a:buChar char="Ø"/>
              <a:defRPr/>
            </a:pPr>
            <a:r>
              <a:rPr lang="tr-TR" altLang="en-US" dirty="0"/>
              <a:t>Menkul kıymet ihraç giderleri</a:t>
            </a:r>
          </a:p>
          <a:p>
            <a:pPr algn="just">
              <a:buClr>
                <a:srgbClr val="FF0000"/>
              </a:buClr>
              <a:buFont typeface="Wingdings" panose="05000000000000000000" pitchFamily="2" charset="2"/>
              <a:buChar char="Ø"/>
              <a:defRPr/>
            </a:pPr>
            <a:r>
              <a:rPr lang="tr-TR" altLang="en-US" dirty="0"/>
              <a:t>Kuruluş ve örgütlenme giderleri</a:t>
            </a:r>
          </a:p>
          <a:p>
            <a:pPr algn="just">
              <a:buClr>
                <a:srgbClr val="FF0000"/>
              </a:buClr>
              <a:buFont typeface="Wingdings" panose="05000000000000000000" pitchFamily="2" charset="2"/>
              <a:buChar char="Ø"/>
              <a:defRPr/>
            </a:pPr>
            <a:r>
              <a:rPr lang="tr-TR" altLang="en-US" dirty="0"/>
              <a:t>Genel kurul toplantıları için yapılan giderler ile birleşme, devir, bölünme, fesih ve tasfiye giderleri</a:t>
            </a:r>
          </a:p>
          <a:p>
            <a:pPr algn="just">
              <a:buClr>
                <a:srgbClr val="FF0000"/>
              </a:buClr>
              <a:buFont typeface="Wingdings" panose="05000000000000000000" pitchFamily="2" charset="2"/>
              <a:buChar char="Ø"/>
              <a:defRPr/>
            </a:pPr>
            <a:r>
              <a:rPr lang="tr-TR" altLang="en-US" dirty="0"/>
              <a:t>Sermayesi paylara bölünmüş komandit şirketlerde komandite ortağın kar payı</a:t>
            </a:r>
          </a:p>
          <a:p>
            <a:pPr algn="just">
              <a:buClr>
                <a:srgbClr val="FF0000"/>
              </a:buClr>
              <a:buFont typeface="Wingdings" panose="05000000000000000000" pitchFamily="2" charset="2"/>
              <a:buChar char="Ø"/>
              <a:defRPr/>
            </a:pPr>
            <a:r>
              <a:rPr lang="tr-TR" altLang="en-US" dirty="0"/>
              <a:t>Katılım bankalarınca katılma hesabı karşılığında ödenen kar payları</a:t>
            </a:r>
          </a:p>
          <a:p>
            <a:pPr algn="just">
              <a:buClr>
                <a:srgbClr val="FF0000"/>
              </a:buClr>
              <a:buFont typeface="Wingdings" panose="05000000000000000000" pitchFamily="2" charset="2"/>
              <a:buChar char="Ø"/>
              <a:defRPr/>
            </a:pPr>
            <a:r>
              <a:rPr lang="tr-TR" altLang="en-US" dirty="0"/>
              <a:t>Sigorta ve reasürans şirketlerinde bilanço gününde hükmü devam eden sigorta sözleşmelerine ait olan teknik karşılıklardan aşağıda belirtilenler</a:t>
            </a:r>
          </a:p>
          <a:p>
            <a:pPr marL="720000">
              <a:buClr>
                <a:srgbClr val="FF0000"/>
              </a:buClr>
              <a:buFont typeface="Wingdings" panose="05000000000000000000" pitchFamily="2" charset="2"/>
              <a:buChar char="v"/>
              <a:defRPr/>
            </a:pPr>
            <a:r>
              <a:rPr lang="tr-TR" altLang="en-US" dirty="0"/>
              <a:t>Muallak Hasar ve Tazminat Karşılıkları,</a:t>
            </a:r>
          </a:p>
          <a:p>
            <a:pPr marL="720000">
              <a:buClr>
                <a:srgbClr val="FF0000"/>
              </a:buClr>
              <a:buFont typeface="Wingdings" panose="05000000000000000000" pitchFamily="2" charset="2"/>
              <a:buChar char="v"/>
              <a:defRPr/>
            </a:pPr>
            <a:r>
              <a:rPr lang="tr-TR" altLang="en-US" dirty="0"/>
              <a:t>Kazanılmamış Prim Karşılıkları,</a:t>
            </a:r>
          </a:p>
          <a:p>
            <a:pPr marL="720000">
              <a:buClr>
                <a:srgbClr val="FF0000"/>
              </a:buClr>
              <a:buFont typeface="Wingdings" panose="05000000000000000000" pitchFamily="2" charset="2"/>
              <a:buChar char="v"/>
              <a:defRPr/>
            </a:pPr>
            <a:r>
              <a:rPr lang="tr-TR" altLang="en-US" dirty="0"/>
              <a:t>Hayat Sigortalarında Matematik Karşılıklar,</a:t>
            </a:r>
          </a:p>
          <a:p>
            <a:pPr marL="720000">
              <a:buClr>
                <a:srgbClr val="FF0000"/>
              </a:buClr>
              <a:buFont typeface="Wingdings" panose="05000000000000000000" pitchFamily="2" charset="2"/>
              <a:buChar char="v"/>
              <a:defRPr/>
            </a:pPr>
            <a:r>
              <a:rPr lang="tr-TR" altLang="en-US" dirty="0"/>
              <a:t>Dengeleme Karşılığı.</a:t>
            </a:r>
          </a:p>
          <a:p>
            <a:pPr algn="just">
              <a:defRPr/>
            </a:pPr>
            <a:r>
              <a:rPr lang="tr-TR" altLang="en-US" dirty="0"/>
              <a:t>kurumlar vergisi açısından indirim konusu yapılabilir.</a:t>
            </a:r>
          </a:p>
          <a:p>
            <a:pPr marL="360000"/>
            <a:endParaRPr lang="tr-TR"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80217"/>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buFont typeface="Wingdings" pitchFamily="2" charset="2"/>
              <a:buNone/>
              <a:defRPr/>
            </a:pPr>
            <a:r>
              <a:rPr lang="tr-TR" sz="2400" dirty="0">
                <a:solidFill>
                  <a:srgbClr val="FF0000"/>
                </a:solidFill>
                <a:effectLst>
                  <a:outerShdw blurRad="38100" dist="38100" dir="2700000" algn="tl">
                    <a:srgbClr val="000000"/>
                  </a:outerShdw>
                </a:effectLst>
              </a:rPr>
              <a:t>İNDİRİLECEK GİDERLER </a:t>
            </a:r>
            <a:r>
              <a:rPr lang="tr-TR" sz="2400" dirty="0" smtClean="0">
                <a:solidFill>
                  <a:srgbClr val="FF0000"/>
                </a:solidFill>
                <a:effectLst>
                  <a:outerShdw blurRad="38100" dist="38100" dir="2700000" algn="tl">
                    <a:srgbClr val="000000"/>
                  </a:outerShdw>
                </a:effectLst>
              </a:rPr>
              <a:t>/</a:t>
            </a:r>
          </a:p>
          <a:p>
            <a:pPr marL="342900" indent="-342900" algn="ctr">
              <a:lnSpc>
                <a:spcPct val="80000"/>
              </a:lnSpc>
              <a:spcBef>
                <a:spcPct val="20000"/>
              </a:spcBef>
              <a:buClr>
                <a:schemeClr val="hlink"/>
              </a:buClr>
              <a:buSzPct val="65000"/>
              <a:buFont typeface="Wingdings" pitchFamily="2" charset="2"/>
              <a:buNone/>
              <a:defRPr/>
            </a:pPr>
            <a:r>
              <a:rPr lang="tr-TR" sz="2400" dirty="0" smtClean="0">
                <a:solidFill>
                  <a:srgbClr val="FF0000"/>
                </a:solidFill>
                <a:effectLst>
                  <a:outerShdw blurRad="38100" dist="38100" dir="2700000" algn="tl">
                    <a:srgbClr val="000000"/>
                  </a:outerShdw>
                </a:effectLst>
              </a:rPr>
              <a:t>KABUL EDİLMEYEN İNDİRİMLER</a:t>
            </a:r>
            <a:endParaRPr 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7633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93818"/>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30644" y="1725793"/>
            <a:ext cx="8485787" cy="4760084"/>
          </a:xfrm>
          <a:prstGeom prst="rect">
            <a:avLst/>
          </a:prstGeom>
          <a:noFill/>
        </p:spPr>
        <p:txBody>
          <a:bodyPr wrap="square" lIns="0" rIns="0" numCol="1" rtlCol="0" anchor="t" anchorCtr="0">
            <a:noAutofit/>
          </a:bodyPr>
          <a:lstStyle/>
          <a:p>
            <a:pPr algn="ctr">
              <a:spcBef>
                <a:spcPct val="50000"/>
              </a:spcBef>
              <a:defRPr/>
            </a:pPr>
            <a:r>
              <a:rPr lang="tr-TR" altLang="tr-TR" b="1" dirty="0">
                <a:solidFill>
                  <a:srgbClr val="FF0000"/>
                </a:solidFill>
              </a:rPr>
              <a:t>KANUNEN KABUL EDİLMEYEN GİDERLER (KVK MD.11)</a:t>
            </a:r>
          </a:p>
          <a:p>
            <a:pPr algn="just">
              <a:spcBef>
                <a:spcPts val="200"/>
              </a:spcBef>
              <a:spcAft>
                <a:spcPts val="200"/>
              </a:spcAft>
              <a:defRPr/>
            </a:pPr>
            <a:r>
              <a:rPr lang="tr-TR" altLang="tr-TR" dirty="0" smtClean="0">
                <a:solidFill>
                  <a:srgbClr val="000000"/>
                </a:solidFill>
                <a:cs typeface="Times New Roman" panose="02020603050405020304" pitchFamily="18" charset="0"/>
              </a:rPr>
              <a:t>Kurum </a:t>
            </a:r>
            <a:r>
              <a:rPr lang="tr-TR" altLang="tr-TR" dirty="0">
                <a:solidFill>
                  <a:srgbClr val="000000"/>
                </a:solidFill>
                <a:cs typeface="Times New Roman" panose="02020603050405020304" pitchFamily="18" charset="0"/>
              </a:rPr>
              <a:t>kazancının tespitinde aşağıdaki indirimlerin yapılması kabul edilmez:</a:t>
            </a:r>
          </a:p>
          <a:p>
            <a:pPr algn="just">
              <a:spcBef>
                <a:spcPts val="200"/>
              </a:spcBef>
              <a:spcAft>
                <a:spcPts val="200"/>
              </a:spcAft>
              <a:defRPr/>
            </a:pPr>
            <a:r>
              <a:rPr lang="tr-TR" altLang="tr-TR" dirty="0">
                <a:cs typeface="Times New Roman" panose="02020603050405020304" pitchFamily="18" charset="0"/>
              </a:rPr>
              <a:t>a) Öz sermaye üzerinden ödenen veya hesaplanan faizler.</a:t>
            </a:r>
          </a:p>
          <a:p>
            <a:pPr algn="just">
              <a:spcBef>
                <a:spcPts val="200"/>
              </a:spcBef>
              <a:spcAft>
                <a:spcPts val="200"/>
              </a:spcAft>
              <a:defRPr/>
            </a:pPr>
            <a:r>
              <a:rPr lang="tr-TR" altLang="tr-TR" dirty="0">
                <a:cs typeface="Times New Roman" panose="02020603050405020304" pitchFamily="18" charset="0"/>
              </a:rPr>
              <a:t>b) Örtülü sermaye üzerinden ödenen veya hesaplanan faiz, kur farkları ve benzeri giderler</a:t>
            </a:r>
            <a:r>
              <a:rPr lang="tr-TR" altLang="tr-TR" dirty="0" smtClean="0">
                <a:cs typeface="Times New Roman" panose="02020603050405020304" pitchFamily="18" charset="0"/>
              </a:rPr>
              <a:t>.</a:t>
            </a:r>
            <a:endParaRPr lang="tr-TR" altLang="tr-TR" dirty="0"/>
          </a:p>
          <a:p>
            <a:pPr algn="just">
              <a:spcBef>
                <a:spcPts val="200"/>
              </a:spcBef>
              <a:spcAft>
                <a:spcPts val="200"/>
              </a:spcAft>
              <a:defRPr/>
            </a:pPr>
            <a:r>
              <a:rPr lang="tr-TR" altLang="tr-TR" dirty="0">
                <a:cs typeface="Times New Roman" panose="02020603050405020304" pitchFamily="18" charset="0"/>
              </a:rPr>
              <a:t>c) Transfer fiyatlandırması yoluyla örtülü olarak dağıtılan kazançlar</a:t>
            </a:r>
            <a:r>
              <a:rPr lang="tr-TR" altLang="tr-TR" dirty="0" smtClean="0">
                <a:cs typeface="Times New Roman" panose="02020603050405020304" pitchFamily="18" charset="0"/>
              </a:rPr>
              <a:t>.</a:t>
            </a:r>
            <a:endParaRPr lang="tr-TR" altLang="tr-TR" dirty="0"/>
          </a:p>
          <a:p>
            <a:pPr algn="just">
              <a:spcBef>
                <a:spcPts val="200"/>
              </a:spcBef>
              <a:spcAft>
                <a:spcPts val="200"/>
              </a:spcAft>
              <a:defRPr/>
            </a:pPr>
            <a:r>
              <a:rPr lang="tr-TR" altLang="tr-TR" dirty="0">
                <a:cs typeface="Times New Roman" panose="02020603050405020304" pitchFamily="18" charset="0"/>
              </a:rPr>
              <a:t>ç) Her ne şekilde ve ne isimle olursa olsun ayrılan yedek akçeler.</a:t>
            </a:r>
          </a:p>
          <a:p>
            <a:pPr algn="just">
              <a:spcBef>
                <a:spcPts val="200"/>
              </a:spcBef>
              <a:spcAft>
                <a:spcPts val="200"/>
              </a:spcAft>
              <a:defRPr/>
            </a:pPr>
            <a:r>
              <a:rPr lang="tr-TR" i="1" dirty="0">
                <a:solidFill>
                  <a:srgbClr val="FF0000"/>
                </a:solidFill>
                <a:cs typeface="Times New Roman" panose="02020603050405020304" pitchFamily="18" charset="0"/>
              </a:rPr>
              <a:t>7061 sayılı Kanunun 106. maddesiyle 6361 sayılı Kanunun 16. maddesine eklenen fıkra ile 01.01.2019 tarihinden itibaren finansal kiralama ve finansman şirketleri tarafından anılan madde uyarınca ayrılan özel karşılıkların tamamı ayrıldıkları yılda kurum kazancının tespitinde gider olarak kabul edilebilecektir.</a:t>
            </a:r>
            <a:endParaRPr lang="tr-TR" altLang="tr-TR" i="1" dirty="0">
              <a:solidFill>
                <a:srgbClr val="FF0000"/>
              </a:solidFill>
              <a:cs typeface="Times New Roman" panose="02020603050405020304" pitchFamily="18" charset="0"/>
            </a:endParaRPr>
          </a:p>
          <a:p>
            <a:pPr algn="just">
              <a:spcBef>
                <a:spcPts val="200"/>
              </a:spcBef>
              <a:spcAft>
                <a:spcPts val="200"/>
              </a:spcAft>
              <a:defRPr/>
            </a:pPr>
            <a:r>
              <a:rPr lang="tr-TR" altLang="tr-TR" dirty="0">
                <a:cs typeface="Times New Roman" panose="02020603050405020304" pitchFamily="18" charset="0"/>
              </a:rPr>
              <a:t>d) Bu Kanuna göre hesaplanan kurumlar vergisi ile her türlü para cezaları, vergi cezaları, 6183 sayılı Amme Alacaklarının Tahsil Usulü Hakkında Kanun hükümlerine göre ödenen cezalar, gecikme zamları ve faizler ile Vergi Usul Kanunu hükümlerine göre ödenen gecikme faizleri</a:t>
            </a:r>
            <a:r>
              <a:rPr lang="tr-TR" altLang="tr-TR" dirty="0" smtClean="0">
                <a:cs typeface="Times New Roman" panose="02020603050405020304" pitchFamily="18" charset="0"/>
              </a:rPr>
              <a:t>.</a:t>
            </a:r>
            <a:endParaRPr lang="tr-TR" altLang="tr-TR" dirty="0">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80217"/>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buFont typeface="Wingdings" pitchFamily="2" charset="2"/>
              <a:buNone/>
              <a:defRPr/>
            </a:pPr>
            <a:r>
              <a:rPr lang="tr-TR" sz="2400" dirty="0">
                <a:solidFill>
                  <a:srgbClr val="FF0000"/>
                </a:solidFill>
                <a:effectLst>
                  <a:outerShdw blurRad="38100" dist="38100" dir="2700000" algn="tl">
                    <a:srgbClr val="000000"/>
                  </a:outerShdw>
                </a:effectLst>
              </a:rPr>
              <a:t>İNDİRİLECEK GİDERLER </a:t>
            </a:r>
            <a:r>
              <a:rPr lang="tr-TR" sz="2400" dirty="0" smtClean="0">
                <a:solidFill>
                  <a:srgbClr val="FF0000"/>
                </a:solidFill>
                <a:effectLst>
                  <a:outerShdw blurRad="38100" dist="38100" dir="2700000" algn="tl">
                    <a:srgbClr val="000000"/>
                  </a:outerShdw>
                </a:effectLst>
              </a:rPr>
              <a:t>/</a:t>
            </a:r>
          </a:p>
          <a:p>
            <a:pPr marL="342900" indent="-342900" algn="ctr">
              <a:lnSpc>
                <a:spcPct val="80000"/>
              </a:lnSpc>
              <a:spcBef>
                <a:spcPct val="20000"/>
              </a:spcBef>
              <a:buClr>
                <a:schemeClr val="hlink"/>
              </a:buClr>
              <a:buSzPct val="65000"/>
              <a:buFont typeface="Wingdings" pitchFamily="2" charset="2"/>
              <a:buNone/>
              <a:defRPr/>
            </a:pPr>
            <a:r>
              <a:rPr lang="tr-TR" sz="2400" dirty="0" smtClean="0">
                <a:solidFill>
                  <a:srgbClr val="FF0000"/>
                </a:solidFill>
                <a:effectLst>
                  <a:outerShdw blurRad="38100" dist="38100" dir="2700000" algn="tl">
                    <a:srgbClr val="000000"/>
                  </a:outerShdw>
                </a:effectLst>
              </a:rPr>
              <a:t>KABUL EDİLMEYEN İNDİRİMLER</a:t>
            </a:r>
            <a:endParaRPr 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36963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30645" y="1798075"/>
            <a:ext cx="8389828" cy="4687801"/>
          </a:xfrm>
          <a:prstGeom prst="rect">
            <a:avLst/>
          </a:prstGeom>
          <a:noFill/>
        </p:spPr>
        <p:txBody>
          <a:bodyPr wrap="square" lIns="0" rIns="0" numCol="1" rtlCol="0" anchor="t" anchorCtr="0">
            <a:noAutofit/>
          </a:bodyPr>
          <a:lstStyle/>
          <a:p>
            <a:pPr algn="just">
              <a:spcBef>
                <a:spcPts val="600"/>
              </a:spcBef>
              <a:spcAft>
                <a:spcPts val="600"/>
              </a:spcAft>
              <a:defRPr/>
            </a:pPr>
            <a:endParaRPr lang="tr-TR" altLang="tr-TR" dirty="0" smtClean="0">
              <a:cs typeface="Times New Roman" panose="02020603050405020304" pitchFamily="18" charset="0"/>
            </a:endParaRPr>
          </a:p>
          <a:p>
            <a:pPr algn="just">
              <a:spcBef>
                <a:spcPts val="600"/>
              </a:spcBef>
              <a:spcAft>
                <a:spcPts val="600"/>
              </a:spcAft>
              <a:defRPr/>
            </a:pPr>
            <a:r>
              <a:rPr lang="tr-TR" altLang="tr-TR" dirty="0" smtClean="0">
                <a:cs typeface="Times New Roman" panose="02020603050405020304" pitchFamily="18" charset="0"/>
              </a:rPr>
              <a:t>e</a:t>
            </a:r>
            <a:r>
              <a:rPr lang="tr-TR" altLang="tr-TR" dirty="0">
                <a:cs typeface="Times New Roman" panose="02020603050405020304" pitchFamily="18" charset="0"/>
              </a:rPr>
              <a:t>) Kanunlarla veya kanunların verdiği yetkiye dayanılarak tespit edilen hadler saklı kalmak kaydıyla, menkul kıymetlerin itibarî değerlerinin altında ihracından doğan zararlar ile bu menkul kıymetlere ilişkin olarak ödenen komisyonlar ve benzeri her türlü giderler.</a:t>
            </a:r>
          </a:p>
          <a:p>
            <a:pPr algn="just">
              <a:spcBef>
                <a:spcPts val="600"/>
              </a:spcBef>
              <a:spcAft>
                <a:spcPts val="600"/>
              </a:spcAft>
              <a:defRPr/>
            </a:pPr>
            <a:r>
              <a:rPr lang="tr-TR" altLang="tr-TR" dirty="0">
                <a:cs typeface="Times New Roman" panose="02020603050405020304" pitchFamily="18" charset="0"/>
              </a:rPr>
              <a:t>f) Kiralama yoluyla edinilen veya işletmede kayıtlı olan; yat, kotra, tekne, sürat teknesi gibi motorlu deniz taşıtları ile uçak, helikopter gibi hava taşıtlarından işletmenin esas faaliyet konusu ile ilgili olmayanların giderleri ve amortismanları.</a:t>
            </a:r>
          </a:p>
          <a:p>
            <a:pPr algn="just">
              <a:spcBef>
                <a:spcPts val="600"/>
              </a:spcBef>
              <a:spcAft>
                <a:spcPts val="600"/>
              </a:spcAft>
              <a:defRPr/>
            </a:pPr>
            <a:r>
              <a:rPr lang="tr-TR" altLang="tr-TR" dirty="0">
                <a:cs typeface="Times New Roman" panose="02020603050405020304" pitchFamily="18" charset="0"/>
              </a:rPr>
              <a:t>g) Sözleşmelerde ceza şartı olarak konulan tazminatlar hariç olmak üzere kurumun kendisinin, ortaklarının, yöneticilerinin ve çalışanlarının suçlarından doğan maddî ve manevî zarar tazminat giderleri.</a:t>
            </a:r>
          </a:p>
          <a:p>
            <a:pPr algn="just">
              <a:spcBef>
                <a:spcPts val="600"/>
              </a:spcBef>
              <a:spcAft>
                <a:spcPts val="600"/>
              </a:spcAft>
              <a:defRPr/>
            </a:pPr>
            <a:r>
              <a:rPr lang="tr-TR" altLang="tr-TR" dirty="0">
                <a:cs typeface="Times New Roman" panose="02020603050405020304" pitchFamily="18" charset="0"/>
              </a:rPr>
              <a:t>h) Basın yoluyla işlenen fiillerden veya radyo ve televizyon yayınlarından doğacak maddî ve manevî zararlardan dolayı ödenen tazminat giderleri.</a:t>
            </a:r>
          </a:p>
          <a:p>
            <a:pPr algn="just">
              <a:spcBef>
                <a:spcPts val="600"/>
              </a:spcBef>
              <a:spcAft>
                <a:spcPts val="600"/>
              </a:spcAft>
              <a:defRPr/>
            </a:pPr>
            <a:endParaRPr lang="tr-TR" altLang="tr-TR" dirty="0">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80217"/>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buFont typeface="Wingdings" pitchFamily="2" charset="2"/>
              <a:buNone/>
              <a:defRPr/>
            </a:pPr>
            <a:r>
              <a:rPr lang="tr-TR" sz="2400" dirty="0">
                <a:solidFill>
                  <a:srgbClr val="FF0000"/>
                </a:solidFill>
                <a:effectLst>
                  <a:outerShdw blurRad="38100" dist="38100" dir="2700000" algn="tl">
                    <a:srgbClr val="000000"/>
                  </a:outerShdw>
                </a:effectLst>
              </a:rPr>
              <a:t>İNDİRİLECEK GİDERLER </a:t>
            </a:r>
            <a:r>
              <a:rPr lang="tr-TR" sz="2400" dirty="0" smtClean="0">
                <a:solidFill>
                  <a:srgbClr val="FF0000"/>
                </a:solidFill>
                <a:effectLst>
                  <a:outerShdw blurRad="38100" dist="38100" dir="2700000" algn="tl">
                    <a:srgbClr val="000000"/>
                  </a:outerShdw>
                </a:effectLst>
              </a:rPr>
              <a:t>/</a:t>
            </a:r>
          </a:p>
          <a:p>
            <a:pPr marL="342900" indent="-342900" algn="ctr">
              <a:lnSpc>
                <a:spcPct val="80000"/>
              </a:lnSpc>
              <a:spcBef>
                <a:spcPct val="20000"/>
              </a:spcBef>
              <a:buClr>
                <a:schemeClr val="hlink"/>
              </a:buClr>
              <a:buSzPct val="65000"/>
              <a:buFont typeface="Wingdings" pitchFamily="2" charset="2"/>
              <a:buNone/>
              <a:defRPr/>
            </a:pPr>
            <a:r>
              <a:rPr lang="tr-TR" sz="2400" dirty="0" smtClean="0">
                <a:solidFill>
                  <a:srgbClr val="FF0000"/>
                </a:solidFill>
                <a:effectLst>
                  <a:outerShdw blurRad="38100" dist="38100" dir="2700000" algn="tl">
                    <a:srgbClr val="000000"/>
                  </a:outerShdw>
                </a:effectLst>
              </a:rPr>
              <a:t>KABUL EDİLMEYEN İNDİRİMLER</a:t>
            </a:r>
            <a:endParaRPr 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67623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30644" y="1725793"/>
            <a:ext cx="8485787" cy="4760084"/>
          </a:xfrm>
          <a:prstGeom prst="rect">
            <a:avLst/>
          </a:prstGeom>
          <a:noFill/>
        </p:spPr>
        <p:txBody>
          <a:bodyPr wrap="square" lIns="0" rIns="0" numCol="1" rtlCol="0" anchor="t" anchorCtr="0">
            <a:noAutofit/>
          </a:bodyPr>
          <a:lstStyle/>
          <a:p>
            <a:pPr algn="just">
              <a:spcBef>
                <a:spcPts val="600"/>
              </a:spcBef>
              <a:spcAft>
                <a:spcPts val="600"/>
              </a:spcAft>
              <a:defRPr/>
            </a:pPr>
            <a:endParaRPr lang="tr-TR" altLang="tr-TR" dirty="0" smtClean="0">
              <a:cs typeface="Times New Roman" panose="02020603050405020304" pitchFamily="18" charset="0"/>
            </a:endParaRPr>
          </a:p>
          <a:p>
            <a:pPr algn="just">
              <a:spcBef>
                <a:spcPts val="600"/>
              </a:spcBef>
              <a:spcAft>
                <a:spcPts val="600"/>
              </a:spcAft>
              <a:defRPr/>
            </a:pPr>
            <a:r>
              <a:rPr lang="tr-TR" altLang="tr-TR" dirty="0" smtClean="0">
                <a:cs typeface="Times New Roman" panose="02020603050405020304" pitchFamily="18" charset="0"/>
              </a:rPr>
              <a:t>ı) </a:t>
            </a:r>
            <a:r>
              <a:rPr lang="tr-TR" altLang="tr-TR" dirty="0">
                <a:cs typeface="Times New Roman" panose="02020603050405020304" pitchFamily="18" charset="0"/>
              </a:rPr>
              <a:t>Her türlü alkol ve alkollü içkiler ile tütün ve tütün mamullerine ait ilan ve reklam giderlerinin %50'si. Bakanlar Kurulu bu oranı %100'e kadar artırmaya veya sıfıra kadar indirmeye yetkilidir.</a:t>
            </a:r>
          </a:p>
          <a:p>
            <a:pPr algn="just">
              <a:spcBef>
                <a:spcPts val="600"/>
              </a:spcBef>
              <a:spcAft>
                <a:spcPts val="600"/>
              </a:spcAft>
              <a:defRPr/>
            </a:pPr>
            <a:r>
              <a:rPr lang="tr-TR" altLang="tr-TR" dirty="0">
                <a:cs typeface="Times New Roman" panose="02020603050405020304" pitchFamily="18" charset="0"/>
              </a:rPr>
              <a:t>i) </a:t>
            </a:r>
            <a:r>
              <a:rPr lang="tr-TR" altLang="tr-TR" dirty="0">
                <a:solidFill>
                  <a:srgbClr val="FF0000"/>
                </a:solidFill>
                <a:cs typeface="Times New Roman" panose="02020603050405020304" pitchFamily="18" charset="0"/>
              </a:rPr>
              <a:t>6322 sayılı Kanunla eklenen hüküm (FİNANSMAN GİDERİ KISITLAMASI) : </a:t>
            </a:r>
            <a:r>
              <a:rPr lang="tr-TR" altLang="tr-TR" dirty="0">
                <a:cs typeface="Times New Roman" panose="02020603050405020304" pitchFamily="18" charset="0"/>
              </a:rPr>
              <a:t>Kredi kuruluşları, finansal kuruluşlar, finansal kiralama, </a:t>
            </a:r>
            <a:r>
              <a:rPr lang="tr-TR" altLang="tr-TR" dirty="0" err="1">
                <a:cs typeface="Times New Roman" panose="02020603050405020304" pitchFamily="18" charset="0"/>
              </a:rPr>
              <a:t>faktoring</a:t>
            </a:r>
            <a:r>
              <a:rPr lang="tr-TR" altLang="tr-TR" dirty="0">
                <a:cs typeface="Times New Roman" panose="02020603050405020304" pitchFamily="18" charset="0"/>
              </a:rPr>
              <a:t> ve finansman şirketleri dışında, kullanılan yabancı kaynakları öz kaynaklarını aşan işletmelerde, aşan kısma münhasır olmak üzere, yatırımın maliyetine eklenenler hariç, işletmede kullanılan yabancı kaynaklara ilişkin faiz, komisyon, vade farkı, kâr payı, kur farkı ve benzeri adlar altında yapılan gider ve maliyet unsurları toplamının %10’unu aşmamak üzere Bakanlar Kurulunca kararlaştırılan kısmı. Belirlenecek oranı sektörler itibarıyla farklılaştırmaya Bakanlar Kurulu, bendin uygulanmasına ilişkin usul ve esasları belirlemeye Maliye Bakanlığı yetkilidir.</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80217"/>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buFont typeface="Wingdings" pitchFamily="2" charset="2"/>
              <a:buNone/>
              <a:defRPr/>
            </a:pPr>
            <a:r>
              <a:rPr lang="tr-TR" sz="2400" dirty="0">
                <a:solidFill>
                  <a:srgbClr val="FF0000"/>
                </a:solidFill>
                <a:effectLst>
                  <a:outerShdw blurRad="38100" dist="38100" dir="2700000" algn="tl">
                    <a:srgbClr val="000000"/>
                  </a:outerShdw>
                </a:effectLst>
              </a:rPr>
              <a:t>İNDİRİLECEK GİDERLER </a:t>
            </a:r>
            <a:r>
              <a:rPr lang="tr-TR" sz="2400" dirty="0" smtClean="0">
                <a:solidFill>
                  <a:srgbClr val="FF0000"/>
                </a:solidFill>
                <a:effectLst>
                  <a:outerShdw blurRad="38100" dist="38100" dir="2700000" algn="tl">
                    <a:srgbClr val="000000"/>
                  </a:outerShdw>
                </a:effectLst>
              </a:rPr>
              <a:t>/</a:t>
            </a:r>
          </a:p>
          <a:p>
            <a:pPr marL="342900" indent="-342900" algn="ctr">
              <a:lnSpc>
                <a:spcPct val="80000"/>
              </a:lnSpc>
              <a:spcBef>
                <a:spcPct val="20000"/>
              </a:spcBef>
              <a:buClr>
                <a:schemeClr val="hlink"/>
              </a:buClr>
              <a:buSzPct val="65000"/>
              <a:buFont typeface="Wingdings" pitchFamily="2" charset="2"/>
              <a:buNone/>
              <a:defRPr/>
            </a:pPr>
            <a:r>
              <a:rPr lang="tr-TR" sz="2400" dirty="0" smtClean="0">
                <a:solidFill>
                  <a:srgbClr val="FF0000"/>
                </a:solidFill>
                <a:effectLst>
                  <a:outerShdw blurRad="38100" dist="38100" dir="2700000" algn="tl">
                    <a:srgbClr val="000000"/>
                  </a:outerShdw>
                </a:effectLst>
              </a:rPr>
              <a:t>KABUL EDİLMEYEN İNDİRİMLER</a:t>
            </a:r>
            <a:endParaRPr 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42483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4766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30645" y="1772815"/>
            <a:ext cx="8389828" cy="4713061"/>
          </a:xfrm>
          <a:prstGeom prst="rect">
            <a:avLst/>
          </a:prstGeom>
          <a:noFill/>
        </p:spPr>
        <p:txBody>
          <a:bodyPr wrap="square" lIns="0" rIns="0" numCol="1" rtlCol="0" anchor="t" anchorCtr="0">
            <a:noAutofit/>
          </a:bodyPr>
          <a:lstStyle/>
          <a:p>
            <a:pPr algn="ctr">
              <a:defRPr/>
            </a:pPr>
            <a:r>
              <a:rPr lang="tr-TR" altLang="tr-TR" sz="2000" b="1" dirty="0">
                <a:solidFill>
                  <a:srgbClr val="FF0000"/>
                </a:solidFill>
              </a:rPr>
              <a:t>İNDİRİMİ MÜMKÜN OLMAYAN GİDERLERE İLİŞKİN </a:t>
            </a:r>
            <a:r>
              <a:rPr lang="tr-TR" altLang="tr-TR" sz="2000" b="1" dirty="0" smtClean="0">
                <a:solidFill>
                  <a:srgbClr val="FF0000"/>
                </a:solidFill>
              </a:rPr>
              <a:t>HATIRLATMALAR </a:t>
            </a:r>
          </a:p>
          <a:p>
            <a:pPr algn="ctr">
              <a:defRPr/>
            </a:pPr>
            <a:endParaRPr lang="tr-TR" altLang="tr-TR" sz="2000" b="1" dirty="0">
              <a:solidFill>
                <a:srgbClr val="FF0000"/>
              </a:solidFill>
            </a:endParaRPr>
          </a:p>
          <a:p>
            <a:pPr marL="285750" indent="-285750">
              <a:spcBef>
                <a:spcPts val="400"/>
              </a:spcBef>
              <a:spcAft>
                <a:spcPts val="400"/>
              </a:spcAft>
              <a:buClr>
                <a:srgbClr val="FF0000"/>
              </a:buClr>
              <a:buFont typeface="Wingdings" panose="05000000000000000000" pitchFamily="2" charset="2"/>
              <a:buChar char="Ø"/>
              <a:defRPr/>
            </a:pPr>
            <a:r>
              <a:rPr lang="tr-TR" altLang="tr-TR" dirty="0"/>
              <a:t>Kurumlar Vergisi Kanunu’nun 5. maddesinin son fıkrasında yer alan </a:t>
            </a:r>
            <a:r>
              <a:rPr lang="tr-TR" altLang="tr-TR" dirty="0">
                <a:solidFill>
                  <a:srgbClr val="FF0000"/>
                </a:solidFill>
              </a:rPr>
              <a:t>“</a:t>
            </a:r>
            <a:r>
              <a:rPr lang="tr-TR" altLang="tr-TR" dirty="0"/>
              <a:t>İştirak hisseleri alımıyla ilgili finansman giderleri hariç olmak üzere, kurumların kurumlar vergisinden </a:t>
            </a:r>
            <a:r>
              <a:rPr lang="tr-TR" altLang="tr-TR" dirty="0">
                <a:solidFill>
                  <a:srgbClr val="FF0000"/>
                </a:solidFill>
              </a:rPr>
              <a:t>istisna edilen kazançlarına ilişkin giderlerinin veya </a:t>
            </a:r>
            <a:r>
              <a:rPr lang="tr-TR" altLang="tr-TR" b="1" u="sng" dirty="0">
                <a:solidFill>
                  <a:srgbClr val="FF0000"/>
                </a:solidFill>
              </a:rPr>
              <a:t>istisna kapsamındaki faaliyetlerinden</a:t>
            </a:r>
            <a:r>
              <a:rPr lang="tr-TR" altLang="tr-TR" dirty="0">
                <a:solidFill>
                  <a:srgbClr val="FF0000"/>
                </a:solidFill>
              </a:rPr>
              <a:t> doğan zararlarının, istisna dışı kurum kazancından indirilmesi kabul edilmez.”</a:t>
            </a:r>
            <a:r>
              <a:rPr lang="tr-TR" altLang="tr-TR" dirty="0"/>
              <a:t> hükmüne göre anılan maddenin birinci fıkrasının (e) bendinden yararlanarak kurumların </a:t>
            </a:r>
            <a:r>
              <a:rPr lang="tr-TR" altLang="tr-TR" dirty="0">
                <a:solidFill>
                  <a:srgbClr val="FF0000"/>
                </a:solidFill>
              </a:rPr>
              <a:t>gayrimenkulün satışı sırasında ödeneni tapu harçları ve diğer giderlerin 05.12.2017 tarihi öncesi için %75’ini, 05.12.2017 tarihi ve sonrası için %50’sini gider yazamayacaklar</a:t>
            </a:r>
            <a:r>
              <a:rPr lang="tr-TR" altLang="tr-TR" dirty="0"/>
              <a:t>, bu tutarları kanunen kabul edilmeyen gider olarak dikkate alacaklardır.</a:t>
            </a:r>
          </a:p>
          <a:p>
            <a:pPr marL="285750" indent="-285750">
              <a:spcBef>
                <a:spcPts val="400"/>
              </a:spcBef>
              <a:spcAft>
                <a:spcPts val="400"/>
              </a:spcAft>
              <a:buClr>
                <a:srgbClr val="FF0000"/>
              </a:buClr>
              <a:buFont typeface="Wingdings" panose="05000000000000000000" pitchFamily="2" charset="2"/>
              <a:buChar char="Ø"/>
              <a:defRPr/>
            </a:pPr>
            <a:r>
              <a:rPr lang="tr-TR" altLang="en-US" dirty="0">
                <a:solidFill>
                  <a:srgbClr val="FF3300"/>
                </a:solidFill>
              </a:rPr>
              <a:t>Çalınan mallar </a:t>
            </a:r>
            <a:r>
              <a:rPr lang="tr-TR" altLang="en-US" dirty="0"/>
              <a:t>ile ilgili olarak, söz konusu malların kıymeti düşen emtia olarak değerlendirilmesi ve vergi matrahı ile ilişki kurulması mümkün değildir. </a:t>
            </a:r>
            <a:r>
              <a:rPr lang="tr-TR" altLang="en-US" dirty="0">
                <a:solidFill>
                  <a:srgbClr val="FF0000"/>
                </a:solidFill>
              </a:rPr>
              <a:t>Çalınan mallar işletme için sermayede vukua gelen bir eksilmedir </a:t>
            </a:r>
            <a:r>
              <a:rPr lang="tr-TR" altLang="en-US" dirty="0"/>
              <a:t>ve Gelir Vergisi Kanunu’nun 88. maddesi uyarınca gider olarak dikkate alınamayacaktır.</a:t>
            </a:r>
          </a:p>
          <a:p>
            <a:pPr algn="ctr">
              <a:defRPr/>
            </a:pPr>
            <a:endParaRPr lang="tr-TR" altLang="tr-TR" sz="2000" b="1" dirty="0">
              <a:solidFill>
                <a:srgbClr val="FF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80217"/>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buFont typeface="Wingdings" pitchFamily="2" charset="2"/>
              <a:buNone/>
              <a:defRPr/>
            </a:pPr>
            <a:r>
              <a:rPr lang="tr-TR" sz="2400" dirty="0">
                <a:solidFill>
                  <a:srgbClr val="FF0000"/>
                </a:solidFill>
                <a:effectLst>
                  <a:outerShdw blurRad="38100" dist="38100" dir="2700000" algn="tl">
                    <a:srgbClr val="000000"/>
                  </a:outerShdw>
                </a:effectLst>
              </a:rPr>
              <a:t>İNDİRİLECEK GİDERLER </a:t>
            </a:r>
            <a:r>
              <a:rPr lang="tr-TR" sz="2400" dirty="0" smtClean="0">
                <a:solidFill>
                  <a:srgbClr val="FF0000"/>
                </a:solidFill>
                <a:effectLst>
                  <a:outerShdw blurRad="38100" dist="38100" dir="2700000" algn="tl">
                    <a:srgbClr val="000000"/>
                  </a:outerShdw>
                </a:effectLst>
              </a:rPr>
              <a:t>/</a:t>
            </a:r>
          </a:p>
          <a:p>
            <a:pPr marL="342900" indent="-342900" algn="ctr">
              <a:lnSpc>
                <a:spcPct val="80000"/>
              </a:lnSpc>
              <a:spcBef>
                <a:spcPct val="20000"/>
              </a:spcBef>
              <a:buClr>
                <a:schemeClr val="hlink"/>
              </a:buClr>
              <a:buSzPct val="65000"/>
              <a:buFont typeface="Wingdings" pitchFamily="2" charset="2"/>
              <a:buNone/>
              <a:defRPr/>
            </a:pPr>
            <a:r>
              <a:rPr lang="tr-TR" sz="2400" dirty="0" smtClean="0">
                <a:solidFill>
                  <a:srgbClr val="FF0000"/>
                </a:solidFill>
                <a:effectLst>
                  <a:outerShdw blurRad="38100" dist="38100" dir="2700000" algn="tl">
                    <a:srgbClr val="000000"/>
                  </a:outerShdw>
                </a:effectLst>
              </a:rPr>
              <a:t>KABUL EDİLMEYEN İNDİRİMLER</a:t>
            </a:r>
            <a:endParaRPr lang="tr-TR" sz="24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4184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0701"/>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buFont typeface="Wingdings" pitchFamily="2" charset="2"/>
              <a:buNone/>
              <a:defRPr/>
            </a:pPr>
            <a:endParaRPr lang="tr-TR" sz="2400" dirty="0" smtClean="0"/>
          </a:p>
          <a:p>
            <a:pPr marL="342900" indent="-342900" algn="ctr">
              <a:lnSpc>
                <a:spcPct val="80000"/>
              </a:lnSpc>
              <a:spcBef>
                <a:spcPct val="20000"/>
              </a:spcBef>
              <a:buClr>
                <a:schemeClr val="hlink"/>
              </a:buClr>
              <a:buSzPct val="65000"/>
              <a:buFont typeface="Wingdings" pitchFamily="2" charset="2"/>
              <a:buNone/>
              <a:defRPr/>
            </a:pPr>
            <a:r>
              <a:rPr lang="tr-TR" sz="2400" dirty="0" smtClean="0"/>
              <a:t> </a:t>
            </a:r>
            <a:r>
              <a:rPr lang="tr-TR" sz="2400" dirty="0">
                <a:solidFill>
                  <a:srgbClr val="FF0000"/>
                </a:solidFill>
                <a:effectLst>
                  <a:outerShdw blurRad="38100" dist="38100" dir="2700000" algn="tl">
                    <a:srgbClr val="000000"/>
                  </a:outerShdw>
                </a:effectLst>
              </a:rPr>
              <a:t>İNDİRİLECEK GİDERLER /</a:t>
            </a:r>
          </a:p>
          <a:p>
            <a:pPr marL="342900" indent="-342900" algn="ctr">
              <a:lnSpc>
                <a:spcPct val="80000"/>
              </a:lnSpc>
              <a:spcBef>
                <a:spcPct val="20000"/>
              </a:spcBef>
              <a:buClr>
                <a:schemeClr val="hlink"/>
              </a:buClr>
              <a:buSzPct val="65000"/>
              <a:buFont typeface="Wingdings" pitchFamily="2" charset="2"/>
              <a:buNone/>
              <a:defRPr/>
            </a:pPr>
            <a:r>
              <a:rPr lang="tr-TR" sz="2400" dirty="0">
                <a:solidFill>
                  <a:srgbClr val="FF0000"/>
                </a:solidFill>
                <a:effectLst>
                  <a:outerShdw blurRad="38100" dist="38100" dir="2700000" algn="tl">
                    <a:srgbClr val="000000"/>
                  </a:outerShdw>
                </a:effectLst>
              </a:rPr>
              <a:t>KABUL EDİLMEYEN İNDİRİMLER</a:t>
            </a:r>
          </a:p>
          <a:p>
            <a:pPr algn="ctr"/>
            <a:endParaRPr lang="tr-TR" sz="2400"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95536" y="1790390"/>
            <a:ext cx="8328823" cy="4663115"/>
          </a:xfrm>
          <a:prstGeom prst="rect">
            <a:avLst/>
          </a:prstGeom>
          <a:noFill/>
        </p:spPr>
        <p:txBody>
          <a:bodyPr wrap="square" lIns="0" rIns="0" numCol="1" rtlCol="0" anchor="t" anchorCtr="0">
            <a:noAutofit/>
          </a:bodyPr>
          <a:lstStyle/>
          <a:p>
            <a:pPr algn="ctr">
              <a:defRPr/>
            </a:pPr>
            <a:r>
              <a:rPr lang="tr-TR" altLang="tr-TR" b="1" dirty="0">
                <a:solidFill>
                  <a:srgbClr val="FF0000"/>
                </a:solidFill>
              </a:rPr>
              <a:t>İNDİRİMİ MÜMKÜN OLMAYAN GİDERLERE İLİŞKİN HATIRLATMALAR </a:t>
            </a:r>
          </a:p>
          <a:p>
            <a:pPr marL="540000" lvl="1" indent="-285750">
              <a:lnSpc>
                <a:spcPct val="150000"/>
              </a:lnSpc>
              <a:buClr>
                <a:srgbClr val="FF0000"/>
              </a:buClr>
              <a:buFont typeface="Wingdings" panose="05000000000000000000" pitchFamily="2" charset="2"/>
              <a:buChar char="Ø"/>
              <a:defRPr/>
            </a:pPr>
            <a:r>
              <a:rPr lang="tr-TR" altLang="en-US" dirty="0" smtClean="0"/>
              <a:t>Kıdem </a:t>
            </a:r>
            <a:r>
              <a:rPr lang="tr-TR" altLang="en-US" dirty="0"/>
              <a:t>tazminatı karşılığı,</a:t>
            </a:r>
          </a:p>
          <a:p>
            <a:pPr marL="540000" lvl="1" indent="-285750">
              <a:lnSpc>
                <a:spcPct val="150000"/>
              </a:lnSpc>
              <a:buClr>
                <a:srgbClr val="FF0000"/>
              </a:buClr>
              <a:buFont typeface="Wingdings" panose="05000000000000000000" pitchFamily="2" charset="2"/>
              <a:buChar char="Ø"/>
              <a:defRPr/>
            </a:pPr>
            <a:r>
              <a:rPr lang="tr-TR" altLang="en-US" dirty="0" smtClean="0"/>
              <a:t>VUK </a:t>
            </a:r>
            <a:r>
              <a:rPr lang="tr-TR" altLang="en-US" dirty="0"/>
              <a:t>hükümlerine uygun olmayan reeskontlar,</a:t>
            </a:r>
          </a:p>
          <a:p>
            <a:pPr marL="540000" lvl="1" indent="-285750">
              <a:lnSpc>
                <a:spcPct val="150000"/>
              </a:lnSpc>
              <a:buClr>
                <a:srgbClr val="FF0000"/>
              </a:buClr>
              <a:buFont typeface="Wingdings" panose="05000000000000000000" pitchFamily="2" charset="2"/>
              <a:buChar char="Ø"/>
              <a:defRPr/>
            </a:pPr>
            <a:r>
              <a:rPr lang="tr-TR" altLang="en-US" dirty="0" smtClean="0"/>
              <a:t>VUK </a:t>
            </a:r>
            <a:r>
              <a:rPr lang="tr-TR" altLang="en-US" dirty="0"/>
              <a:t>hükümlerine uygun olmayan diğer karşılıklar,</a:t>
            </a:r>
          </a:p>
          <a:p>
            <a:pPr marL="540000" lvl="1" indent="-285750">
              <a:lnSpc>
                <a:spcPct val="150000"/>
              </a:lnSpc>
              <a:buClr>
                <a:srgbClr val="FF0000"/>
              </a:buClr>
              <a:buFont typeface="Wingdings" panose="05000000000000000000" pitchFamily="2" charset="2"/>
              <a:buChar char="Ø"/>
              <a:defRPr/>
            </a:pPr>
            <a:r>
              <a:rPr lang="tr-TR" altLang="en-US" dirty="0" smtClean="0"/>
              <a:t>Ödenmemiş </a:t>
            </a:r>
            <a:r>
              <a:rPr lang="tr-TR" altLang="en-US" dirty="0"/>
              <a:t>SSK primleri,</a:t>
            </a:r>
          </a:p>
          <a:p>
            <a:pPr marL="540000" lvl="1" indent="-285750">
              <a:lnSpc>
                <a:spcPct val="150000"/>
              </a:lnSpc>
              <a:buClr>
                <a:srgbClr val="FF0000"/>
              </a:buClr>
              <a:buFont typeface="Wingdings" panose="05000000000000000000" pitchFamily="2" charset="2"/>
              <a:buChar char="Ø"/>
              <a:defRPr/>
            </a:pPr>
            <a:r>
              <a:rPr lang="tr-TR" altLang="en-US" dirty="0" smtClean="0"/>
              <a:t>Tahakkuk </a:t>
            </a:r>
            <a:r>
              <a:rPr lang="tr-TR" altLang="en-US" dirty="0"/>
              <a:t>esasına aykırı olarak bu yıla dahil edilmiş giderler,</a:t>
            </a:r>
          </a:p>
          <a:p>
            <a:pPr marL="540000" lvl="1" indent="-285750">
              <a:lnSpc>
                <a:spcPct val="150000"/>
              </a:lnSpc>
              <a:buClr>
                <a:srgbClr val="FF0000"/>
              </a:buClr>
              <a:buFont typeface="Wingdings" panose="05000000000000000000" pitchFamily="2" charset="2"/>
              <a:buChar char="Ø"/>
              <a:defRPr/>
            </a:pPr>
            <a:r>
              <a:rPr lang="tr-TR" altLang="en-US" dirty="0" smtClean="0"/>
              <a:t>Dönemsellik </a:t>
            </a:r>
            <a:r>
              <a:rPr lang="tr-TR" altLang="en-US" dirty="0"/>
              <a:t>ilkesine aykırı olarak bu yıla dahil edilmiş giderler,</a:t>
            </a:r>
          </a:p>
          <a:p>
            <a:pPr marL="540000" lvl="1" indent="-285750">
              <a:lnSpc>
                <a:spcPct val="150000"/>
              </a:lnSpc>
              <a:buClr>
                <a:srgbClr val="FF0000"/>
              </a:buClr>
              <a:buFont typeface="Wingdings" panose="05000000000000000000" pitchFamily="2" charset="2"/>
              <a:buChar char="Ø"/>
              <a:defRPr/>
            </a:pPr>
            <a:r>
              <a:rPr lang="tr-TR" altLang="en-US" dirty="0" smtClean="0"/>
              <a:t>Belgesiz </a:t>
            </a:r>
            <a:r>
              <a:rPr lang="tr-TR" altLang="en-US" dirty="0"/>
              <a:t>giderler ( İhracat giderleri dahil </a:t>
            </a:r>
            <a:r>
              <a:rPr lang="tr-TR" altLang="en-US" dirty="0" smtClean="0"/>
              <a:t>),</a:t>
            </a:r>
            <a:endParaRPr lang="tr-TR" altLang="en-US" dirty="0"/>
          </a:p>
          <a:p>
            <a:pPr marL="540000" lvl="1" indent="-285750">
              <a:lnSpc>
                <a:spcPct val="150000"/>
              </a:lnSpc>
              <a:buClr>
                <a:srgbClr val="FF0000"/>
              </a:buClr>
              <a:buFont typeface="Wingdings" panose="05000000000000000000" pitchFamily="2" charset="2"/>
              <a:buChar char="Ø"/>
              <a:defRPr/>
            </a:pPr>
            <a:r>
              <a:rPr lang="tr-TR" altLang="en-US" dirty="0" smtClean="0"/>
              <a:t>Binek </a:t>
            </a:r>
            <a:r>
              <a:rPr lang="tr-TR" altLang="en-US" dirty="0"/>
              <a:t>oto motorlu taşıt vergileri,</a:t>
            </a:r>
          </a:p>
          <a:p>
            <a:pPr marL="540000" lvl="1" indent="-285750">
              <a:lnSpc>
                <a:spcPct val="150000"/>
              </a:lnSpc>
              <a:buClr>
                <a:srgbClr val="FF0000"/>
              </a:buClr>
              <a:buFont typeface="Wingdings" panose="05000000000000000000" pitchFamily="2" charset="2"/>
              <a:buChar char="Ø"/>
              <a:defRPr/>
            </a:pPr>
            <a:r>
              <a:rPr lang="tr-TR" altLang="en-US" dirty="0" smtClean="0"/>
              <a:t>Özel </a:t>
            </a:r>
            <a:r>
              <a:rPr lang="tr-TR" altLang="en-US" dirty="0"/>
              <a:t>iletişim vergisi,</a:t>
            </a:r>
          </a:p>
          <a:p>
            <a:pPr marL="540000" lvl="1" indent="-285750">
              <a:lnSpc>
                <a:spcPct val="150000"/>
              </a:lnSpc>
              <a:buClr>
                <a:srgbClr val="FF0000"/>
              </a:buClr>
              <a:buFont typeface="Wingdings" panose="05000000000000000000" pitchFamily="2" charset="2"/>
              <a:buChar char="Ø"/>
              <a:defRPr/>
            </a:pPr>
            <a:r>
              <a:rPr lang="tr-TR" altLang="en-US" dirty="0" smtClean="0"/>
              <a:t>Cezalar</a:t>
            </a:r>
            <a:r>
              <a:rPr lang="tr-TR" altLang="en-US" dirty="0"/>
              <a:t>, gecikme zamları, gecikme faizleri, pişmanlık zamları, tecil faizleri,</a:t>
            </a:r>
          </a:p>
          <a:p>
            <a:pPr>
              <a:buClr>
                <a:srgbClr val="FF0000"/>
              </a:buClr>
              <a:defRPr/>
            </a:pPr>
            <a:endParaRPr lang="tr-TR" altLang="en-US" dirty="0"/>
          </a:p>
          <a:p>
            <a:pPr>
              <a:buClr>
                <a:srgbClr val="FF0000"/>
              </a:buClr>
              <a:defRPr/>
            </a:pPr>
            <a:endParaRPr lang="tr-TR" altLang="en-US"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1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0701"/>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buFont typeface="Wingdings" pitchFamily="2" charset="2"/>
              <a:buNone/>
              <a:defRPr/>
            </a:pPr>
            <a:endParaRPr lang="tr-TR" sz="2400" dirty="0" smtClean="0"/>
          </a:p>
          <a:p>
            <a:pPr marL="342900" indent="-342900" algn="ctr">
              <a:lnSpc>
                <a:spcPct val="80000"/>
              </a:lnSpc>
              <a:spcBef>
                <a:spcPct val="20000"/>
              </a:spcBef>
              <a:buClr>
                <a:schemeClr val="hlink"/>
              </a:buClr>
              <a:buSzPct val="65000"/>
              <a:buFont typeface="Wingdings" pitchFamily="2" charset="2"/>
              <a:buNone/>
              <a:defRPr/>
            </a:pPr>
            <a:r>
              <a:rPr lang="tr-TR" sz="2400" dirty="0" smtClean="0"/>
              <a:t> </a:t>
            </a:r>
            <a:r>
              <a:rPr lang="tr-TR" sz="2400" dirty="0">
                <a:solidFill>
                  <a:srgbClr val="FF0000"/>
                </a:solidFill>
                <a:effectLst>
                  <a:outerShdw blurRad="38100" dist="38100" dir="2700000" algn="tl">
                    <a:srgbClr val="000000"/>
                  </a:outerShdw>
                </a:effectLst>
              </a:rPr>
              <a:t>İNDİRİLECEK GİDERLER /</a:t>
            </a:r>
          </a:p>
          <a:p>
            <a:pPr marL="342900" indent="-342900" algn="ctr">
              <a:lnSpc>
                <a:spcPct val="80000"/>
              </a:lnSpc>
              <a:spcBef>
                <a:spcPct val="20000"/>
              </a:spcBef>
              <a:buClr>
                <a:schemeClr val="hlink"/>
              </a:buClr>
              <a:buSzPct val="65000"/>
              <a:buFont typeface="Wingdings" pitchFamily="2" charset="2"/>
              <a:buNone/>
              <a:defRPr/>
            </a:pPr>
            <a:r>
              <a:rPr lang="tr-TR" sz="2400" dirty="0">
                <a:solidFill>
                  <a:srgbClr val="FF0000"/>
                </a:solidFill>
                <a:effectLst>
                  <a:outerShdw blurRad="38100" dist="38100" dir="2700000" algn="tl">
                    <a:srgbClr val="000000"/>
                  </a:outerShdw>
                </a:effectLst>
              </a:rPr>
              <a:t>KABUL EDİLMEYEN İNDİRİMLER</a:t>
            </a:r>
          </a:p>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38572" y="1625022"/>
            <a:ext cx="8485787" cy="4760084"/>
          </a:xfrm>
          <a:prstGeom prst="rect">
            <a:avLst/>
          </a:prstGeom>
          <a:noFill/>
        </p:spPr>
        <p:txBody>
          <a:bodyPr wrap="square" lIns="0" rIns="0" numCol="1" rtlCol="0" anchor="t" anchorCtr="0">
            <a:noAutofit/>
          </a:bodyPr>
          <a:lstStyle/>
          <a:p>
            <a:pPr algn="just">
              <a:spcBef>
                <a:spcPts val="400"/>
              </a:spcBef>
              <a:spcAft>
                <a:spcPts val="400"/>
              </a:spcAft>
              <a:buClr>
                <a:srgbClr val="FF0000"/>
              </a:buClr>
              <a:defRPr/>
            </a:pPr>
            <a:r>
              <a:rPr lang="tr-TR" altLang="en-US" dirty="0" smtClean="0"/>
              <a:t> </a:t>
            </a:r>
          </a:p>
          <a:p>
            <a:pPr marL="540000" lvl="1" indent="-285750">
              <a:lnSpc>
                <a:spcPct val="150000"/>
              </a:lnSpc>
              <a:buClr>
                <a:srgbClr val="FF0000"/>
              </a:buClr>
              <a:buFont typeface="Wingdings" panose="05000000000000000000" pitchFamily="2" charset="2"/>
              <a:buChar char="Ø"/>
              <a:defRPr/>
            </a:pPr>
            <a:r>
              <a:rPr lang="tr-TR" altLang="en-US" dirty="0"/>
              <a:t>Transfer fiyatlandırması yoluyla örtülü olarak dağıtılan kazançlar,</a:t>
            </a:r>
          </a:p>
          <a:p>
            <a:pPr marL="540000" lvl="1" indent="-285750">
              <a:lnSpc>
                <a:spcPct val="150000"/>
              </a:lnSpc>
              <a:buClr>
                <a:srgbClr val="FF0000"/>
              </a:buClr>
              <a:buFont typeface="Wingdings" panose="05000000000000000000" pitchFamily="2" charset="2"/>
              <a:buChar char="Ø"/>
              <a:defRPr/>
            </a:pPr>
            <a:r>
              <a:rPr lang="tr-TR" altLang="en-US" dirty="0"/>
              <a:t>Örtülü sermaye üzerinden ödenen veya hesaplanan faiz, kur farkları ve benzeri giderler,</a:t>
            </a:r>
          </a:p>
          <a:p>
            <a:pPr marL="540000" lvl="1" indent="-285750">
              <a:lnSpc>
                <a:spcPct val="150000"/>
              </a:lnSpc>
              <a:buClr>
                <a:srgbClr val="FF0000"/>
              </a:buClr>
              <a:buFont typeface="Wingdings" panose="05000000000000000000" pitchFamily="2" charset="2"/>
              <a:buChar char="Ø"/>
              <a:defRPr/>
            </a:pPr>
            <a:r>
              <a:rPr lang="tr-TR" altLang="en-US" dirty="0" smtClean="0"/>
              <a:t>İndirimi </a:t>
            </a:r>
            <a:r>
              <a:rPr lang="tr-TR" altLang="en-US" dirty="0"/>
              <a:t>kabul edilen ve edilmeyen tüm bağışlar (gider olarak dikkate alınan gıda bankacılığı kapsamındaki bağışlar hariç),</a:t>
            </a:r>
          </a:p>
          <a:p>
            <a:pPr marL="540000" lvl="1" indent="-285750">
              <a:lnSpc>
                <a:spcPct val="150000"/>
              </a:lnSpc>
              <a:buClr>
                <a:srgbClr val="FF0000"/>
              </a:buClr>
              <a:buFont typeface="Wingdings" panose="05000000000000000000" pitchFamily="2" charset="2"/>
              <a:buChar char="Ø"/>
              <a:defRPr/>
            </a:pPr>
            <a:r>
              <a:rPr lang="tr-TR" altLang="en-US" dirty="0"/>
              <a:t>Kontrol edilen yabancı kurum (CFC) kazançları,</a:t>
            </a:r>
          </a:p>
          <a:p>
            <a:pPr marL="540000" lvl="1" indent="-285750">
              <a:lnSpc>
                <a:spcPct val="150000"/>
              </a:lnSpc>
              <a:buClr>
                <a:srgbClr val="FF0000"/>
              </a:buClr>
              <a:buFont typeface="Wingdings" panose="05000000000000000000" pitchFamily="2" charset="2"/>
              <a:buChar char="Ø"/>
              <a:defRPr/>
            </a:pPr>
            <a:r>
              <a:rPr lang="tr-TR" altLang="en-US" dirty="0"/>
              <a:t>Kanunen kabul edilmeyen tazminatlar,</a:t>
            </a:r>
          </a:p>
          <a:p>
            <a:pPr marL="540000" lvl="1" indent="-285750">
              <a:lnSpc>
                <a:spcPct val="150000"/>
              </a:lnSpc>
              <a:buClr>
                <a:srgbClr val="FF0000"/>
              </a:buClr>
              <a:buFont typeface="Wingdings" panose="05000000000000000000" pitchFamily="2" charset="2"/>
              <a:buChar char="Ø"/>
              <a:defRPr/>
            </a:pPr>
            <a:r>
              <a:rPr lang="tr-TR" altLang="en-US" dirty="0"/>
              <a:t>İstisna kazançlara ilişkin giderler ve istisna kapsamındaki faaliyetlerden doğan zararlar,</a:t>
            </a:r>
          </a:p>
          <a:p>
            <a:pPr marL="540000" lvl="1" indent="-285750">
              <a:lnSpc>
                <a:spcPct val="150000"/>
              </a:lnSpc>
              <a:buClr>
                <a:srgbClr val="FF0000"/>
              </a:buClr>
              <a:buFont typeface="Wingdings" panose="05000000000000000000" pitchFamily="2" charset="2"/>
              <a:buChar char="Ø"/>
              <a:defRPr/>
            </a:pPr>
            <a:r>
              <a:rPr lang="tr-TR" altLang="en-US" dirty="0"/>
              <a:t>Sair kanunen kabul edilmeyen giderler ve diğer ilaveler.</a:t>
            </a:r>
          </a:p>
          <a:p>
            <a:pPr marL="285750" indent="-285750" algn="just">
              <a:lnSpc>
                <a:spcPct val="150000"/>
              </a:lnSpc>
              <a:spcBef>
                <a:spcPts val="400"/>
              </a:spcBef>
              <a:spcAft>
                <a:spcPts val="400"/>
              </a:spcAft>
              <a:buClr>
                <a:srgbClr val="FF0000"/>
              </a:buClr>
              <a:buFont typeface="Wingdings" panose="05000000000000000000" pitchFamily="2" charset="2"/>
              <a:buChar char="Ø"/>
              <a:defRPr/>
            </a:pPr>
            <a:endParaRPr lang="tr-TR" altLang="en-US" dirty="0"/>
          </a:p>
          <a:p>
            <a:pPr marL="285750" indent="-285750" algn="just">
              <a:spcBef>
                <a:spcPts val="400"/>
              </a:spcBef>
              <a:spcAft>
                <a:spcPts val="400"/>
              </a:spcAft>
              <a:buClr>
                <a:srgbClr val="FF0000"/>
              </a:buClr>
              <a:buFont typeface="Wingdings" panose="05000000000000000000" pitchFamily="2" charset="2"/>
              <a:buChar char="Ø"/>
              <a:defRPr/>
            </a:pPr>
            <a:endParaRPr lang="tr-TR" altLang="en-US" dirty="0" smtClean="0"/>
          </a:p>
          <a:p>
            <a:pPr marL="285750" indent="-285750" algn="just">
              <a:spcBef>
                <a:spcPts val="400"/>
              </a:spcBef>
              <a:spcAft>
                <a:spcPts val="400"/>
              </a:spcAft>
              <a:buClr>
                <a:srgbClr val="FF0000"/>
              </a:buClr>
              <a:buFont typeface="Wingdings" panose="05000000000000000000" pitchFamily="2" charset="2"/>
              <a:buChar char="Ø"/>
              <a:defRPr/>
            </a:pPr>
            <a:endParaRPr lang="tr-TR" altLang="en-US" dirty="0"/>
          </a:p>
          <a:p>
            <a:pPr algn="ctr">
              <a:spcBef>
                <a:spcPts val="400"/>
              </a:spcBef>
              <a:spcAft>
                <a:spcPts val="400"/>
              </a:spcAft>
              <a:buClr>
                <a:srgbClr val="FF0000"/>
              </a:buClr>
              <a:defRPr/>
            </a:pPr>
            <a:r>
              <a:rPr lang="tr-TR" altLang="en-US" sz="3600" dirty="0" smtClean="0">
                <a:solidFill>
                  <a:srgbClr val="FF0000"/>
                </a:solidFill>
                <a:effectLst>
                  <a:outerShdw blurRad="38100" dist="38100" dir="2700000" algn="tl">
                    <a:srgbClr val="000000"/>
                  </a:outerShdw>
                </a:effectLst>
              </a:rPr>
              <a:t> </a:t>
            </a:r>
            <a:endParaRPr lang="tr-TR" altLang="en-US" sz="3600" dirty="0">
              <a:solidFill>
                <a:srgbClr val="FF0000"/>
              </a:solidFill>
              <a:effectLst>
                <a:outerShdw blurRad="38100" dist="38100" dir="2700000" algn="tl">
                  <a:srgbClr val="000000"/>
                </a:outerShdw>
              </a:effectLst>
            </a:endParaRPr>
          </a:p>
          <a:p>
            <a:pPr marL="285750" indent="-285750" algn="just">
              <a:spcBef>
                <a:spcPts val="400"/>
              </a:spcBef>
              <a:spcAft>
                <a:spcPts val="400"/>
              </a:spcAft>
              <a:buClr>
                <a:srgbClr val="FF0000"/>
              </a:buClr>
              <a:buFont typeface="Wingdings" panose="05000000000000000000" pitchFamily="2" charset="2"/>
              <a:buChar char="Ø"/>
              <a:defRPr/>
            </a:pPr>
            <a:endParaRPr lang="tr-TR" altLang="en-US"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47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0701"/>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38572" y="1625022"/>
            <a:ext cx="8485787" cy="4760084"/>
          </a:xfrm>
          <a:prstGeom prst="rect">
            <a:avLst/>
          </a:prstGeom>
          <a:noFill/>
        </p:spPr>
        <p:txBody>
          <a:bodyPr wrap="square" lIns="0" rIns="0" numCol="1" rtlCol="0" anchor="t" anchorCtr="0">
            <a:noAutofit/>
          </a:bodyPr>
          <a:lstStyle/>
          <a:p>
            <a:pPr algn="just">
              <a:spcBef>
                <a:spcPts val="400"/>
              </a:spcBef>
              <a:spcAft>
                <a:spcPts val="400"/>
              </a:spcAft>
              <a:buClr>
                <a:srgbClr val="FF0000"/>
              </a:buClr>
              <a:defRPr/>
            </a:pPr>
            <a:r>
              <a:rPr lang="tr-TR" altLang="en-US" dirty="0" smtClean="0"/>
              <a:t> </a:t>
            </a:r>
          </a:p>
          <a:p>
            <a:pPr marL="285750" indent="-285750" algn="just">
              <a:spcBef>
                <a:spcPts val="400"/>
              </a:spcBef>
              <a:spcAft>
                <a:spcPts val="400"/>
              </a:spcAft>
              <a:buClr>
                <a:srgbClr val="FF0000"/>
              </a:buClr>
              <a:buFont typeface="Wingdings" panose="05000000000000000000" pitchFamily="2" charset="2"/>
              <a:buChar char="Ø"/>
              <a:defRPr/>
            </a:pPr>
            <a:endParaRPr lang="tr-TR" altLang="en-US" dirty="0"/>
          </a:p>
          <a:p>
            <a:pPr marL="285750" indent="-285750" algn="just">
              <a:spcBef>
                <a:spcPts val="400"/>
              </a:spcBef>
              <a:spcAft>
                <a:spcPts val="400"/>
              </a:spcAft>
              <a:buClr>
                <a:srgbClr val="FF0000"/>
              </a:buClr>
              <a:buFont typeface="Wingdings" panose="05000000000000000000" pitchFamily="2" charset="2"/>
              <a:buChar char="Ø"/>
              <a:defRPr/>
            </a:pPr>
            <a:endParaRPr lang="tr-TR" altLang="en-US" dirty="0" smtClean="0"/>
          </a:p>
          <a:p>
            <a:pPr marL="285750" indent="-285750" algn="just">
              <a:spcBef>
                <a:spcPts val="400"/>
              </a:spcBef>
              <a:spcAft>
                <a:spcPts val="400"/>
              </a:spcAft>
              <a:buClr>
                <a:srgbClr val="FF0000"/>
              </a:buClr>
              <a:buFont typeface="Wingdings" panose="05000000000000000000" pitchFamily="2" charset="2"/>
              <a:buChar char="Ø"/>
              <a:defRPr/>
            </a:pPr>
            <a:endParaRPr lang="tr-TR" altLang="en-US" dirty="0"/>
          </a:p>
          <a:p>
            <a:pPr algn="ctr">
              <a:spcBef>
                <a:spcPts val="400"/>
              </a:spcBef>
              <a:spcAft>
                <a:spcPts val="400"/>
              </a:spcAft>
              <a:buClr>
                <a:srgbClr val="FF0000"/>
              </a:buClr>
              <a:defRPr/>
            </a:pPr>
            <a:r>
              <a:rPr lang="tr-TR" altLang="en-US" sz="3600" dirty="0">
                <a:solidFill>
                  <a:srgbClr val="FF0000"/>
                </a:solidFill>
                <a:effectLst>
                  <a:outerShdw blurRad="38100" dist="38100" dir="2700000" algn="tl">
                    <a:srgbClr val="000000"/>
                  </a:outerShdw>
                </a:effectLst>
              </a:rPr>
              <a:t>GEÇMİŞ YIL ZARARLARININ MAHSUBU </a:t>
            </a:r>
            <a:endParaRPr lang="tr-TR" altLang="en-US" sz="3600" dirty="0" smtClean="0">
              <a:solidFill>
                <a:srgbClr val="FF0000"/>
              </a:solidFill>
              <a:effectLst>
                <a:outerShdw blurRad="38100" dist="38100" dir="2700000" algn="tl">
                  <a:srgbClr val="000000"/>
                </a:outerShdw>
              </a:effectLst>
            </a:endParaRPr>
          </a:p>
          <a:p>
            <a:pPr algn="ctr">
              <a:spcBef>
                <a:spcPts val="400"/>
              </a:spcBef>
              <a:spcAft>
                <a:spcPts val="400"/>
              </a:spcAft>
              <a:buClr>
                <a:srgbClr val="FF0000"/>
              </a:buClr>
              <a:defRPr/>
            </a:pPr>
            <a:r>
              <a:rPr lang="tr-TR" altLang="en-US" sz="3600" dirty="0" smtClean="0">
                <a:solidFill>
                  <a:srgbClr val="FF0000"/>
                </a:solidFill>
                <a:effectLst>
                  <a:outerShdw blurRad="38100" dist="38100" dir="2700000" algn="tl">
                    <a:srgbClr val="000000"/>
                  </a:outerShdw>
                </a:effectLst>
              </a:rPr>
              <a:t>(</a:t>
            </a:r>
            <a:r>
              <a:rPr lang="tr-TR" altLang="en-US" sz="3600" dirty="0">
                <a:solidFill>
                  <a:srgbClr val="FF0000"/>
                </a:solidFill>
                <a:effectLst>
                  <a:outerShdw blurRad="38100" dist="38100" dir="2700000" algn="tl">
                    <a:srgbClr val="000000"/>
                  </a:outerShdw>
                </a:effectLst>
              </a:rPr>
              <a:t>KVK. 9)</a:t>
            </a:r>
          </a:p>
          <a:p>
            <a:pPr marL="285750" indent="-285750" algn="just">
              <a:spcBef>
                <a:spcPts val="400"/>
              </a:spcBef>
              <a:spcAft>
                <a:spcPts val="400"/>
              </a:spcAft>
              <a:buClr>
                <a:srgbClr val="FF0000"/>
              </a:buClr>
              <a:buFont typeface="Wingdings" panose="05000000000000000000" pitchFamily="2" charset="2"/>
              <a:buChar char="Ø"/>
              <a:defRPr/>
            </a:pPr>
            <a:endParaRPr lang="tr-TR" altLang="en-US" dirty="0"/>
          </a:p>
        </p:txBody>
      </p:sp>
      <p:pic>
        <p:nvPicPr>
          <p:cNvPr id="13"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90" y="58065"/>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98363"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393233" y="23585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defRPr/>
            </a:pPr>
            <a:r>
              <a:rPr lang="tr-TR" altLang="en-US" sz="2400" dirty="0">
                <a:solidFill>
                  <a:srgbClr val="FF0000"/>
                </a:solidFill>
                <a:effectLst>
                  <a:outerShdw blurRad="38100" dist="38100" dir="2700000" algn="tl">
                    <a:srgbClr val="000000"/>
                  </a:outerShdw>
                </a:effectLst>
              </a:rPr>
              <a:t>GEÇMİŞ YIL ZARARLARININ MAHSUBU (</a:t>
            </a:r>
            <a:r>
              <a:rPr lang="tr-TR" altLang="en-US" sz="2400" dirty="0" smtClean="0">
                <a:solidFill>
                  <a:srgbClr val="FF0000"/>
                </a:solidFill>
                <a:effectLst>
                  <a:outerShdw blurRad="38100" dist="38100" dir="2700000" algn="tl">
                    <a:srgbClr val="000000"/>
                  </a:outerShdw>
                </a:effectLst>
              </a:rPr>
              <a:t>KVK. </a:t>
            </a:r>
            <a:r>
              <a:rPr lang="tr-TR" altLang="en-US" sz="2400" dirty="0">
                <a:solidFill>
                  <a:srgbClr val="FF0000"/>
                </a:solidFill>
                <a:effectLst>
                  <a:outerShdw blurRad="38100" dist="38100" dir="2700000" algn="tl">
                    <a:srgbClr val="000000"/>
                  </a:outerShdw>
                </a:effectLst>
              </a:rPr>
              <a:t>9)</a:t>
            </a: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199902" y="1569926"/>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30643" y="1772812"/>
            <a:ext cx="8485787" cy="4760084"/>
          </a:xfrm>
          <a:prstGeom prst="rect">
            <a:avLst/>
          </a:prstGeom>
          <a:noFill/>
        </p:spPr>
        <p:txBody>
          <a:bodyPr wrap="square" lIns="0" rIns="0" numCol="1" rtlCol="0" anchor="t" anchorCtr="0">
            <a:noAutofit/>
          </a:bodyPr>
          <a:lstStyle/>
          <a:p>
            <a:r>
              <a:rPr lang="tr-TR" altLang="tr-TR" dirty="0">
                <a:solidFill>
                  <a:srgbClr val="CC3300"/>
                </a:solidFill>
              </a:rPr>
              <a:t>1.</a:t>
            </a:r>
            <a:r>
              <a:rPr lang="tr-TR" altLang="tr-TR" dirty="0">
                <a:solidFill>
                  <a:srgbClr val="CC3300"/>
                </a:solidFill>
                <a:latin typeface="Times New Roman" panose="02020603050405020304" pitchFamily="18" charset="0"/>
                <a:cs typeface="Times New Roman" panose="02020603050405020304" pitchFamily="18" charset="0"/>
              </a:rPr>
              <a:t> </a:t>
            </a:r>
            <a:r>
              <a:rPr lang="tr-TR" altLang="tr-TR" dirty="0"/>
              <a:t>Kurumlar Vergisi Kanununun 9. maddesinde yer alan hükme göre 5 yıldan fazla nakledilmemek şartıyla geçmiş yılların </a:t>
            </a:r>
            <a:r>
              <a:rPr lang="tr-TR" altLang="tr-TR" dirty="0">
                <a:solidFill>
                  <a:srgbClr val="CC3300"/>
                </a:solidFill>
              </a:rPr>
              <a:t>mali bilançolarına</a:t>
            </a:r>
            <a:r>
              <a:rPr lang="tr-TR" altLang="tr-TR" dirty="0"/>
              <a:t> göre meydana gelen zararlar kurum kazancının tespitinde hasılattan indirilir. Zarar mahsubu işlemi </a:t>
            </a:r>
            <a:r>
              <a:rPr lang="tr-TR" altLang="tr-TR" dirty="0">
                <a:solidFill>
                  <a:srgbClr val="FF0000"/>
                </a:solidFill>
              </a:rPr>
              <a:t>5 yıllık süreyi geçmemek şartıyla </a:t>
            </a:r>
            <a:r>
              <a:rPr lang="tr-TR" altLang="tr-TR" dirty="0"/>
              <a:t>en eski yıldan başlanarak yapılmalı böylelikle 5 yıllık zamanaşımı nedeniyle zarar mahsup hakkının ortadan kalkması önlenmelidir.</a:t>
            </a:r>
          </a:p>
          <a:p>
            <a:endParaRPr lang="tr-TR" altLang="tr-TR" dirty="0"/>
          </a:p>
          <a:p>
            <a:r>
              <a:rPr lang="tr-TR" altLang="tr-TR" dirty="0">
                <a:solidFill>
                  <a:srgbClr val="CC3300"/>
                </a:solidFill>
              </a:rPr>
              <a:t>2. </a:t>
            </a:r>
            <a:r>
              <a:rPr lang="tr-TR" altLang="tr-TR" dirty="0"/>
              <a:t>Mahsuba konu edilecek zarar </a:t>
            </a:r>
            <a:r>
              <a:rPr lang="tr-TR" altLang="tr-TR" dirty="0">
                <a:solidFill>
                  <a:srgbClr val="CC3300"/>
                </a:solidFill>
              </a:rPr>
              <a:t>mali zarardır</a:t>
            </a:r>
            <a:r>
              <a:rPr lang="tr-TR" altLang="tr-TR" dirty="0"/>
              <a:t>. Geçmiş yıl zararları ticari bilançoya göre ortaya çıkan zarar değil, kurumlar vergisi beyannamesinde ortaya çıkan mali zarardır. </a:t>
            </a:r>
          </a:p>
          <a:p>
            <a:endParaRPr lang="tr-TR" altLang="tr-TR" dirty="0"/>
          </a:p>
          <a:p>
            <a:r>
              <a:rPr lang="tr-TR" altLang="tr-TR" dirty="0">
                <a:solidFill>
                  <a:srgbClr val="CC3300"/>
                </a:solidFill>
              </a:rPr>
              <a:t>3.</a:t>
            </a:r>
            <a:r>
              <a:rPr lang="tr-TR" altLang="tr-TR" dirty="0"/>
              <a:t>  Kanundaki 5 yıllık süre zararın ortaya çıktığı hesap döneminden sonraki 5 yıllık süreyi kapsar.</a:t>
            </a:r>
          </a:p>
          <a:p>
            <a:r>
              <a:rPr lang="tr-TR" altLang="tr-TR" dirty="0" smtClean="0">
                <a:solidFill>
                  <a:srgbClr val="CC3300"/>
                </a:solidFill>
              </a:rPr>
              <a:t>4</a:t>
            </a:r>
            <a:r>
              <a:rPr lang="tr-TR" altLang="tr-TR" dirty="0">
                <a:solidFill>
                  <a:srgbClr val="CC3300"/>
                </a:solidFill>
              </a:rPr>
              <a:t>.</a:t>
            </a:r>
            <a:r>
              <a:rPr lang="tr-TR" altLang="tr-TR" dirty="0"/>
              <a:t> Kurumlar vergisi beyannamelerinde geçmiş yıl zararlarının mahsubu </a:t>
            </a:r>
            <a:r>
              <a:rPr lang="tr-TR" altLang="tr-TR" dirty="0">
                <a:solidFill>
                  <a:srgbClr val="FF0000"/>
                </a:solidFill>
              </a:rPr>
              <a:t>kazanç istisnalarından sonra yatırım indiriminden önce </a:t>
            </a:r>
            <a:r>
              <a:rPr lang="tr-TR" altLang="tr-TR" dirty="0"/>
              <a:t>uygulanacaktır. </a:t>
            </a:r>
          </a:p>
          <a:p>
            <a:r>
              <a:rPr lang="tr-TR" altLang="tr-TR" dirty="0" smtClean="0">
                <a:solidFill>
                  <a:srgbClr val="CC3300"/>
                </a:solidFill>
              </a:rPr>
              <a:t>5</a:t>
            </a:r>
            <a:r>
              <a:rPr lang="tr-TR" altLang="tr-TR" dirty="0">
                <a:solidFill>
                  <a:srgbClr val="CC3300"/>
                </a:solidFill>
              </a:rPr>
              <a:t>. </a:t>
            </a:r>
            <a:r>
              <a:rPr lang="tr-TR" altLang="tr-TR" dirty="0"/>
              <a:t>Kurumlar vergisi beyannamesinde geçmiş yıl zararlarının mahsup edileceği mali kâr olmasına rağmen zarar mahsubu yapılmazsa, o miktarla sınırlı olmak üzere zarar mahsup hakkı kaybedilir.</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54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4</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2421062"/>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Metin kutusu 31">
            <a:extLst>
              <a:ext uri="{FF2B5EF4-FFF2-40B4-BE49-F238E27FC236}">
                <a16:creationId xmlns:a16="http://schemas.microsoft.com/office/drawing/2014/main" xmlns="" id="{704053E6-AF3A-479E-B429-5AC0359258EE}"/>
              </a:ext>
            </a:extLst>
          </p:cNvPr>
          <p:cNvSpPr txBox="1"/>
          <p:nvPr/>
        </p:nvSpPr>
        <p:spPr>
          <a:xfrm>
            <a:off x="510021" y="2421062"/>
            <a:ext cx="8424936" cy="5755422"/>
          </a:xfrm>
          <a:prstGeom prst="rect">
            <a:avLst/>
          </a:prstGeom>
          <a:noFill/>
        </p:spPr>
        <p:txBody>
          <a:bodyPr wrap="square" rtlCol="0">
            <a:spAutoFit/>
          </a:bodyPr>
          <a:lstStyle/>
          <a:p>
            <a:pPr algn="ctr"/>
            <a:r>
              <a:rPr lang="tr-TR" sz="3200" b="1" dirty="0" smtClean="0">
                <a:solidFill>
                  <a:srgbClr val="FF0000"/>
                </a:solidFill>
                <a:latin typeface="Times New Roman" panose="02020603050405020304" pitchFamily="18" charset="0"/>
                <a:cs typeface="Times New Roman" panose="02020603050405020304" pitchFamily="18" charset="0"/>
              </a:rPr>
              <a:t>Tarihteki İlk Şirket  ?</a:t>
            </a:r>
          </a:p>
          <a:p>
            <a:pPr marL="342900" indent="-342900">
              <a:buFont typeface="Wingdings" pitchFamily="2" charset="2"/>
              <a:buChar char="ü"/>
            </a:pPr>
            <a:r>
              <a:rPr lang="tr-TR" sz="2400" dirty="0" smtClean="0">
                <a:latin typeface="Times New Roman" pitchFamily="18" charset="0"/>
                <a:cs typeface="Times New Roman" pitchFamily="18" charset="0"/>
              </a:rPr>
              <a:t>Kongo </a:t>
            </a:r>
            <a:r>
              <a:rPr lang="tr-TR" sz="2400" dirty="0" err="1">
                <a:latin typeface="Times New Roman" pitchFamily="18" charset="0"/>
                <a:cs typeface="Times New Roman" pitchFamily="18" charset="0"/>
              </a:rPr>
              <a:t>Gumi</a:t>
            </a:r>
            <a:r>
              <a:rPr lang="tr-TR" sz="2400" dirty="0">
                <a:latin typeface="Times New Roman" pitchFamily="18" charset="0"/>
                <a:cs typeface="Times New Roman" pitchFamily="18" charset="0"/>
              </a:rPr>
              <a:t> </a:t>
            </a:r>
            <a:r>
              <a:rPr lang="tr-TR" sz="2400" dirty="0" err="1" smtClean="0">
                <a:latin typeface="Times New Roman" pitchFamily="18" charset="0"/>
                <a:cs typeface="Times New Roman" pitchFamily="18" charset="0"/>
              </a:rPr>
              <a:t>Corpartion</a:t>
            </a:r>
            <a:r>
              <a:rPr lang="tr-TR" sz="2400" dirty="0" smtClean="0">
                <a:latin typeface="Times New Roman" pitchFamily="18" charset="0"/>
                <a:cs typeface="Times New Roman" pitchFamily="18" charset="0"/>
              </a:rPr>
              <a:t>, bir  Japon Şirketidir. </a:t>
            </a:r>
          </a:p>
          <a:p>
            <a:pPr marL="342900" indent="-342900">
              <a:buFont typeface="Wingdings" pitchFamily="2" charset="2"/>
              <a:buChar char="ü"/>
            </a:pPr>
            <a:r>
              <a:rPr lang="tr-TR" sz="2400" dirty="0" smtClean="0">
                <a:latin typeface="Times New Roman" pitchFamily="18" charset="0"/>
                <a:cs typeface="Times New Roman" pitchFamily="18" charset="0"/>
              </a:rPr>
              <a:t>Yaklaşık olarak 49 kuşak ve1438 yıldır faaliyetini sürdürmüştür.</a:t>
            </a:r>
          </a:p>
          <a:p>
            <a:pPr marL="342900" indent="-342900">
              <a:buFont typeface="Wingdings" pitchFamily="2" charset="2"/>
              <a:buChar char="ü"/>
            </a:pPr>
            <a:r>
              <a:rPr lang="tr-TR" sz="2400" dirty="0" smtClean="0">
                <a:latin typeface="Times New Roman" pitchFamily="18" charset="0"/>
                <a:cs typeface="Times New Roman" pitchFamily="18" charset="0"/>
              </a:rPr>
              <a:t>Faaliyet konusu İnşaat tır. </a:t>
            </a:r>
          </a:p>
          <a:p>
            <a:pPr marL="342900" indent="-342900">
              <a:buFont typeface="Wingdings" pitchFamily="2" charset="2"/>
              <a:buChar char="ü"/>
            </a:pPr>
            <a:r>
              <a:rPr lang="tr-TR" sz="2400" dirty="0" smtClean="0">
                <a:latin typeface="Times New Roman" pitchFamily="18" charset="0"/>
                <a:cs typeface="Times New Roman" pitchFamily="18" charset="0"/>
              </a:rPr>
              <a:t>578 </a:t>
            </a:r>
            <a:r>
              <a:rPr lang="tr-TR" sz="2400" dirty="0">
                <a:latin typeface="Times New Roman" pitchFamily="18" charset="0"/>
                <a:cs typeface="Times New Roman" pitchFamily="18" charset="0"/>
              </a:rPr>
              <a:t>yılında </a:t>
            </a:r>
            <a:r>
              <a:rPr lang="tr-TR" sz="2400" dirty="0" smtClean="0">
                <a:latin typeface="Times New Roman" pitchFamily="18" charset="0"/>
                <a:cs typeface="Times New Roman" pitchFamily="18" charset="0"/>
              </a:rPr>
              <a:t>G. </a:t>
            </a:r>
            <a:r>
              <a:rPr lang="tr-TR" sz="2400" dirty="0">
                <a:latin typeface="Times New Roman" pitchFamily="18" charset="0"/>
                <a:cs typeface="Times New Roman" pitchFamily="18" charset="0"/>
              </a:rPr>
              <a:t>Kore’den </a:t>
            </a:r>
            <a:r>
              <a:rPr lang="tr-TR" sz="2400" dirty="0" smtClean="0">
                <a:latin typeface="Times New Roman" pitchFamily="18" charset="0"/>
                <a:cs typeface="Times New Roman" pitchFamily="18" charset="0"/>
              </a:rPr>
              <a:t>Japonya’ya Göç eden </a:t>
            </a:r>
            <a:r>
              <a:rPr lang="tr-TR" sz="2400" dirty="0">
                <a:latin typeface="Times New Roman" pitchFamily="18" charset="0"/>
                <a:cs typeface="Times New Roman" pitchFamily="18" charset="0"/>
              </a:rPr>
              <a:t>Kongo Ailesi tarafından kuruldu. </a:t>
            </a:r>
            <a:endParaRPr lang="tr-TR" sz="2400" dirty="0" smtClean="0">
              <a:latin typeface="Times New Roman" pitchFamily="18" charset="0"/>
              <a:cs typeface="Times New Roman" pitchFamily="18" charset="0"/>
            </a:endParaRPr>
          </a:p>
          <a:p>
            <a:pPr marL="342900" indent="-342900">
              <a:buFont typeface="Wingdings" pitchFamily="2" charset="2"/>
              <a:buChar char="ü"/>
            </a:pPr>
            <a:r>
              <a:rPr lang="tr-TR" sz="2400" dirty="0" smtClean="0">
                <a:latin typeface="Times New Roman" pitchFamily="18" charset="0"/>
                <a:cs typeface="Times New Roman" pitchFamily="18" charset="0"/>
              </a:rPr>
              <a:t>İlk iş olarak  </a:t>
            </a:r>
            <a:r>
              <a:rPr lang="tr-TR" sz="2400" dirty="0">
                <a:latin typeface="Times New Roman" pitchFamily="18" charset="0"/>
                <a:cs typeface="Times New Roman" pitchFamily="18" charset="0"/>
              </a:rPr>
              <a:t>bir </a:t>
            </a:r>
            <a:r>
              <a:rPr lang="tr-TR" sz="2400" dirty="0" smtClean="0">
                <a:latin typeface="Times New Roman" pitchFamily="18" charset="0"/>
                <a:cs typeface="Times New Roman" pitchFamily="18" charset="0"/>
              </a:rPr>
              <a:t>Budist tapınağını onarmıştır. </a:t>
            </a:r>
          </a:p>
          <a:p>
            <a:pPr marL="342900" indent="-342900">
              <a:buFont typeface="Wingdings" pitchFamily="2" charset="2"/>
              <a:buChar char="ü"/>
            </a:pP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2006 da ekonomik krize giren şirket </a:t>
            </a:r>
            <a:r>
              <a:rPr lang="tr-TR" sz="2400" dirty="0" err="1">
                <a:latin typeface="Times New Roman" pitchFamily="18" charset="0"/>
                <a:cs typeface="Times New Roman" pitchFamily="18" charset="0"/>
              </a:rPr>
              <a:t>Takamatsu</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Construction tarafından satın alındı. </a:t>
            </a:r>
          </a:p>
          <a:p>
            <a:pPr algn="ctr"/>
            <a:endParaRPr lang="tr-TR" sz="24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sz="2400"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sz="24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sz="2400"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sz="2400" b="1"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sz="24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16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15524" y="150838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39552" y="1772815"/>
            <a:ext cx="8376879" cy="4713061"/>
          </a:xfrm>
          <a:prstGeom prst="rect">
            <a:avLst/>
          </a:prstGeom>
          <a:noFill/>
        </p:spPr>
        <p:txBody>
          <a:bodyPr wrap="square" lIns="0" rIns="0" numCol="1" rtlCol="0" anchor="t" anchorCtr="0">
            <a:noAutofit/>
          </a:bodyPr>
          <a:lstStyle/>
          <a:p>
            <a:r>
              <a:rPr lang="tr-TR" altLang="tr-TR" dirty="0">
                <a:solidFill>
                  <a:srgbClr val="C00000"/>
                </a:solidFill>
              </a:rPr>
              <a:t>6. </a:t>
            </a:r>
            <a:r>
              <a:rPr lang="tr-TR" altLang="tr-TR" dirty="0">
                <a:ea typeface="Times New Roman" panose="02020603050405020304" pitchFamily="18" charset="0"/>
                <a:cs typeface="Arial TUR" panose="020B0604020202020204" pitchFamily="34" charset="0"/>
              </a:rPr>
              <a:t>6736 sayılı Kanunun 5 inci maddesinin (5-ğ) bendinde, “Gelir ve kurumlar vergisi mükelleflerinin </a:t>
            </a:r>
            <a:r>
              <a:rPr lang="tr-TR" altLang="tr-TR" dirty="0">
                <a:solidFill>
                  <a:srgbClr val="FF0000"/>
                </a:solidFill>
                <a:ea typeface="Times New Roman" panose="02020603050405020304" pitchFamily="18" charset="0"/>
                <a:cs typeface="Arial TUR" panose="020B0604020202020204" pitchFamily="34" charset="0"/>
              </a:rPr>
              <a:t>matrah artırımında bulundukları yıllara ait zararların %50’si,</a:t>
            </a:r>
            <a:r>
              <a:rPr lang="tr-TR" altLang="tr-TR" dirty="0">
                <a:ea typeface="Times New Roman" panose="02020603050405020304" pitchFamily="18" charset="0"/>
                <a:cs typeface="Arial TUR" panose="020B0604020202020204" pitchFamily="34" charset="0"/>
              </a:rPr>
              <a:t> 2016 ve izleyen yıl karlarından mahsup edilmez.” hükmü yer almaktadır.</a:t>
            </a:r>
          </a:p>
          <a:p>
            <a:endParaRPr lang="tr-TR" altLang="tr-TR" dirty="0">
              <a:ea typeface="Times New Roman" panose="02020603050405020304" pitchFamily="18" charset="0"/>
              <a:cs typeface="Arial TUR" panose="020B0604020202020204" pitchFamily="34" charset="0"/>
            </a:endParaRPr>
          </a:p>
          <a:p>
            <a:pPr marL="285750" indent="-285750">
              <a:buFont typeface="Wingdings" panose="05000000000000000000" pitchFamily="2" charset="2"/>
              <a:buChar char="Ø"/>
            </a:pPr>
            <a:r>
              <a:rPr lang="tr-TR" altLang="tr-TR" dirty="0">
                <a:ea typeface="Times New Roman" panose="02020603050405020304" pitchFamily="18" charset="0"/>
                <a:cs typeface="Arial TUR" panose="020B0604020202020204" pitchFamily="34" charset="0"/>
              </a:rPr>
              <a:t>Bu hükme göre, mükellefler, matrah artırımında bulundukları yıllara ait olup indirim konusu yapılamamış geçmiş yıl zararlarının yarısını, 2016 ve müteakip yıl karlarından mahsup edemeyeceklerdir</a:t>
            </a:r>
            <a:r>
              <a:rPr lang="tr-TR" altLang="tr-TR" dirty="0" smtClean="0">
                <a:ea typeface="Times New Roman" panose="02020603050405020304" pitchFamily="18" charset="0"/>
                <a:cs typeface="Arial TUR" panose="020B0604020202020204" pitchFamily="34" charset="0"/>
              </a:rPr>
              <a:t>.</a:t>
            </a:r>
          </a:p>
          <a:p>
            <a:pPr marL="285750" indent="-285750">
              <a:buFont typeface="Wingdings" panose="05000000000000000000" pitchFamily="2" charset="2"/>
              <a:buChar char="Ø"/>
            </a:pPr>
            <a:r>
              <a:rPr lang="tr-TR" altLang="tr-TR" dirty="0" smtClean="0">
                <a:ea typeface="Times New Roman" panose="02020603050405020304" pitchFamily="18" charset="0"/>
                <a:cs typeface="Arial TUR" panose="020B0604020202020204" pitchFamily="34" charset="0"/>
              </a:rPr>
              <a:t>Söz </a:t>
            </a:r>
            <a:r>
              <a:rPr lang="tr-TR" altLang="tr-TR" dirty="0">
                <a:ea typeface="Times New Roman" panose="02020603050405020304" pitchFamily="18" charset="0"/>
                <a:cs typeface="Arial TUR" panose="020B0604020202020204" pitchFamily="34" charset="0"/>
              </a:rPr>
              <a:t>konusu zararların diğer yarısı ise, Gelir ve Kurumlar Vergisi Kanununun ilgili maddelerinde yer alan esaslar çerçevesinde mahsup edilmeye devam edilecektir.</a:t>
            </a:r>
            <a:endParaRPr lang="tr-TR" altLang="tr-TR" dirty="0">
              <a:ea typeface="Calibri" panose="020F0502020204030204" pitchFamily="34" charset="0"/>
              <a:cs typeface="Arial TUR" panose="020B0604020202020204" pitchFamily="34" charset="0"/>
            </a:endParaRPr>
          </a:p>
          <a:p>
            <a:pPr algn="just"/>
            <a:endParaRPr lang="tr-TR" altLang="tr-TR" dirty="0"/>
          </a:p>
          <a:p>
            <a:pPr algn="just"/>
            <a:r>
              <a:rPr lang="tr-TR" altLang="tr-TR" dirty="0">
                <a:solidFill>
                  <a:srgbClr val="C00000"/>
                </a:solidFill>
              </a:rPr>
              <a:t>Örneğin; </a:t>
            </a:r>
            <a:r>
              <a:rPr lang="tr-TR" altLang="tr-TR" dirty="0"/>
              <a:t>Kurumlar vergisi mükellefi (A) A.Ş.,</a:t>
            </a:r>
          </a:p>
          <a:p>
            <a:pPr algn="just">
              <a:buClr>
                <a:srgbClr val="C00000"/>
              </a:buClr>
              <a:buFont typeface="Wingdings" panose="05000000000000000000" pitchFamily="2" charset="2"/>
              <a:buChar char="Ø"/>
            </a:pPr>
            <a:r>
              <a:rPr lang="tr-TR" altLang="tr-TR" dirty="0"/>
              <a:t> </a:t>
            </a:r>
            <a:r>
              <a:rPr lang="tr-TR" altLang="tr-TR" dirty="0">
                <a:solidFill>
                  <a:srgbClr val="C00000"/>
                </a:solidFill>
              </a:rPr>
              <a:t>2012 yılında 10.000 TL zarar, </a:t>
            </a:r>
          </a:p>
          <a:p>
            <a:pPr algn="just">
              <a:buClr>
                <a:srgbClr val="C00000"/>
              </a:buClr>
              <a:buFont typeface="Wingdings" panose="05000000000000000000" pitchFamily="2" charset="2"/>
              <a:buChar char="Ø"/>
            </a:pPr>
            <a:r>
              <a:rPr lang="tr-TR" altLang="tr-TR" dirty="0">
                <a:solidFill>
                  <a:srgbClr val="C00000"/>
                </a:solidFill>
              </a:rPr>
              <a:t> 2013 yılında 12.000 TL zarar,</a:t>
            </a:r>
          </a:p>
          <a:p>
            <a:pPr algn="just">
              <a:buClr>
                <a:srgbClr val="C00000"/>
              </a:buClr>
              <a:buFont typeface="Wingdings" panose="05000000000000000000" pitchFamily="2" charset="2"/>
              <a:buChar char="Ø"/>
            </a:pPr>
            <a:r>
              <a:rPr lang="tr-TR" altLang="tr-TR" dirty="0"/>
              <a:t> 2014 yılında 21.000 TL kar, </a:t>
            </a:r>
          </a:p>
          <a:p>
            <a:pPr algn="just">
              <a:buClr>
                <a:srgbClr val="C00000"/>
              </a:buClr>
              <a:buFont typeface="Wingdings" panose="05000000000000000000" pitchFamily="2" charset="2"/>
              <a:buChar char="Ø"/>
            </a:pPr>
            <a:r>
              <a:rPr lang="tr-TR" altLang="tr-TR" dirty="0"/>
              <a:t> 2015 yılında </a:t>
            </a:r>
            <a:r>
              <a:rPr lang="tr-TR" altLang="tr-TR" dirty="0">
                <a:solidFill>
                  <a:srgbClr val="C00000"/>
                </a:solidFill>
              </a:rPr>
              <a:t>15.000 TL zarar </a:t>
            </a:r>
          </a:p>
          <a:p>
            <a:pPr algn="just">
              <a:buClr>
                <a:srgbClr val="C00000"/>
              </a:buClr>
              <a:buFont typeface="Wingdings" panose="05000000000000000000" pitchFamily="2" charset="2"/>
              <a:buChar char="Ø"/>
            </a:pPr>
            <a:r>
              <a:rPr lang="tr-TR" altLang="tr-TR" dirty="0"/>
              <a:t> 2016 yılında ise </a:t>
            </a:r>
            <a:r>
              <a:rPr lang="tr-TR" altLang="tr-TR" dirty="0">
                <a:solidFill>
                  <a:srgbClr val="C00000"/>
                </a:solidFill>
              </a:rPr>
              <a:t>40.000 TL zarar </a:t>
            </a:r>
            <a:r>
              <a:rPr lang="tr-TR" altLang="tr-TR" dirty="0"/>
              <a:t>beyan etmiştir. </a:t>
            </a:r>
          </a:p>
          <a:p>
            <a:pPr marL="360000"/>
            <a:endParaRPr lang="tr-TR" dirty="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393233" y="23585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defRPr/>
            </a:pPr>
            <a:r>
              <a:rPr lang="tr-TR" altLang="en-US" sz="2400" dirty="0">
                <a:solidFill>
                  <a:srgbClr val="FF0000"/>
                </a:solidFill>
                <a:effectLst>
                  <a:outerShdw blurRad="38100" dist="38100" dir="2700000" algn="tl">
                    <a:srgbClr val="000000"/>
                  </a:outerShdw>
                </a:effectLst>
              </a:rPr>
              <a:t>GEÇMİŞ YIL ZARARLARININ MAHSUBU (</a:t>
            </a:r>
            <a:r>
              <a:rPr lang="tr-TR" altLang="en-US" sz="2400" dirty="0" smtClean="0">
                <a:solidFill>
                  <a:srgbClr val="FF0000"/>
                </a:solidFill>
                <a:effectLst>
                  <a:outerShdw blurRad="38100" dist="38100" dir="2700000" algn="tl">
                    <a:srgbClr val="000000"/>
                  </a:outerShdw>
                </a:effectLst>
              </a:rPr>
              <a:t>KVK. 9</a:t>
            </a:r>
            <a:r>
              <a:rPr lang="tr-TR" altLang="en-US" sz="2400" dirty="0">
                <a:solidFill>
                  <a:srgbClr val="FF0000"/>
                </a:solidFill>
                <a:effectLst>
                  <a:outerShdw blurRad="38100" dist="38100" dir="2700000" algn="tl">
                    <a:srgbClr val="000000"/>
                  </a:outerShdw>
                </a:effectLst>
              </a:rPr>
              <a:t>)</a:t>
            </a:r>
          </a:p>
        </p:txBody>
      </p:sp>
    </p:spTree>
    <p:extLst>
      <p:ext uri="{BB962C8B-B14F-4D97-AF65-F5344CB8AC3E}">
        <p14:creationId xmlns:p14="http://schemas.microsoft.com/office/powerpoint/2010/main" val="52082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5014" y="1460363"/>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30645" y="1916831"/>
            <a:ext cx="8317820" cy="4569045"/>
          </a:xfrm>
          <a:prstGeom prst="rect">
            <a:avLst/>
          </a:prstGeom>
          <a:noFill/>
        </p:spPr>
        <p:txBody>
          <a:bodyPr wrap="square" lIns="0" rIns="0" numCol="1" rtlCol="0" anchor="t" anchorCtr="0">
            <a:noAutofit/>
          </a:bodyPr>
          <a:lstStyle/>
          <a:p>
            <a:pPr algn="just"/>
            <a:endParaRPr lang="tr-TR" altLang="tr-TR" dirty="0"/>
          </a:p>
          <a:p>
            <a:pPr>
              <a:buFont typeface="Arial" panose="020B0604020202020204" pitchFamily="34" charset="0"/>
              <a:buNone/>
            </a:pPr>
            <a:r>
              <a:rPr lang="tr-TR" altLang="tr-TR" dirty="0">
                <a:solidFill>
                  <a:srgbClr val="000000"/>
                </a:solidFill>
                <a:cs typeface="Times New Roman" panose="02020603050405020304" pitchFamily="18" charset="0"/>
              </a:rPr>
              <a:t>Mükellefin matrah artırımından yararlandığı 2012, 2013, 2014 ve 2015 </a:t>
            </a:r>
            <a:r>
              <a:rPr lang="tr-TR" altLang="tr-TR" dirty="0" smtClean="0">
                <a:solidFill>
                  <a:srgbClr val="000000"/>
                </a:solidFill>
                <a:cs typeface="Times New Roman" panose="02020603050405020304" pitchFamily="18" charset="0"/>
              </a:rPr>
              <a:t>yılları için </a:t>
            </a:r>
            <a:r>
              <a:rPr lang="tr-TR" altLang="tr-TR" dirty="0">
                <a:solidFill>
                  <a:srgbClr val="000000"/>
                </a:solidFill>
                <a:cs typeface="Times New Roman" panose="02020603050405020304" pitchFamily="18" charset="0"/>
              </a:rPr>
              <a:t>6736 sayılı Kanunun 5. maddesinin </a:t>
            </a:r>
            <a:r>
              <a:rPr lang="tr-TR" altLang="tr-TR" dirty="0">
                <a:cs typeface="Times New Roman" panose="02020603050405020304" pitchFamily="18" charset="0"/>
              </a:rPr>
              <a:t>(5-ğ) bendi </a:t>
            </a:r>
            <a:r>
              <a:rPr lang="tr-TR" altLang="tr-TR" dirty="0">
                <a:solidFill>
                  <a:srgbClr val="000000"/>
                </a:solidFill>
                <a:cs typeface="Times New Roman" panose="02020603050405020304" pitchFamily="18" charset="0"/>
              </a:rPr>
              <a:t>kapsamında 2016 ve müteakip takvim yıllarında mahsup edebileceği geçmiş yıl zarar </a:t>
            </a:r>
            <a:r>
              <a:rPr lang="tr-TR" altLang="tr-TR" dirty="0" smtClean="0">
                <a:solidFill>
                  <a:srgbClr val="000000"/>
                </a:solidFill>
                <a:cs typeface="Times New Roman" panose="02020603050405020304" pitchFamily="18" charset="0"/>
              </a:rPr>
              <a:t>tutarı</a:t>
            </a:r>
          </a:p>
          <a:p>
            <a:pPr>
              <a:buFont typeface="Arial" panose="020B0604020202020204" pitchFamily="34" charset="0"/>
              <a:buNone/>
            </a:pPr>
            <a:r>
              <a:rPr lang="tr-TR" altLang="tr-TR" dirty="0" smtClean="0">
                <a:solidFill>
                  <a:srgbClr val="000000"/>
                </a:solidFill>
                <a:cs typeface="Times New Roman" panose="02020603050405020304" pitchFamily="18" charset="0"/>
              </a:rPr>
              <a:t> </a:t>
            </a:r>
          </a:p>
          <a:p>
            <a:pPr marL="742950" lvl="1" indent="-285750" algn="just">
              <a:buFont typeface="Wingdings" panose="05000000000000000000" pitchFamily="2" charset="2"/>
              <a:buChar char="§"/>
            </a:pPr>
            <a:r>
              <a:rPr lang="tr-TR" altLang="tr-TR" dirty="0" smtClean="0">
                <a:solidFill>
                  <a:srgbClr val="000000"/>
                </a:solidFill>
                <a:cs typeface="Times New Roman" panose="02020603050405020304" pitchFamily="18" charset="0"/>
              </a:rPr>
              <a:t>2013 </a:t>
            </a:r>
            <a:r>
              <a:rPr lang="tr-TR" altLang="tr-TR" dirty="0">
                <a:solidFill>
                  <a:srgbClr val="000000"/>
                </a:solidFill>
                <a:cs typeface="Times New Roman" panose="02020603050405020304" pitchFamily="18" charset="0"/>
              </a:rPr>
              <a:t>yılından devreden (1.000 / 2 =) 500 TL, </a:t>
            </a:r>
            <a:endParaRPr lang="tr-TR" altLang="tr-TR" dirty="0" smtClean="0">
              <a:solidFill>
                <a:srgbClr val="000000"/>
              </a:solidFill>
              <a:cs typeface="Times New Roman" panose="02020603050405020304" pitchFamily="18" charset="0"/>
            </a:endParaRPr>
          </a:p>
          <a:p>
            <a:pPr marL="742950" lvl="1" indent="-285750" algn="just">
              <a:buFont typeface="Wingdings" panose="05000000000000000000" pitchFamily="2" charset="2"/>
              <a:buChar char="§"/>
            </a:pPr>
            <a:r>
              <a:rPr lang="tr-TR" altLang="tr-TR" dirty="0" smtClean="0">
                <a:solidFill>
                  <a:srgbClr val="000000"/>
                </a:solidFill>
                <a:cs typeface="Times New Roman" panose="02020603050405020304" pitchFamily="18" charset="0"/>
              </a:rPr>
              <a:t>2015 </a:t>
            </a:r>
            <a:r>
              <a:rPr lang="tr-TR" altLang="tr-TR" dirty="0">
                <a:solidFill>
                  <a:srgbClr val="000000"/>
                </a:solidFill>
                <a:cs typeface="Times New Roman" panose="02020603050405020304" pitchFamily="18" charset="0"/>
              </a:rPr>
              <a:t>yılından devreden (15.000 / 2 =) 7.500 TL ile </a:t>
            </a:r>
            <a:endParaRPr lang="tr-TR" altLang="tr-TR" dirty="0" smtClean="0">
              <a:solidFill>
                <a:srgbClr val="000000"/>
              </a:solidFill>
              <a:cs typeface="Times New Roman" panose="02020603050405020304" pitchFamily="18" charset="0"/>
            </a:endParaRPr>
          </a:p>
          <a:p>
            <a:pPr marL="742950" lvl="1" indent="-285750" algn="just">
              <a:buFont typeface="Wingdings" panose="05000000000000000000" pitchFamily="2" charset="2"/>
              <a:buChar char="§"/>
            </a:pPr>
            <a:r>
              <a:rPr lang="tr-TR" altLang="tr-TR" dirty="0" smtClean="0">
                <a:solidFill>
                  <a:srgbClr val="000000"/>
                </a:solidFill>
                <a:cs typeface="Times New Roman" panose="02020603050405020304" pitchFamily="18" charset="0"/>
              </a:rPr>
              <a:t>6736 </a:t>
            </a:r>
            <a:r>
              <a:rPr lang="tr-TR" altLang="tr-TR" dirty="0">
                <a:solidFill>
                  <a:srgbClr val="000000"/>
                </a:solidFill>
                <a:cs typeface="Times New Roman" panose="02020603050405020304" pitchFamily="18" charset="0"/>
              </a:rPr>
              <a:t>sayılı Kanun kapsamında olmadığı için 2016 yılından devreden </a:t>
            </a:r>
            <a:r>
              <a:rPr lang="tr-TR" altLang="tr-TR" dirty="0" smtClean="0">
                <a:solidFill>
                  <a:srgbClr val="000000"/>
                </a:solidFill>
                <a:cs typeface="Times New Roman" panose="02020603050405020304" pitchFamily="18" charset="0"/>
              </a:rPr>
              <a:t>40.000 </a:t>
            </a:r>
            <a:r>
              <a:rPr lang="tr-TR" altLang="tr-TR" dirty="0">
                <a:solidFill>
                  <a:srgbClr val="000000"/>
                </a:solidFill>
                <a:cs typeface="Times New Roman" panose="02020603050405020304" pitchFamily="18" charset="0"/>
              </a:rPr>
              <a:t>TL </a:t>
            </a:r>
            <a:endParaRPr lang="tr-TR" altLang="tr-TR" dirty="0" smtClean="0">
              <a:solidFill>
                <a:srgbClr val="000000"/>
              </a:solidFill>
              <a:cs typeface="Times New Roman" panose="02020603050405020304" pitchFamily="18" charset="0"/>
            </a:endParaRPr>
          </a:p>
          <a:p>
            <a:pPr algn="just">
              <a:buFont typeface="Arial" panose="020B0604020202020204" pitchFamily="34" charset="0"/>
              <a:buNone/>
            </a:pPr>
            <a:r>
              <a:rPr lang="tr-TR" altLang="tr-TR" dirty="0" smtClean="0">
                <a:solidFill>
                  <a:srgbClr val="000000"/>
                </a:solidFill>
                <a:cs typeface="Times New Roman" panose="02020603050405020304" pitchFamily="18" charset="0"/>
              </a:rPr>
              <a:t>	olmak </a:t>
            </a:r>
            <a:r>
              <a:rPr lang="tr-TR" altLang="tr-TR" dirty="0">
                <a:solidFill>
                  <a:srgbClr val="000000"/>
                </a:solidFill>
                <a:cs typeface="Times New Roman" panose="02020603050405020304" pitchFamily="18" charset="0"/>
              </a:rPr>
              <a:t>üzere toplam (500 + 7.500 + 40.000 =) 48.000 TL olacaktır.</a:t>
            </a:r>
          </a:p>
          <a:p>
            <a:pPr>
              <a:buFont typeface="Arial" panose="020B0604020202020204" pitchFamily="34" charset="0"/>
              <a:buNone/>
            </a:pPr>
            <a:endParaRPr lang="tr-TR" altLang="tr-TR" dirty="0">
              <a:solidFill>
                <a:srgbClr val="000000"/>
              </a:solidFill>
              <a:cs typeface="Times New Roman" panose="02020603050405020304" pitchFamily="18" charset="0"/>
            </a:endParaRPr>
          </a:p>
          <a:p>
            <a:pPr>
              <a:buFont typeface="Arial" panose="020B0604020202020204" pitchFamily="34" charset="0"/>
              <a:buNone/>
            </a:pPr>
            <a:r>
              <a:rPr lang="tr-TR" altLang="tr-TR" dirty="0">
                <a:solidFill>
                  <a:srgbClr val="000000"/>
                </a:solidFill>
                <a:cs typeface="Times New Roman" panose="02020603050405020304" pitchFamily="18" charset="0"/>
              </a:rPr>
              <a:t>Diğer taraftan mükellefin 2014 yılı mali karının tespiti sırasında </a:t>
            </a:r>
            <a:r>
              <a:rPr lang="tr-TR" altLang="tr-TR" dirty="0" smtClean="0">
                <a:solidFill>
                  <a:srgbClr val="000000"/>
                </a:solidFill>
                <a:cs typeface="Times New Roman" panose="02020603050405020304" pitchFamily="18" charset="0"/>
              </a:rPr>
              <a:t>mahsup </a:t>
            </a:r>
            <a:r>
              <a:rPr lang="tr-TR" altLang="tr-TR" dirty="0">
                <a:solidFill>
                  <a:srgbClr val="000000"/>
                </a:solidFill>
                <a:cs typeface="Times New Roman" panose="02020603050405020304" pitchFamily="18" charset="0"/>
              </a:rPr>
              <a:t>ettiği 2012 ve 2013 yılları zararlarından dolayı 2014 yılı için herhangi bir düzeltme beyannamesi vermesine gerek bulunmamaktadır. </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393233" y="23585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defRPr/>
            </a:pPr>
            <a:r>
              <a:rPr lang="tr-TR" altLang="en-US" sz="2400" dirty="0">
                <a:solidFill>
                  <a:srgbClr val="FF0000"/>
                </a:solidFill>
                <a:effectLst>
                  <a:outerShdw blurRad="38100" dist="38100" dir="2700000" algn="tl">
                    <a:srgbClr val="000000"/>
                  </a:outerShdw>
                </a:effectLst>
              </a:rPr>
              <a:t>GEÇMİŞ YIL ZARARLARININ MAHSUBU (</a:t>
            </a:r>
            <a:r>
              <a:rPr lang="tr-TR" altLang="en-US" sz="2400" dirty="0" smtClean="0">
                <a:solidFill>
                  <a:srgbClr val="FF0000"/>
                </a:solidFill>
                <a:effectLst>
                  <a:outerShdw blurRad="38100" dist="38100" dir="2700000" algn="tl">
                    <a:srgbClr val="000000"/>
                  </a:outerShdw>
                </a:effectLst>
              </a:rPr>
              <a:t>KVK. </a:t>
            </a:r>
            <a:r>
              <a:rPr lang="tr-TR" altLang="en-US" sz="2400" dirty="0">
                <a:solidFill>
                  <a:srgbClr val="FF0000"/>
                </a:solidFill>
                <a:effectLst>
                  <a:outerShdw blurRad="38100" dist="38100" dir="2700000" algn="tl">
                    <a:srgbClr val="000000"/>
                  </a:outerShdw>
                </a:effectLst>
              </a:rPr>
              <a:t>9)</a:t>
            </a:r>
          </a:p>
        </p:txBody>
      </p:sp>
    </p:spTree>
    <p:extLst>
      <p:ext uri="{BB962C8B-B14F-4D97-AF65-F5344CB8AC3E}">
        <p14:creationId xmlns:p14="http://schemas.microsoft.com/office/powerpoint/2010/main" val="204856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0210"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95535" y="1647212"/>
            <a:ext cx="8208913" cy="4518092"/>
          </a:xfrm>
          <a:prstGeom prst="rect">
            <a:avLst/>
          </a:prstGeom>
          <a:noFill/>
        </p:spPr>
        <p:txBody>
          <a:bodyPr wrap="square" lIns="0" rIns="0" numCol="1" rtlCol="0" anchor="t" anchorCtr="0">
            <a:noAutofit/>
          </a:bodyPr>
          <a:lstStyle/>
          <a:p>
            <a:pPr algn="ctr"/>
            <a:r>
              <a:rPr lang="tr-TR" altLang="tr-TR" b="1" dirty="0" smtClean="0">
                <a:solidFill>
                  <a:srgbClr val="FF0000"/>
                </a:solidFill>
              </a:rPr>
              <a:t>ZARARIN YASAL DEFTERLERDE VE MALİ TABLOLARDA GÖSTERİLMEMESİ</a:t>
            </a:r>
          </a:p>
          <a:p>
            <a:pPr marL="285750" indent="-285750">
              <a:buFont typeface="Wingdings" panose="05000000000000000000" pitchFamily="2" charset="2"/>
              <a:buChar char="Ø"/>
            </a:pPr>
            <a:r>
              <a:rPr lang="tr-TR" altLang="tr-TR" dirty="0" smtClean="0"/>
              <a:t>Zarar </a:t>
            </a:r>
            <a:r>
              <a:rPr lang="tr-TR" altLang="tr-TR" dirty="0"/>
              <a:t>mahsubu için, geçmiş yıllar zararlarının yasal defterlerde veya mali tablolarda gösterilmesini zorunlu değildir.</a:t>
            </a:r>
          </a:p>
          <a:p>
            <a:pPr marL="285750" indent="-285750">
              <a:buFont typeface="Wingdings" panose="05000000000000000000" pitchFamily="2" charset="2"/>
              <a:buChar char="Ø"/>
            </a:pPr>
            <a:r>
              <a:rPr lang="tr-TR" altLang="tr-TR" dirty="0" smtClean="0"/>
              <a:t>Sermaye </a:t>
            </a:r>
            <a:r>
              <a:rPr lang="tr-TR" altLang="tr-TR" dirty="0"/>
              <a:t>azaltılması yapılarak veya başka bir şekilde geçmiş yıl zararlarının kapatılması halinde, zarar mahsup olanağı son bulmamaktadır.</a:t>
            </a:r>
          </a:p>
          <a:p>
            <a:pPr marL="900112"/>
            <a:endParaRPr lang="tr-TR" b="1" dirty="0" smtClean="0">
              <a:solidFill>
                <a:srgbClr val="FF0000"/>
              </a:solidFill>
              <a:cs typeface="Times New Roman" pitchFamily="18" charset="0"/>
            </a:endParaRPr>
          </a:p>
          <a:p>
            <a:pPr marL="900112"/>
            <a:r>
              <a:rPr lang="tr-TR" b="1" dirty="0" smtClean="0">
                <a:solidFill>
                  <a:srgbClr val="FF0000"/>
                </a:solidFill>
                <a:cs typeface="Times New Roman" pitchFamily="18" charset="0"/>
              </a:rPr>
              <a:t> DEVİR BÖLÜME VE TÜR DEĞİŞTİREN KURUM ZARARI</a:t>
            </a:r>
          </a:p>
          <a:p>
            <a:pPr marL="900112"/>
            <a:r>
              <a:rPr lang="tr-TR" b="1" dirty="0">
                <a:solidFill>
                  <a:srgbClr val="FF0000"/>
                </a:solidFill>
                <a:cs typeface="Times New Roman" pitchFamily="18" charset="0"/>
              </a:rPr>
              <a:t>	</a:t>
            </a:r>
            <a:endParaRPr lang="tr-TR" b="1" dirty="0" smtClean="0">
              <a:solidFill>
                <a:srgbClr val="FF0000"/>
              </a:solidFill>
              <a:cs typeface="Times New Roman" pitchFamily="18" charset="0"/>
            </a:endParaRPr>
          </a:p>
          <a:p>
            <a:pPr marL="360000" indent="-285750">
              <a:buFont typeface="Wingdings" panose="05000000000000000000" pitchFamily="2" charset="2"/>
              <a:buChar char="Ø"/>
            </a:pPr>
            <a:r>
              <a:rPr lang="tr-TR" dirty="0" smtClean="0"/>
              <a:t>Kurumlar Vergisi Kanunu’nun 20/1 </a:t>
            </a:r>
            <a:r>
              <a:rPr lang="tr-TR" dirty="0" err="1" smtClean="0"/>
              <a:t>nci</a:t>
            </a:r>
            <a:r>
              <a:rPr lang="tr-TR" dirty="0" smtClean="0"/>
              <a:t> maddesine göre yapılan devir işlemlerinde devralan kurum tarafından indirilecek geçmiş yıl zarar tutarının, devralınan kurumun </a:t>
            </a:r>
            <a:r>
              <a:rPr lang="tr-TR" b="1" u="sng" kern="0" dirty="0" smtClean="0">
                <a:solidFill>
                  <a:srgbClr val="000000"/>
                </a:solidFill>
                <a:latin typeface="Times New Roman" pitchFamily="18" charset="0"/>
                <a:cs typeface="Times New Roman" pitchFamily="18" charset="0"/>
              </a:rPr>
              <a:t>devir tarihi itibarıyla öz sermaye  tutarını aşmaması gerekir</a:t>
            </a:r>
            <a:r>
              <a:rPr lang="tr-TR" u="sng" kern="0" dirty="0" smtClean="0">
                <a:solidFill>
                  <a:srgbClr val="000000"/>
                </a:solidFill>
                <a:latin typeface="Times New Roman" pitchFamily="18" charset="0"/>
                <a:cs typeface="Times New Roman" pitchFamily="18" charset="0"/>
              </a:rPr>
              <a:t>.</a:t>
            </a:r>
          </a:p>
          <a:p>
            <a:pPr marL="285750" indent="-285750">
              <a:buFont typeface="Wingdings" panose="05000000000000000000" pitchFamily="2" charset="2"/>
              <a:buChar char="Ø"/>
            </a:pPr>
            <a:r>
              <a:rPr lang="tr-TR" dirty="0" smtClean="0"/>
              <a:t>Devralınan </a:t>
            </a:r>
            <a:r>
              <a:rPr lang="tr-TR" dirty="0"/>
              <a:t>veya bölünen kurumların son 5 yıla ilişkin kurumlar vergisi beyannamelerinin kanuni süresinde verilmiş olması,</a:t>
            </a:r>
          </a:p>
          <a:p>
            <a:pPr marL="285750" indent="-285750">
              <a:buFont typeface="Wingdings" panose="05000000000000000000" pitchFamily="2" charset="2"/>
              <a:buChar char="Ø"/>
            </a:pPr>
            <a:r>
              <a:rPr lang="tr-TR" dirty="0"/>
              <a:t>Devir veya bölünme neticesinde zarar mahsubu yapacak kurumun, aynı faaliyete devir veya bölünmenin meydana geldiği hesap döneminden itibaren en az 5 yıl süreyle devam </a:t>
            </a:r>
            <a:r>
              <a:rPr lang="tr-TR" dirty="0" smtClean="0"/>
              <a:t>etmesi,</a:t>
            </a:r>
          </a:p>
          <a:p>
            <a:pPr marL="285750" indent="-285750">
              <a:buFont typeface="Wingdings" panose="05000000000000000000" pitchFamily="2" charset="2"/>
              <a:buChar char="Ø"/>
            </a:pPr>
            <a:r>
              <a:rPr lang="tr-TR" sz="1700" dirty="0"/>
              <a:t>Tam bölünme işlemi sonucu bölünen kurumun öz sermaye tutarını geçmeyen </a:t>
            </a:r>
            <a:r>
              <a:rPr lang="tr-TR" sz="1700" dirty="0" smtClean="0"/>
              <a:t>zararları</a:t>
            </a:r>
            <a:endParaRPr lang="tr-TR" sz="1700" dirty="0"/>
          </a:p>
          <a:p>
            <a:pPr marL="285750" indent="-285750">
              <a:buFont typeface="Wingdings" panose="05000000000000000000" pitchFamily="2" charset="2"/>
              <a:buChar char="Ø"/>
            </a:pPr>
            <a:endParaRPr lang="tr-TR" dirty="0"/>
          </a:p>
          <a:p>
            <a:pPr marL="645750" indent="-285750">
              <a:buFont typeface="Wingdings" panose="05000000000000000000" pitchFamily="2" charset="2"/>
              <a:buChar char="Ø"/>
            </a:pP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393233" y="23585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defRPr/>
            </a:pPr>
            <a:r>
              <a:rPr lang="tr-TR" altLang="en-US" sz="2400" dirty="0">
                <a:solidFill>
                  <a:srgbClr val="FF0000"/>
                </a:solidFill>
                <a:effectLst>
                  <a:outerShdw blurRad="38100" dist="38100" dir="2700000" algn="tl">
                    <a:srgbClr val="000000"/>
                  </a:outerShdw>
                </a:effectLst>
              </a:rPr>
              <a:t>GEÇMİŞ YIL ZARARLARININ MAHSUBU (</a:t>
            </a:r>
            <a:r>
              <a:rPr lang="tr-TR" altLang="en-US" sz="2400" dirty="0" smtClean="0">
                <a:solidFill>
                  <a:srgbClr val="FF0000"/>
                </a:solidFill>
                <a:effectLst>
                  <a:outerShdw blurRad="38100" dist="38100" dir="2700000" algn="tl">
                    <a:srgbClr val="000000"/>
                  </a:outerShdw>
                </a:effectLst>
              </a:rPr>
              <a:t>KVK. 9</a:t>
            </a:r>
            <a:r>
              <a:rPr lang="tr-TR" altLang="en-US" sz="2400" dirty="0">
                <a:solidFill>
                  <a:srgbClr val="FF0000"/>
                </a:solidFill>
                <a:effectLst>
                  <a:outerShdw blurRad="38100" dist="38100" dir="2700000" algn="tl">
                    <a:srgbClr val="000000"/>
                  </a:outerShdw>
                </a:effectLst>
              </a:rPr>
              <a:t>)</a:t>
            </a:r>
          </a:p>
        </p:txBody>
      </p:sp>
    </p:spTree>
    <p:extLst>
      <p:ext uri="{BB962C8B-B14F-4D97-AF65-F5344CB8AC3E}">
        <p14:creationId xmlns:p14="http://schemas.microsoft.com/office/powerpoint/2010/main" val="9608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0210" y="1513118"/>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900112"/>
            <a:endParaRPr lang="tr-TR" altLang="tr-TR" b="1" dirty="0" smtClean="0">
              <a:solidFill>
                <a:srgbClr val="FF0000"/>
              </a:solidFill>
            </a:endParaRPr>
          </a:p>
          <a:p>
            <a:pPr marL="900112"/>
            <a:r>
              <a:rPr lang="tr-TR" altLang="tr-TR" b="1" dirty="0" smtClean="0">
                <a:solidFill>
                  <a:srgbClr val="FF0000"/>
                </a:solidFill>
              </a:rPr>
              <a:t> </a:t>
            </a:r>
            <a:r>
              <a:rPr lang="tr-TR" b="1" dirty="0" smtClean="0">
                <a:solidFill>
                  <a:srgbClr val="FF0000"/>
                </a:solidFill>
                <a:cs typeface="Times New Roman" pitchFamily="18" charset="0"/>
              </a:rPr>
              <a:t>YURT DIŞI ZARARLARIN MAHSUBU	</a:t>
            </a:r>
          </a:p>
          <a:p>
            <a:pPr marL="900112"/>
            <a:endParaRPr lang="tr-TR" b="1" kern="0" dirty="0" smtClean="0">
              <a:solidFill>
                <a:srgbClr val="FF0000"/>
              </a:solidFill>
              <a:cs typeface="Times New Roman" pitchFamily="18" charset="0"/>
            </a:endParaRPr>
          </a:p>
          <a:p>
            <a:pPr marL="817200" lvl="1" indent="-357188">
              <a:buFont typeface="Wingdings" panose="05000000000000000000" pitchFamily="2" charset="2"/>
              <a:buChar char="Ø"/>
            </a:pPr>
            <a:r>
              <a:rPr lang="tr-TR" kern="0" dirty="0" smtClean="0">
                <a:solidFill>
                  <a:srgbClr val="000000"/>
                </a:solidFill>
                <a:cs typeface="Times New Roman" pitchFamily="18" charset="0"/>
              </a:rPr>
              <a:t>Yurtdışı </a:t>
            </a:r>
            <a:r>
              <a:rPr lang="tr-TR" kern="0" dirty="0">
                <a:solidFill>
                  <a:srgbClr val="000000"/>
                </a:solidFill>
                <a:cs typeface="Times New Roman" pitchFamily="18" charset="0"/>
              </a:rPr>
              <a:t>faaliyetlerden doğan zararlar, zarar eden ülkede vergi denetiminden geçmek </a:t>
            </a:r>
            <a:r>
              <a:rPr lang="tr-TR" kern="0" dirty="0" smtClean="0">
                <a:solidFill>
                  <a:srgbClr val="000000"/>
                </a:solidFill>
                <a:cs typeface="Times New Roman" pitchFamily="18" charset="0"/>
              </a:rPr>
              <a:t>ve </a:t>
            </a:r>
            <a:r>
              <a:rPr lang="tr-TR" dirty="0"/>
              <a:t> son beş yıla </a:t>
            </a:r>
            <a:r>
              <a:rPr lang="tr-TR" dirty="0" smtClean="0"/>
              <a:t>ilişkin </a:t>
            </a:r>
            <a:r>
              <a:rPr lang="tr-TR" kern="0" dirty="0" smtClean="0">
                <a:solidFill>
                  <a:srgbClr val="000000"/>
                </a:solidFill>
                <a:cs typeface="Times New Roman" pitchFamily="18" charset="0"/>
              </a:rPr>
              <a:t>raporun </a:t>
            </a:r>
            <a:r>
              <a:rPr lang="tr-TR" kern="0" dirty="0">
                <a:solidFill>
                  <a:srgbClr val="000000"/>
                </a:solidFill>
                <a:cs typeface="Times New Roman" pitchFamily="18" charset="0"/>
              </a:rPr>
              <a:t>aslı ile birlikte tercümesinin vergi dairesine </a:t>
            </a:r>
            <a:r>
              <a:rPr lang="tr-TR" kern="0" dirty="0" smtClean="0">
                <a:solidFill>
                  <a:srgbClr val="000000"/>
                </a:solidFill>
                <a:cs typeface="Times New Roman" pitchFamily="18" charset="0"/>
              </a:rPr>
              <a:t>verilmek </a:t>
            </a:r>
            <a:r>
              <a:rPr lang="tr-TR" kern="0" dirty="0">
                <a:solidFill>
                  <a:srgbClr val="000000"/>
                </a:solidFill>
                <a:cs typeface="Times New Roman" pitchFamily="18" charset="0"/>
              </a:rPr>
              <a:t>şartı ile </a:t>
            </a:r>
            <a:r>
              <a:rPr lang="tr-TR" kern="0" dirty="0" smtClean="0">
                <a:solidFill>
                  <a:srgbClr val="000000"/>
                </a:solidFill>
                <a:cs typeface="Times New Roman" pitchFamily="18" charset="0"/>
              </a:rPr>
              <a:t>mümkündür.</a:t>
            </a:r>
          </a:p>
          <a:p>
            <a:pPr marL="460012" lvl="1"/>
            <a:endParaRPr lang="tr-TR" kern="0" dirty="0" smtClean="0">
              <a:solidFill>
                <a:srgbClr val="000000"/>
              </a:solidFill>
              <a:cs typeface="Times New Roman" pitchFamily="18" charset="0"/>
            </a:endParaRPr>
          </a:p>
          <a:p>
            <a:pPr marL="817200" lvl="1" indent="-357188">
              <a:buFont typeface="Wingdings" panose="05000000000000000000" pitchFamily="2" charset="2"/>
              <a:buChar char="Ø"/>
            </a:pPr>
            <a:r>
              <a:rPr lang="tr-TR" dirty="0" smtClean="0"/>
              <a:t>Kazançları </a:t>
            </a:r>
            <a:r>
              <a:rPr lang="tr-TR" dirty="0"/>
              <a:t>Türkiye’de kurumlar vergisinden istisna edilen faaliyetlere ilişkin yurt dışı zararların mahsup imkanı yoktur. </a:t>
            </a:r>
            <a:endParaRPr lang="tr-TR" dirty="0" smtClean="0"/>
          </a:p>
          <a:p>
            <a:pPr marL="460012" lvl="1"/>
            <a:endParaRPr lang="tr-TR" dirty="0" smtClean="0"/>
          </a:p>
          <a:p>
            <a:pPr marL="817200" lvl="1" indent="-357188">
              <a:buFont typeface="Wingdings" panose="05000000000000000000" pitchFamily="2" charset="2"/>
              <a:buChar char="Ø"/>
            </a:pPr>
            <a:r>
              <a:rPr lang="tr-TR" dirty="0"/>
              <a:t>Türkiye’de indirim konusu yapılan yurt dışı zararların ilgili ülkede mahsup edilmesi veya gider yazılması halinde, Türkiye’de beyannameye dahil edilecek yurt dışı kazanç, mahsup ya da gider yazılmadan önceki tutar olacaktır.</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393233" y="23585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80000"/>
              </a:lnSpc>
              <a:spcBef>
                <a:spcPct val="20000"/>
              </a:spcBef>
              <a:buClr>
                <a:schemeClr val="hlink"/>
              </a:buClr>
              <a:buSzPct val="65000"/>
              <a:defRPr/>
            </a:pPr>
            <a:r>
              <a:rPr lang="tr-TR" altLang="en-US" sz="2400" dirty="0">
                <a:solidFill>
                  <a:srgbClr val="FF0000"/>
                </a:solidFill>
                <a:effectLst>
                  <a:outerShdw blurRad="38100" dist="38100" dir="2700000" algn="tl">
                    <a:srgbClr val="000000"/>
                  </a:outerShdw>
                </a:effectLst>
              </a:rPr>
              <a:t>GEÇMİŞ YIL ZARARLARININ MAHSUBU (</a:t>
            </a:r>
            <a:r>
              <a:rPr lang="tr-TR" altLang="en-US" sz="2400" dirty="0" smtClean="0">
                <a:solidFill>
                  <a:srgbClr val="FF0000"/>
                </a:solidFill>
                <a:effectLst>
                  <a:outerShdw blurRad="38100" dist="38100" dir="2700000" algn="tl">
                    <a:srgbClr val="000000"/>
                  </a:outerShdw>
                </a:effectLst>
              </a:rPr>
              <a:t>KVK. </a:t>
            </a:r>
            <a:r>
              <a:rPr lang="tr-TR" altLang="en-US" sz="2400" dirty="0">
                <a:solidFill>
                  <a:srgbClr val="FF0000"/>
                </a:solidFill>
                <a:effectLst>
                  <a:outerShdw blurRad="38100" dist="38100" dir="2700000" algn="tl">
                    <a:srgbClr val="000000"/>
                  </a:outerShdw>
                </a:effectLst>
              </a:rPr>
              <a:t>9)</a:t>
            </a:r>
          </a:p>
        </p:txBody>
      </p:sp>
    </p:spTree>
    <p:extLst>
      <p:ext uri="{BB962C8B-B14F-4D97-AF65-F5344CB8AC3E}">
        <p14:creationId xmlns:p14="http://schemas.microsoft.com/office/powerpoint/2010/main" val="194581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91374" y="153991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714039"/>
            <a:ext cx="8791268" cy="4832092"/>
          </a:xfrm>
          <a:prstGeom prst="rect">
            <a:avLst/>
          </a:prstGeom>
          <a:noFill/>
        </p:spPr>
        <p:txBody>
          <a:bodyPr wrap="square" lIns="0" rIns="0" numCol="1" rtlCol="0" anchor="t" anchorCtr="0">
            <a:noAutofit/>
          </a:bodyPr>
          <a:lstStyle/>
          <a:p>
            <a:pPr algn="ctr">
              <a:spcBef>
                <a:spcPct val="50000"/>
              </a:spcBef>
              <a:buSzPct val="85000"/>
            </a:pPr>
            <a:endParaRPr lang="tr-TR" altLang="tr-TR" sz="4400" b="1" dirty="0" smtClean="0">
              <a:solidFill>
                <a:srgbClr val="CC3300"/>
              </a:solidFill>
            </a:endParaRPr>
          </a:p>
          <a:p>
            <a:pPr algn="ctr">
              <a:spcBef>
                <a:spcPct val="50000"/>
              </a:spcBef>
              <a:buSzPct val="85000"/>
            </a:pPr>
            <a:endParaRPr lang="tr-TR" altLang="tr-TR" sz="4400" b="1" dirty="0">
              <a:solidFill>
                <a:srgbClr val="CC3300"/>
              </a:solidFill>
            </a:endParaRPr>
          </a:p>
          <a:p>
            <a:pPr algn="ctr">
              <a:spcBef>
                <a:spcPct val="50000"/>
              </a:spcBef>
              <a:buSzPct val="85000"/>
            </a:pPr>
            <a:r>
              <a:rPr lang="tr-TR" altLang="tr-TR" sz="4400" b="1" dirty="0" smtClean="0">
                <a:solidFill>
                  <a:srgbClr val="CC3300"/>
                </a:solidFill>
              </a:rPr>
              <a:t>MUAFİYET </a:t>
            </a:r>
            <a:r>
              <a:rPr lang="tr-TR" altLang="tr-TR" sz="4400" b="1" dirty="0">
                <a:solidFill>
                  <a:srgbClr val="CC3300"/>
                </a:solidFill>
              </a:rPr>
              <a:t>İNDİRİM VE İSTİSNALAR</a:t>
            </a:r>
          </a:p>
        </p:txBody>
      </p:sp>
      <p:pic>
        <p:nvPicPr>
          <p:cNvPr id="11"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67" y="27027"/>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6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MUAFİYET</a:t>
            </a:r>
            <a:endParaRPr lang="tr-TR" altLang="tr-TR" sz="3200" b="1" dirty="0">
              <a:solidFill>
                <a:srgbClr val="CC3300"/>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74166" y="1700808"/>
            <a:ext cx="8791268" cy="4832092"/>
          </a:xfrm>
          <a:prstGeom prst="rect">
            <a:avLst/>
          </a:prstGeom>
          <a:noFill/>
        </p:spPr>
        <p:txBody>
          <a:bodyPr wrap="square" lIns="0" rIns="0" numCol="1" rtlCol="0" anchor="t" anchorCtr="0">
            <a:noAutofit/>
          </a:bodyPr>
          <a:lstStyle/>
          <a:p>
            <a:pPr marL="900112"/>
            <a:r>
              <a:rPr lang="tr-TR" sz="2400" b="1" kern="0" dirty="0" smtClean="0">
                <a:solidFill>
                  <a:srgbClr val="000000"/>
                </a:solidFill>
                <a:cs typeface="Times New Roman" pitchFamily="18" charset="0"/>
              </a:rPr>
              <a:t>	</a:t>
            </a:r>
            <a:r>
              <a:rPr lang="tr-TR" sz="2400" b="1" kern="0" dirty="0" smtClean="0">
                <a:solidFill>
                  <a:srgbClr val="FF0000"/>
                </a:solidFill>
                <a:cs typeface="Times New Roman" pitchFamily="18" charset="0"/>
              </a:rPr>
              <a:t>MUAFİYET</a:t>
            </a:r>
            <a:endParaRPr lang="tr-TR" sz="2400" kern="0" dirty="0">
              <a:solidFill>
                <a:srgbClr val="FF0000"/>
              </a:solidFill>
              <a:cs typeface="Times New Roman" pitchFamily="18" charset="0"/>
            </a:endParaRPr>
          </a:p>
          <a:p>
            <a:pPr marL="540000" indent="-285750">
              <a:lnSpc>
                <a:spcPct val="150000"/>
              </a:lnSpc>
              <a:buFont typeface="Wingdings" panose="05000000000000000000" pitchFamily="2" charset="2"/>
              <a:buChar char="Ø"/>
            </a:pPr>
            <a:r>
              <a:rPr lang="tr-TR" kern="0" dirty="0">
                <a:solidFill>
                  <a:srgbClr val="000000"/>
                </a:solidFill>
                <a:cs typeface="Times New Roman" pitchFamily="18" charset="0"/>
              </a:rPr>
              <a:t>Genel vergileme rejimi uyarınca vergi mükellefi olması gereken </a:t>
            </a:r>
            <a:r>
              <a:rPr lang="tr-TR" b="1" u="sng" kern="0" dirty="0">
                <a:solidFill>
                  <a:srgbClr val="FF0000"/>
                </a:solidFill>
                <a:cs typeface="Times New Roman" pitchFamily="18" charset="0"/>
              </a:rPr>
              <a:t>bir kişi veya kurumun</a:t>
            </a:r>
            <a:r>
              <a:rPr lang="tr-TR" kern="0" dirty="0">
                <a:solidFill>
                  <a:srgbClr val="000000"/>
                </a:solidFill>
                <a:cs typeface="Times New Roman" pitchFamily="18" charset="0"/>
              </a:rPr>
              <a:t> belli nedenlere bağlı olarak, özel hükümlerle </a:t>
            </a:r>
            <a:r>
              <a:rPr lang="tr-TR" b="1" u="sng" kern="0" dirty="0">
                <a:solidFill>
                  <a:srgbClr val="FF0000"/>
                </a:solidFill>
                <a:cs typeface="Times New Roman" pitchFamily="18" charset="0"/>
              </a:rPr>
              <a:t>vergi kapsamı dışına çıkarılmasıdır.</a:t>
            </a:r>
          </a:p>
          <a:p>
            <a:pPr marL="540000" indent="-285750">
              <a:lnSpc>
                <a:spcPct val="150000"/>
              </a:lnSpc>
              <a:buFont typeface="Wingdings" panose="05000000000000000000" pitchFamily="2" charset="2"/>
              <a:buChar char="Ø"/>
            </a:pPr>
            <a:r>
              <a:rPr lang="tr-TR" kern="0" dirty="0" smtClean="0">
                <a:solidFill>
                  <a:srgbClr val="000000"/>
                </a:solidFill>
                <a:cs typeface="Times New Roman" pitchFamily="18" charset="0"/>
              </a:rPr>
              <a:t>Vergiden </a:t>
            </a:r>
            <a:r>
              <a:rPr lang="tr-TR" kern="0" dirty="0">
                <a:solidFill>
                  <a:srgbClr val="000000"/>
                </a:solidFill>
                <a:cs typeface="Times New Roman" pitchFamily="18" charset="0"/>
              </a:rPr>
              <a:t>muaf kurumlar, muafiyetlerinin devamı sürecince kurumlar vergisi </a:t>
            </a:r>
            <a:r>
              <a:rPr lang="tr-TR" b="1" u="sng" kern="0" dirty="0">
                <a:solidFill>
                  <a:srgbClr val="FF0000"/>
                </a:solidFill>
                <a:cs typeface="Times New Roman" pitchFamily="18" charset="0"/>
              </a:rPr>
              <a:t>mükellefiyeti tesis ettirmez ve kurumlar vergisi </a:t>
            </a:r>
            <a:r>
              <a:rPr lang="tr-TR" b="1" u="sng" kern="0" dirty="0" smtClean="0">
                <a:solidFill>
                  <a:srgbClr val="FF0000"/>
                </a:solidFill>
                <a:cs typeface="Times New Roman" pitchFamily="18" charset="0"/>
              </a:rPr>
              <a:t>beyannamesi </a:t>
            </a:r>
            <a:r>
              <a:rPr lang="tr-TR" b="1" u="sng" kern="0" dirty="0">
                <a:solidFill>
                  <a:srgbClr val="FF0000"/>
                </a:solidFill>
                <a:cs typeface="Times New Roman" pitchFamily="18" charset="0"/>
              </a:rPr>
              <a:t>vermezler</a:t>
            </a:r>
            <a:r>
              <a:rPr lang="tr-TR" b="1" u="sng" kern="0" dirty="0" smtClean="0">
                <a:solidFill>
                  <a:srgbClr val="FF0000"/>
                </a:solidFill>
                <a:cs typeface="Times New Roman" pitchFamily="18" charset="0"/>
              </a:rPr>
              <a:t>.</a:t>
            </a:r>
            <a:r>
              <a:rPr lang="tr-TR" kern="0" dirty="0" smtClean="0">
                <a:solidFill>
                  <a:srgbClr val="000000"/>
                </a:solidFill>
                <a:cs typeface="Times New Roman" pitchFamily="18" charset="0"/>
              </a:rPr>
              <a:t>  </a:t>
            </a:r>
            <a:r>
              <a:rPr lang="tr-TR" b="1" kern="0" dirty="0">
                <a:solidFill>
                  <a:srgbClr val="000000"/>
                </a:solidFill>
                <a:cs typeface="Times New Roman" pitchFamily="18" charset="0"/>
              </a:rPr>
              <a:t>KVK. Md:4 </a:t>
            </a:r>
            <a:endParaRPr lang="tr-TR" b="1" kern="0" dirty="0" smtClean="0">
              <a:solidFill>
                <a:srgbClr val="000000"/>
              </a:solidFill>
              <a:cs typeface="Times New Roman" pitchFamily="18" charset="0"/>
            </a:endParaRPr>
          </a:p>
          <a:p>
            <a:pPr marL="540000" indent="-285750">
              <a:lnSpc>
                <a:spcPct val="150000"/>
              </a:lnSpc>
              <a:buFont typeface="Wingdings" panose="05000000000000000000" pitchFamily="2" charset="2"/>
              <a:buChar char="Ø"/>
            </a:pPr>
            <a:r>
              <a:rPr lang="tr-TR" kern="0" dirty="0" smtClean="0">
                <a:solidFill>
                  <a:srgbClr val="000000"/>
                </a:solidFill>
                <a:cs typeface="Times New Roman" pitchFamily="18" charset="0"/>
              </a:rPr>
              <a:t>Kurumlar Vergisinden Muaf Kurumlar, GVK/94 ve KVK 15 ve 30. Maddeleri uyarınca stopaja tabi ödemeleri nedeniyle stopaj sorumlusu olabilecekleri gibi KDV den istisna edilmeyen işlemleri dolayısı ile KDV mükellefi de olabilirler.</a:t>
            </a:r>
          </a:p>
          <a:p>
            <a:pPr marL="540000" indent="-285750">
              <a:lnSpc>
                <a:spcPct val="150000"/>
              </a:lnSpc>
              <a:buFont typeface="Wingdings" panose="05000000000000000000" pitchFamily="2" charset="2"/>
              <a:buChar char="Ø"/>
            </a:pPr>
            <a:r>
              <a:rPr lang="tr-TR" kern="0" dirty="0" smtClean="0">
                <a:solidFill>
                  <a:srgbClr val="000000"/>
                </a:solidFill>
                <a:cs typeface="Times New Roman" pitchFamily="18" charset="0"/>
              </a:rPr>
              <a:t>Kurumların Vergiden Muaf olması VUK Hükümleri uyarınca var olan bildirim, defter tasdiki ve defter tutma, kayıtların tevsiki belgelerin muhafazası, ibrazı gibi ödevlerini ortadan kaldırmaz.</a:t>
            </a:r>
            <a:endParaRPr lang="tr-TR" kern="0" dirty="0">
              <a:solidFill>
                <a:srgbClr val="000000"/>
              </a:solidFill>
              <a:cs typeface="Times New Roman" pitchFamily="18" charset="0"/>
            </a:endParaRPr>
          </a:p>
          <a:p>
            <a:pPr marL="540000" indent="-354013">
              <a:buFont typeface="Wingdings" panose="05000000000000000000" pitchFamily="2" charset="2"/>
              <a:buChar char="Ø"/>
            </a:pPr>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8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25252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38258"/>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699150"/>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16546" y="1844824"/>
            <a:ext cx="8575934" cy="4754186"/>
          </a:xfrm>
          <a:prstGeom prst="rect">
            <a:avLst/>
          </a:prstGeom>
          <a:noFill/>
        </p:spPr>
        <p:txBody>
          <a:bodyPr wrap="square" lIns="0" rIns="0" numCol="1" rtlCol="0" anchor="t" anchorCtr="0">
            <a:noAutofit/>
          </a:bodyPr>
          <a:lstStyle/>
          <a:p>
            <a:r>
              <a:rPr lang="tr-TR" altLang="tr-TR" sz="2100" b="1" dirty="0" smtClean="0"/>
              <a:t>	</a:t>
            </a:r>
            <a:r>
              <a:rPr lang="tr-TR" altLang="tr-TR" b="1" dirty="0" smtClean="0"/>
              <a:t>KVK 4. Maddesinde öngörülen muafiyetlerin büyük kısmı, </a:t>
            </a:r>
            <a:r>
              <a:rPr lang="tr-TR" altLang="tr-TR" b="1" dirty="0" smtClean="0">
                <a:solidFill>
                  <a:srgbClr val="FF0000"/>
                </a:solidFill>
              </a:rPr>
              <a:t>rekabet eşitliğinin bozulmasının söz konusu olmadığı ve kamu hizmeti niteliği taşıyan </a:t>
            </a:r>
            <a:r>
              <a:rPr lang="tr-TR" altLang="tr-TR" b="1" dirty="0" smtClean="0"/>
              <a:t>toplumsal mal ve hizmetin üretilmesiyle ilgili durumlar için öngörülmüştür. Bunlar;</a:t>
            </a:r>
          </a:p>
          <a:p>
            <a:pPr algn="just"/>
            <a:endParaRPr lang="tr-TR" altLang="tr-TR" b="1" dirty="0" smtClean="0"/>
          </a:p>
          <a:p>
            <a:pPr marL="180000" lvl="1"/>
            <a:r>
              <a:rPr lang="tr-TR" altLang="tr-TR" dirty="0"/>
              <a:t>1)</a:t>
            </a:r>
            <a:r>
              <a:rPr lang="tr-TR" altLang="tr-TR" dirty="0" smtClean="0"/>
              <a:t>Kamu </a:t>
            </a:r>
            <a:r>
              <a:rPr lang="tr-TR" altLang="tr-TR" dirty="0"/>
              <a:t>İdare Ve Kuruluşları Tarafından Tarım </a:t>
            </a:r>
            <a:r>
              <a:rPr lang="tr-TR" altLang="tr-TR" dirty="0" err="1"/>
              <a:t>Hayvancılık,Bilim</a:t>
            </a:r>
            <a:r>
              <a:rPr lang="tr-TR" altLang="tr-TR" dirty="0"/>
              <a:t> Ve Güzel </a:t>
            </a:r>
            <a:r>
              <a:rPr lang="tr-TR" altLang="tr-TR" dirty="0" smtClean="0"/>
              <a:t>Sanatları </a:t>
            </a:r>
            <a:r>
              <a:rPr lang="tr-TR" altLang="tr-TR" dirty="0"/>
              <a:t>Öğretmek Amacıyla İşletilen Kuruluşlar (</a:t>
            </a:r>
            <a:r>
              <a:rPr lang="tr-TR" altLang="tr-TR" dirty="0" err="1"/>
              <a:t>Kvk</a:t>
            </a:r>
            <a:r>
              <a:rPr lang="tr-TR" altLang="tr-TR" dirty="0"/>
              <a:t> </a:t>
            </a:r>
            <a:r>
              <a:rPr lang="tr-TR" altLang="tr-TR" dirty="0" smtClean="0"/>
              <a:t> </a:t>
            </a:r>
            <a:r>
              <a:rPr lang="tr-TR" altLang="tr-TR" dirty="0"/>
              <a:t>4/1-a)</a:t>
            </a:r>
          </a:p>
          <a:p>
            <a:pPr marL="180000" lvl="1"/>
            <a:r>
              <a:rPr lang="tr-TR" altLang="tr-TR" dirty="0" smtClean="0"/>
              <a:t>2)İnsan </a:t>
            </a:r>
            <a:r>
              <a:rPr lang="tr-TR" altLang="tr-TR" dirty="0"/>
              <a:t>Ve Hayvan Sağlığının Korunması Amaçlı Muafiyetler (</a:t>
            </a:r>
            <a:r>
              <a:rPr lang="tr-TR" altLang="tr-TR" dirty="0" err="1"/>
              <a:t>Kvk</a:t>
            </a:r>
            <a:r>
              <a:rPr lang="tr-TR" altLang="tr-TR" dirty="0"/>
              <a:t> </a:t>
            </a:r>
            <a:r>
              <a:rPr lang="tr-TR" altLang="tr-TR" dirty="0" smtClean="0"/>
              <a:t> </a:t>
            </a:r>
            <a:r>
              <a:rPr lang="tr-TR" altLang="tr-TR" dirty="0"/>
              <a:t>4/1-a)</a:t>
            </a:r>
          </a:p>
          <a:p>
            <a:pPr marL="180000" lvl="1"/>
            <a:r>
              <a:rPr lang="tr-TR" altLang="tr-TR" dirty="0" smtClean="0"/>
              <a:t>3)Sosyal </a:t>
            </a:r>
            <a:r>
              <a:rPr lang="tr-TR" altLang="tr-TR" dirty="0"/>
              <a:t>Amaçlı Muafiyetler (</a:t>
            </a:r>
            <a:r>
              <a:rPr lang="tr-TR" altLang="tr-TR" dirty="0" err="1"/>
              <a:t>Kvk</a:t>
            </a:r>
            <a:r>
              <a:rPr lang="tr-TR" altLang="tr-TR" dirty="0"/>
              <a:t> </a:t>
            </a:r>
            <a:r>
              <a:rPr lang="tr-TR" altLang="tr-TR" dirty="0" smtClean="0"/>
              <a:t> </a:t>
            </a:r>
            <a:r>
              <a:rPr lang="tr-TR" altLang="tr-TR" dirty="0"/>
              <a:t>4/1-c) </a:t>
            </a:r>
          </a:p>
          <a:p>
            <a:pPr marL="180000" lvl="1"/>
            <a:r>
              <a:rPr lang="tr-TR" altLang="tr-TR" dirty="0" smtClean="0"/>
              <a:t>4)Sergi</a:t>
            </a:r>
            <a:r>
              <a:rPr lang="tr-TR" altLang="tr-TR" dirty="0"/>
              <a:t>, Fuar Ve Panayır Muafiyeti (</a:t>
            </a:r>
            <a:r>
              <a:rPr lang="tr-TR" altLang="tr-TR" dirty="0" err="1"/>
              <a:t>Kvk</a:t>
            </a:r>
            <a:r>
              <a:rPr lang="tr-TR" altLang="tr-TR" dirty="0"/>
              <a:t> </a:t>
            </a:r>
            <a:r>
              <a:rPr lang="tr-TR" altLang="tr-TR" dirty="0" smtClean="0"/>
              <a:t> </a:t>
            </a:r>
            <a:r>
              <a:rPr lang="tr-TR" altLang="tr-TR" dirty="0"/>
              <a:t>4/1-ç)</a:t>
            </a:r>
          </a:p>
          <a:p>
            <a:pPr marL="180000" lvl="1"/>
            <a:r>
              <a:rPr lang="tr-TR" altLang="tr-TR" dirty="0" smtClean="0"/>
              <a:t>5)Kreş</a:t>
            </a:r>
            <a:r>
              <a:rPr lang="tr-TR" altLang="tr-TR" dirty="0"/>
              <a:t>, Konukevleri Ve Askeri Kışlalardaki Kantinlere İlişkin Muafiyetle (</a:t>
            </a:r>
            <a:r>
              <a:rPr lang="tr-TR" altLang="tr-TR" dirty="0" err="1"/>
              <a:t>Kvk</a:t>
            </a:r>
            <a:r>
              <a:rPr lang="tr-TR" altLang="tr-TR" dirty="0"/>
              <a:t> </a:t>
            </a:r>
            <a:r>
              <a:rPr lang="tr-TR" altLang="tr-TR" dirty="0" smtClean="0"/>
              <a:t> </a:t>
            </a:r>
            <a:r>
              <a:rPr lang="tr-TR" altLang="tr-TR" dirty="0"/>
              <a:t>4/1-d).  </a:t>
            </a:r>
          </a:p>
          <a:p>
            <a:pPr marL="180000" lvl="1"/>
            <a:r>
              <a:rPr lang="tr-TR" altLang="tr-TR" dirty="0" smtClean="0"/>
              <a:t>6)Kanunla </a:t>
            </a:r>
            <a:r>
              <a:rPr lang="tr-TR" altLang="tr-TR" dirty="0"/>
              <a:t>Kurulan Emekli Ve Yardım Sandıkları İle Sosyal Güvenlik Kurumları (</a:t>
            </a:r>
            <a:r>
              <a:rPr lang="tr-TR" altLang="tr-TR" dirty="0" err="1"/>
              <a:t>Kvk</a:t>
            </a:r>
            <a:r>
              <a:rPr lang="tr-TR" altLang="tr-TR" dirty="0"/>
              <a:t> </a:t>
            </a:r>
            <a:r>
              <a:rPr lang="tr-TR" altLang="tr-TR" dirty="0" smtClean="0"/>
              <a:t> </a:t>
            </a:r>
            <a:r>
              <a:rPr lang="tr-TR" altLang="tr-TR" dirty="0"/>
              <a:t>4/1-e</a:t>
            </a:r>
            <a:r>
              <a:rPr lang="tr-TR" altLang="tr-TR" dirty="0" smtClean="0"/>
              <a:t>)</a:t>
            </a:r>
            <a:endParaRPr lang="tr-TR" altLang="tr-TR" dirty="0"/>
          </a:p>
          <a:p>
            <a:pPr marL="180000" lvl="1"/>
            <a:r>
              <a:rPr lang="tr-TR" altLang="tr-TR" dirty="0" smtClean="0"/>
              <a:t>7)Yaptıkları </a:t>
            </a:r>
            <a:r>
              <a:rPr lang="tr-TR" altLang="tr-TR" dirty="0"/>
              <a:t>İş Veya Hizmet Karşılığında Resim Ve Harç Alan Kamu Kuruluşları(</a:t>
            </a:r>
            <a:r>
              <a:rPr lang="tr-TR" altLang="tr-TR" dirty="0" err="1"/>
              <a:t>Kvk</a:t>
            </a:r>
            <a:r>
              <a:rPr lang="tr-TR" altLang="tr-TR" dirty="0"/>
              <a:t> </a:t>
            </a:r>
            <a:r>
              <a:rPr lang="tr-TR" altLang="tr-TR" dirty="0" smtClean="0"/>
              <a:t> </a:t>
            </a:r>
            <a:r>
              <a:rPr lang="tr-TR" altLang="tr-TR" dirty="0"/>
              <a:t>4/1-f). </a:t>
            </a:r>
          </a:p>
          <a:p>
            <a:pPr marL="180000" lvl="1"/>
            <a:r>
              <a:rPr lang="tr-TR" altLang="tr-TR" dirty="0" smtClean="0"/>
              <a:t>8)Özelleştirme </a:t>
            </a:r>
            <a:r>
              <a:rPr lang="tr-TR" altLang="tr-TR" dirty="0"/>
              <a:t>İdaresi Başkanlığı, Özelleştirme Fonu, Toplu Konut İdaresi Başkanlığı Ve 5602 Sayılı Şans Oyunları Hasılatından Alınan Vergi, Fon Ve Payların Düzenlenmesi Hakkında </a:t>
            </a:r>
            <a:r>
              <a:rPr lang="tr-TR" altLang="tr-TR" dirty="0" smtClean="0"/>
              <a:t>Kanunun </a:t>
            </a:r>
            <a:r>
              <a:rPr lang="tr-TR" altLang="tr-TR" dirty="0"/>
              <a:t>3 Üncü Maddesinde Tanımlanan İlgili Kurum Ve Kuruluşlar (</a:t>
            </a:r>
            <a:r>
              <a:rPr lang="tr-TR" altLang="tr-TR" dirty="0" err="1"/>
              <a:t>Kvk</a:t>
            </a:r>
            <a:r>
              <a:rPr lang="tr-TR" altLang="tr-TR" dirty="0"/>
              <a:t> </a:t>
            </a:r>
            <a:r>
              <a:rPr lang="tr-TR" altLang="tr-TR" dirty="0" smtClean="0"/>
              <a:t> </a:t>
            </a:r>
            <a:r>
              <a:rPr lang="tr-TR" altLang="tr-TR" dirty="0"/>
              <a:t>4/1-g)</a:t>
            </a:r>
          </a:p>
          <a:p>
            <a:pPr marL="180000" algn="just"/>
            <a:endParaRPr lang="tr-TR" altLang="tr-TR" dirty="0" smtClean="0"/>
          </a:p>
          <a:p>
            <a:pPr marL="180000" algn="just"/>
            <a:endParaRPr lang="tr-TR" altLang="tr-TR" b="1" dirty="0"/>
          </a:p>
          <a:p>
            <a:pPr marL="180000" algn="just"/>
            <a:r>
              <a:rPr lang="tr-TR" altLang="tr-TR" sz="1600" dirty="0" smtClean="0">
                <a:cs typeface="Times New Roman" panose="02020603050405020304" pitchFamily="18" charset="0"/>
              </a:rPr>
              <a:t> </a:t>
            </a:r>
            <a:endParaRPr lang="tr-TR" altLang="tr-TR" sz="1600" dirty="0">
              <a:cs typeface="Times New Roman" panose="02020603050405020304" pitchFamily="18" charset="0"/>
            </a:endParaRPr>
          </a:p>
          <a:p>
            <a:pPr marL="180000" algn="just"/>
            <a:endParaRPr lang="tr-TR" altLang="tr-TR" sz="1600" dirty="0"/>
          </a:p>
          <a:p>
            <a:pPr marL="180000"/>
            <a:endParaRPr lang="tr-TR" sz="1600" kern="0" dirty="0">
              <a:solidFill>
                <a:srgbClr val="000000"/>
              </a:solidFill>
              <a:cs typeface="Times New Roman" pitchFamily="18" charset="0"/>
            </a:endParaRPr>
          </a:p>
          <a:p>
            <a:pPr marL="1185862" indent="-285750">
              <a:buFont typeface="Wingdings" panose="05000000000000000000" pitchFamily="2" charset="2"/>
              <a:buChar char="Ø"/>
            </a:pPr>
            <a:endParaRPr lang="tr-TR" sz="1600" kern="0" dirty="0">
              <a:solidFill>
                <a:srgbClr val="000000"/>
              </a:solidFill>
              <a:cs typeface="Times New Roman" pitchFamily="18" charset="0"/>
            </a:endParaRPr>
          </a:p>
          <a:p>
            <a:pPr marL="2152650" indent="-354013">
              <a:buFont typeface="Wingdings" panose="05000000000000000000" pitchFamily="2" charset="2"/>
              <a:buChar char="Ø"/>
            </a:pPr>
            <a:endParaRPr lang="tr-TR" sz="1600" dirty="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D39050F6-2A9C-4A86-B065-1217AC3EA4C0}"/>
              </a:ext>
            </a:extLst>
          </p:cNvPr>
          <p:cNvSpPr txBox="1"/>
          <p:nvPr/>
        </p:nvSpPr>
        <p:spPr>
          <a:xfrm>
            <a:off x="2411760" y="332656"/>
            <a:ext cx="6336704" cy="584775"/>
          </a:xfrm>
          <a:prstGeom prst="rect">
            <a:avLst/>
          </a:prstGeom>
          <a:noFill/>
        </p:spPr>
        <p:txBody>
          <a:bodyPr wrap="square" rtlCol="0">
            <a:spAutoFit/>
          </a:bodyPr>
          <a:lstStyle/>
          <a:p>
            <a:pPr algn="ctr">
              <a:spcBef>
                <a:spcPct val="50000"/>
              </a:spcBef>
              <a:buSzPct val="85000"/>
            </a:pPr>
            <a:r>
              <a:rPr lang="tr-TR" altLang="tr-TR" sz="3200" b="1" dirty="0" smtClean="0">
                <a:solidFill>
                  <a:srgbClr val="CC3300"/>
                </a:solidFill>
              </a:rPr>
              <a:t>MUAFİYET</a:t>
            </a:r>
            <a:endParaRPr lang="tr-TR" altLang="tr-TR" sz="3200" b="1" dirty="0">
              <a:solidFill>
                <a:srgbClr val="CC3300"/>
              </a:solidFill>
            </a:endParaRPr>
          </a:p>
        </p:txBody>
      </p:sp>
    </p:spTree>
    <p:extLst>
      <p:ext uri="{BB962C8B-B14F-4D97-AF65-F5344CB8AC3E}">
        <p14:creationId xmlns:p14="http://schemas.microsoft.com/office/powerpoint/2010/main" val="11387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57254" y="1705112"/>
            <a:ext cx="8791268" cy="5027766"/>
          </a:xfrm>
          <a:prstGeom prst="rect">
            <a:avLst/>
          </a:prstGeom>
          <a:noFill/>
        </p:spPr>
        <p:txBody>
          <a:bodyPr wrap="square" lIns="0" rIns="0" numCol="1" rtlCol="0" anchor="t" anchorCtr="0">
            <a:noAutofit/>
          </a:bodyPr>
          <a:lstStyle/>
          <a:p>
            <a:pPr marL="1957387"/>
            <a:endParaRPr lang="tr-TR" kern="0" dirty="0">
              <a:solidFill>
                <a:srgbClr val="000000"/>
              </a:solidFill>
              <a:latin typeface="Times New Roman" pitchFamily="18" charset="0"/>
              <a:cs typeface="Times New Roman" pitchFamily="18" charset="0"/>
            </a:endParaRPr>
          </a:p>
          <a:p>
            <a:pPr algn="just"/>
            <a:r>
              <a:rPr lang="tr-TR" altLang="tr-TR" sz="1600" dirty="0"/>
              <a:t>9)Darphane Ve Damga Matbaası Genel Müdürlüğü İle Askeri Fabrika Ve Atölyeler (</a:t>
            </a:r>
            <a:r>
              <a:rPr lang="tr-TR" altLang="tr-TR" sz="1600" dirty="0" err="1"/>
              <a:t>Kvk</a:t>
            </a:r>
            <a:r>
              <a:rPr lang="tr-TR" altLang="tr-TR" sz="1600" dirty="0"/>
              <a:t>  4/1-h). </a:t>
            </a:r>
          </a:p>
          <a:p>
            <a:pPr algn="just"/>
            <a:r>
              <a:rPr lang="tr-TR" altLang="tr-TR" sz="1600" dirty="0"/>
              <a:t>10)İl Özel İdareleri, Belediyeler Ve Köyler Tarafından İşletilen İktisadi İşletmeler (</a:t>
            </a:r>
            <a:r>
              <a:rPr lang="tr-TR" altLang="tr-TR" sz="1600" dirty="0" err="1"/>
              <a:t>Kvk</a:t>
            </a:r>
            <a:r>
              <a:rPr lang="tr-TR" altLang="tr-TR" sz="1600" dirty="0"/>
              <a:t>  4/1-ı). </a:t>
            </a:r>
          </a:p>
          <a:p>
            <a:pPr algn="just"/>
            <a:r>
              <a:rPr lang="tr-TR" altLang="tr-TR" sz="1600" dirty="0"/>
              <a:t>11)Köyler Veya Köy Birlikleri Tarafından İşletilen İktisadi İşletmeler (</a:t>
            </a:r>
            <a:r>
              <a:rPr lang="tr-TR" altLang="tr-TR" sz="1600" dirty="0" err="1"/>
              <a:t>Kvk</a:t>
            </a:r>
            <a:r>
              <a:rPr lang="tr-TR" altLang="tr-TR" sz="1600" dirty="0"/>
              <a:t>  4/1-i).</a:t>
            </a:r>
          </a:p>
          <a:p>
            <a:pPr algn="just"/>
            <a:r>
              <a:rPr lang="tr-TR" altLang="tr-TR" sz="1600" dirty="0"/>
              <a:t>12)Spor Kulüplerinin İdman Ve Spor Faaliyetlerinde Bulunan İktisadi İşletmeleri İle Sadece </a:t>
            </a:r>
            <a:r>
              <a:rPr lang="tr-TR" altLang="tr-TR" sz="1600" dirty="0" smtClean="0"/>
              <a:t>İdman</a:t>
            </a:r>
          </a:p>
          <a:p>
            <a:pPr algn="just"/>
            <a:r>
              <a:rPr lang="tr-TR" altLang="tr-TR" sz="1600" dirty="0" smtClean="0"/>
              <a:t> </a:t>
            </a:r>
            <a:r>
              <a:rPr lang="tr-TR" altLang="tr-TR" sz="1600" dirty="0"/>
              <a:t>Ve Spor Faaliyetinde Bulunan Anonim Şirketler (</a:t>
            </a:r>
            <a:r>
              <a:rPr lang="tr-TR" altLang="tr-TR" sz="1600" dirty="0" err="1"/>
              <a:t>Kvk</a:t>
            </a:r>
            <a:r>
              <a:rPr lang="tr-TR" altLang="tr-TR" sz="1600" dirty="0"/>
              <a:t>  4/1-j) </a:t>
            </a:r>
          </a:p>
          <a:p>
            <a:pPr algn="just"/>
            <a:r>
              <a:rPr lang="tr-TR" altLang="tr-TR" b="1" dirty="0">
                <a:solidFill>
                  <a:srgbClr val="FF0000"/>
                </a:solidFill>
              </a:rPr>
              <a:t>13)Kooperatiflerle ilgili muafiyet (</a:t>
            </a:r>
            <a:r>
              <a:rPr lang="tr-TR" altLang="tr-TR" b="1" dirty="0" err="1">
                <a:solidFill>
                  <a:srgbClr val="FF0000"/>
                </a:solidFill>
              </a:rPr>
              <a:t>Kvk</a:t>
            </a:r>
            <a:r>
              <a:rPr lang="tr-TR" altLang="tr-TR" b="1" dirty="0">
                <a:solidFill>
                  <a:srgbClr val="FF0000"/>
                </a:solidFill>
              </a:rPr>
              <a:t>  4/1-k)</a:t>
            </a:r>
          </a:p>
          <a:p>
            <a:pPr algn="just"/>
            <a:r>
              <a:rPr lang="tr-TR" altLang="tr-TR" sz="1600" dirty="0"/>
              <a:t>14)Kredi Teminatı Veren Kuruluşlar (</a:t>
            </a:r>
            <a:r>
              <a:rPr lang="tr-TR" altLang="tr-TR" sz="1600" dirty="0" err="1"/>
              <a:t>Kvk</a:t>
            </a:r>
            <a:r>
              <a:rPr lang="tr-TR" altLang="tr-TR" sz="1600" dirty="0"/>
              <a:t>  4/1-l).</a:t>
            </a:r>
          </a:p>
          <a:p>
            <a:pPr algn="just"/>
            <a:r>
              <a:rPr lang="tr-TR" altLang="tr-TR" sz="1600" dirty="0"/>
              <a:t>15)Bilimsel Araştırma Ve Geliştirme Faaliyetinde Bulunan Kurum Ve Kuruluşlar (</a:t>
            </a:r>
            <a:r>
              <a:rPr lang="tr-TR" altLang="tr-TR" sz="1600" dirty="0" err="1"/>
              <a:t>Kvk</a:t>
            </a:r>
            <a:r>
              <a:rPr lang="tr-TR" altLang="tr-TR" sz="1600" dirty="0"/>
              <a:t>  4/1-m)</a:t>
            </a:r>
          </a:p>
          <a:p>
            <a:pPr algn="just"/>
            <a:r>
              <a:rPr lang="tr-TR" altLang="tr-TR" sz="1600" dirty="0"/>
              <a:t>16)Organize Sanayi Bölgeleri İle Küçük Sanayi Sitelerine Ait İktisadi İşletmeler (</a:t>
            </a:r>
            <a:r>
              <a:rPr lang="tr-TR" altLang="tr-TR" sz="1600" dirty="0" err="1"/>
              <a:t>Kvk</a:t>
            </a:r>
            <a:r>
              <a:rPr lang="tr-TR" altLang="tr-TR" sz="1600" dirty="0"/>
              <a:t>  4/1-n)</a:t>
            </a:r>
          </a:p>
          <a:p>
            <a:pPr algn="just"/>
            <a:r>
              <a:rPr lang="tr-TR" altLang="tr-TR" sz="1600" dirty="0"/>
              <a:t>17)4749 Sayılı Kanuna Göre Kurulan Ve Hazine Müsteşarlığına Ait Olan Varlık Kiralama Şirketleri </a:t>
            </a:r>
            <a:endParaRPr lang="tr-TR" altLang="tr-TR" sz="1600" dirty="0" smtClean="0"/>
          </a:p>
          <a:p>
            <a:pPr algn="just"/>
            <a:r>
              <a:rPr lang="tr-TR" altLang="tr-TR" sz="1600" dirty="0" smtClean="0"/>
              <a:t>Bölgesel </a:t>
            </a:r>
            <a:r>
              <a:rPr lang="tr-TR" altLang="tr-TR" sz="1600" dirty="0"/>
              <a:t>Yönetim Merkezleri (</a:t>
            </a:r>
            <a:r>
              <a:rPr lang="tr-TR" altLang="tr-TR" sz="1600" dirty="0" err="1"/>
              <a:t>Kvk</a:t>
            </a:r>
            <a:r>
              <a:rPr lang="tr-TR" altLang="tr-TR" sz="1600" dirty="0"/>
              <a:t>  4/1-o)</a:t>
            </a:r>
          </a:p>
          <a:p>
            <a:pPr algn="just"/>
            <a:r>
              <a:rPr lang="tr-TR" altLang="tr-TR" sz="1600" dirty="0"/>
              <a:t>18)Tüm Giderlerinin Kanuni Ve İş Merkezi Türkiye'de Bulunmayan Kurumlar Tarafından Karşılanması </a:t>
            </a:r>
            <a:endParaRPr lang="tr-TR" altLang="tr-TR" sz="1600" dirty="0" smtClean="0"/>
          </a:p>
          <a:p>
            <a:pPr algn="just"/>
            <a:r>
              <a:rPr lang="tr-TR" altLang="tr-TR" sz="1600" dirty="0" smtClean="0"/>
              <a:t>Ve </a:t>
            </a:r>
            <a:r>
              <a:rPr lang="tr-TR" altLang="tr-TR" sz="1600" dirty="0"/>
              <a:t>Söz Konusu Giderlerin Türkiye'de Tam Veya Dar Mükellefiyete Tabi Herhangi Bir Kurumun </a:t>
            </a:r>
            <a:endParaRPr lang="tr-TR" altLang="tr-TR" sz="1600" dirty="0" smtClean="0"/>
          </a:p>
          <a:p>
            <a:pPr algn="just"/>
            <a:r>
              <a:rPr lang="tr-TR" altLang="tr-TR" sz="1600" dirty="0" smtClean="0"/>
              <a:t>Hesaplarına </a:t>
            </a:r>
            <a:r>
              <a:rPr lang="tr-TR" altLang="tr-TR" sz="1600" dirty="0"/>
              <a:t>İntikal Ettirilmemesi Veya Kârından Ayrılmaması Kaydıyla, Ekonomi Bakanlığından </a:t>
            </a:r>
            <a:endParaRPr lang="tr-TR" altLang="tr-TR" sz="1600" dirty="0" smtClean="0"/>
          </a:p>
          <a:p>
            <a:pPr algn="just"/>
            <a:r>
              <a:rPr lang="tr-TR" altLang="tr-TR" sz="1600" dirty="0" smtClean="0"/>
              <a:t>Alınan </a:t>
            </a:r>
            <a:r>
              <a:rPr lang="tr-TR" altLang="tr-TR" sz="1600" dirty="0"/>
              <a:t>İzne İstinaden Kurulan Bölgesel Yönetim Merkezleri (Türkiye'de Tam Veya Dar Mükellefiyete </a:t>
            </a:r>
            <a:endParaRPr lang="tr-TR" altLang="tr-TR" sz="1600" dirty="0" smtClean="0"/>
          </a:p>
          <a:p>
            <a:pPr algn="just"/>
            <a:r>
              <a:rPr lang="tr-TR" altLang="tr-TR" sz="1600" dirty="0" smtClean="0"/>
              <a:t>Tabi </a:t>
            </a:r>
            <a:r>
              <a:rPr lang="tr-TR" altLang="tr-TR" sz="1600" dirty="0"/>
              <a:t>Herhangi Bir Kurumun, Bölgesel Yönetim Merkezinin Yönetimi Altında Bulunması Muafiyet </a:t>
            </a:r>
            <a:endParaRPr lang="tr-TR" altLang="tr-TR" sz="1600" dirty="0" smtClean="0"/>
          </a:p>
          <a:p>
            <a:pPr algn="just"/>
            <a:r>
              <a:rPr lang="tr-TR" altLang="tr-TR" sz="1600" dirty="0" smtClean="0"/>
              <a:t>Hükmünün </a:t>
            </a:r>
            <a:r>
              <a:rPr lang="tr-TR" altLang="tr-TR" sz="1600" dirty="0"/>
              <a:t>Uygulamasına Engel Teşkil Etmez.). (</a:t>
            </a:r>
            <a:r>
              <a:rPr lang="tr-TR" altLang="tr-TR" sz="1600" dirty="0" err="1"/>
              <a:t>Kvk</a:t>
            </a:r>
            <a:r>
              <a:rPr lang="tr-TR" altLang="tr-TR" sz="1600" dirty="0"/>
              <a:t>  4/1-ö)</a:t>
            </a:r>
          </a:p>
          <a:p>
            <a:pPr marL="74250"/>
            <a:endParaRPr lang="tr-TR" sz="1600" kern="0" dirty="0">
              <a:solidFill>
                <a:srgbClr val="000000"/>
              </a:solidFill>
              <a:latin typeface="Times New Roman" pitchFamily="18" charset="0"/>
              <a:cs typeface="Times New Roman" pitchFamily="18" charset="0"/>
            </a:endParaRPr>
          </a:p>
          <a:p>
            <a:pPr marL="2152650" indent="-354013">
              <a:buFont typeface="Wingdings" panose="05000000000000000000" pitchFamily="2" charset="2"/>
              <a:buChar char="Ø"/>
            </a:pPr>
            <a:endParaRPr lang="tr-TR" sz="16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Metin kutusu 13">
            <a:extLst>
              <a:ext uri="{FF2B5EF4-FFF2-40B4-BE49-F238E27FC236}">
                <a16:creationId xmlns:a16="http://schemas.microsoft.com/office/drawing/2014/main" xmlns="" id="{D39050F6-2A9C-4A86-B065-1217AC3EA4C0}"/>
              </a:ext>
            </a:extLst>
          </p:cNvPr>
          <p:cNvSpPr txBox="1"/>
          <p:nvPr/>
        </p:nvSpPr>
        <p:spPr>
          <a:xfrm>
            <a:off x="2411760" y="332656"/>
            <a:ext cx="6336704" cy="584775"/>
          </a:xfrm>
          <a:prstGeom prst="rect">
            <a:avLst/>
          </a:prstGeom>
          <a:noFill/>
        </p:spPr>
        <p:txBody>
          <a:bodyPr wrap="square" rtlCol="0">
            <a:spAutoFit/>
          </a:bodyPr>
          <a:lstStyle/>
          <a:p>
            <a:pPr algn="ctr">
              <a:spcBef>
                <a:spcPct val="50000"/>
              </a:spcBef>
              <a:buSzPct val="85000"/>
            </a:pPr>
            <a:r>
              <a:rPr lang="tr-TR" altLang="tr-TR" sz="3200" b="1" dirty="0" smtClean="0">
                <a:solidFill>
                  <a:srgbClr val="CC3300"/>
                </a:solidFill>
              </a:rPr>
              <a:t>MUAFİYET İNDİRİM VE İSTİSNALAR</a:t>
            </a:r>
            <a:endParaRPr lang="tr-TR" altLang="tr-TR" sz="3200" b="1" dirty="0">
              <a:solidFill>
                <a:srgbClr val="CC3300"/>
              </a:solidFill>
            </a:endParaRPr>
          </a:p>
        </p:txBody>
      </p:sp>
      <p:sp>
        <p:nvSpPr>
          <p:cNvPr id="15"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MUAFİYET</a:t>
            </a:r>
            <a:endParaRPr lang="tr-TR" altLang="tr-TR" sz="3200" b="1" dirty="0">
              <a:solidFill>
                <a:srgbClr val="CC3300"/>
              </a:solidFill>
            </a:endParaRPr>
          </a:p>
        </p:txBody>
      </p:sp>
    </p:spTree>
    <p:extLst>
      <p:ext uri="{BB962C8B-B14F-4D97-AF65-F5344CB8AC3E}">
        <p14:creationId xmlns:p14="http://schemas.microsoft.com/office/powerpoint/2010/main" val="18927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27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05603" y="1766918"/>
            <a:ext cx="9023548" cy="4832092"/>
          </a:xfrm>
          <a:prstGeom prst="rect">
            <a:avLst/>
          </a:prstGeom>
          <a:noFill/>
        </p:spPr>
        <p:txBody>
          <a:bodyPr wrap="square" lIns="0" rIns="0" numCol="1" rtlCol="0" anchor="t" anchorCtr="0">
            <a:noAutofit/>
          </a:bodyPr>
          <a:lstStyle/>
          <a:p>
            <a:pPr lvl="1" algn="just">
              <a:buFontTx/>
              <a:buChar char="•"/>
            </a:pPr>
            <a:r>
              <a:rPr lang="tr-TR" altLang="tr-TR" sz="2200" b="1" u="sng" dirty="0">
                <a:solidFill>
                  <a:srgbClr val="C10529"/>
                </a:solidFill>
              </a:rPr>
              <a:t>KOOPERATİFLERDE MUAFİYET (K.V.K. MD. 4/k) :</a:t>
            </a:r>
          </a:p>
          <a:p>
            <a:pPr algn="just"/>
            <a:r>
              <a:rPr lang="tr-TR" altLang="tr-TR" dirty="0" smtClean="0"/>
              <a:t>Tüketim </a:t>
            </a:r>
            <a:r>
              <a:rPr lang="tr-TR" altLang="tr-TR" dirty="0"/>
              <a:t>ve taşımacılık kooperatifleri </a:t>
            </a:r>
            <a:r>
              <a:rPr lang="tr-TR" altLang="tr-TR" dirty="0">
                <a:solidFill>
                  <a:srgbClr val="FF0000"/>
                </a:solidFill>
              </a:rPr>
              <a:t>hariç</a:t>
            </a:r>
            <a:r>
              <a:rPr lang="tr-TR" altLang="tr-TR" dirty="0"/>
              <a:t> olmak üzere, Ana </a:t>
            </a:r>
            <a:r>
              <a:rPr lang="tr-TR" altLang="tr-TR" dirty="0" smtClean="0"/>
              <a:t>sözleşmelerinde;</a:t>
            </a:r>
          </a:p>
          <a:p>
            <a:pPr marL="800100" lvl="1" indent="-342900" algn="just">
              <a:buFont typeface="Wingdings" panose="05000000000000000000" pitchFamily="2" charset="2"/>
              <a:buChar char="Ø"/>
            </a:pPr>
            <a:r>
              <a:rPr lang="tr-TR" altLang="tr-TR" dirty="0" smtClean="0"/>
              <a:t>Sermaye üzerinden kazanç dağıtılmaması,</a:t>
            </a:r>
          </a:p>
          <a:p>
            <a:pPr marL="800100" lvl="1" indent="-342900" algn="just">
              <a:buFont typeface="Wingdings" panose="05000000000000000000" pitchFamily="2" charset="2"/>
              <a:buChar char="Ø"/>
            </a:pPr>
            <a:r>
              <a:rPr lang="tr-TR" altLang="tr-TR" dirty="0" smtClean="0"/>
              <a:t>Yönetim </a:t>
            </a:r>
            <a:r>
              <a:rPr lang="tr-TR" altLang="tr-TR" dirty="0"/>
              <a:t>kurulu başkan ve üyelerine kazanç üzerinden pay verilmemesi</a:t>
            </a:r>
            <a:r>
              <a:rPr lang="tr-TR" altLang="tr-TR" dirty="0" smtClean="0"/>
              <a:t>,</a:t>
            </a:r>
          </a:p>
          <a:p>
            <a:pPr marL="800100" lvl="1" indent="-342900" algn="just">
              <a:buFont typeface="Wingdings" panose="05000000000000000000" pitchFamily="2" charset="2"/>
              <a:buChar char="Ø"/>
            </a:pPr>
            <a:r>
              <a:rPr lang="tr-TR" altLang="tr-TR" dirty="0" smtClean="0"/>
              <a:t>Yedek </a:t>
            </a:r>
            <a:r>
              <a:rPr lang="tr-TR" altLang="tr-TR" dirty="0"/>
              <a:t>akçelerin ortaklara dağıtılmaması ve </a:t>
            </a:r>
            <a:endParaRPr lang="tr-TR" altLang="tr-TR" dirty="0" smtClean="0"/>
          </a:p>
          <a:p>
            <a:pPr marL="800100" lvl="1" indent="-342900" algn="just">
              <a:buFont typeface="Wingdings" panose="05000000000000000000" pitchFamily="2" charset="2"/>
              <a:buChar char="Ø"/>
            </a:pPr>
            <a:r>
              <a:rPr lang="tr-TR" altLang="tr-TR" dirty="0"/>
              <a:t>S</a:t>
            </a:r>
            <a:r>
              <a:rPr lang="tr-TR" altLang="tr-TR" dirty="0" smtClean="0"/>
              <a:t>adece </a:t>
            </a:r>
            <a:r>
              <a:rPr lang="tr-TR" altLang="tr-TR" dirty="0"/>
              <a:t>ortaklarla iş görülmesine </a:t>
            </a:r>
            <a:r>
              <a:rPr lang="tr-TR" altLang="tr-TR" dirty="0">
                <a:solidFill>
                  <a:srgbClr val="FF0000"/>
                </a:solidFill>
              </a:rPr>
              <a:t>(Yapı </a:t>
            </a:r>
            <a:r>
              <a:rPr lang="tr-TR" altLang="tr-TR" dirty="0" err="1" smtClean="0">
                <a:solidFill>
                  <a:srgbClr val="FF0000"/>
                </a:solidFill>
              </a:rPr>
              <a:t>koop</a:t>
            </a:r>
            <a:r>
              <a:rPr lang="tr-TR" altLang="tr-TR" dirty="0" smtClean="0">
                <a:solidFill>
                  <a:srgbClr val="FF0000"/>
                </a:solidFill>
              </a:rPr>
              <a:t>. kendilerine </a:t>
            </a:r>
            <a:r>
              <a:rPr lang="tr-TR" altLang="tr-TR" dirty="0">
                <a:solidFill>
                  <a:srgbClr val="FF0000"/>
                </a:solidFill>
              </a:rPr>
              <a:t>ait arsalarını kat karşılığı </a:t>
            </a:r>
            <a:endParaRPr lang="tr-TR" altLang="tr-TR" dirty="0" smtClean="0">
              <a:solidFill>
                <a:srgbClr val="FF0000"/>
              </a:solidFill>
            </a:endParaRPr>
          </a:p>
          <a:p>
            <a:pPr lvl="1" algn="just"/>
            <a:r>
              <a:rPr lang="tr-TR" altLang="tr-TR" dirty="0" smtClean="0">
                <a:solidFill>
                  <a:srgbClr val="FF0000"/>
                </a:solidFill>
              </a:rPr>
              <a:t>vererek </a:t>
            </a:r>
            <a:r>
              <a:rPr lang="tr-TR" altLang="tr-TR" dirty="0">
                <a:solidFill>
                  <a:srgbClr val="FF0000"/>
                </a:solidFill>
              </a:rPr>
              <a:t>her bir hisse için bir iş yeri veya konut elde etmeleri ortak dışı işlem sayılmaz.) </a:t>
            </a:r>
            <a:endParaRPr lang="tr-TR" altLang="tr-TR" dirty="0" smtClean="0">
              <a:solidFill>
                <a:srgbClr val="FF0000"/>
              </a:solidFill>
            </a:endParaRPr>
          </a:p>
          <a:p>
            <a:pPr lvl="1" algn="just"/>
            <a:r>
              <a:rPr lang="tr-TR" altLang="tr-TR" dirty="0" smtClean="0"/>
              <a:t>ilişkin </a:t>
            </a:r>
            <a:r>
              <a:rPr lang="tr-TR" altLang="tr-TR" dirty="0"/>
              <a:t>hükümler bulunup, </a:t>
            </a:r>
            <a:r>
              <a:rPr lang="tr-TR" altLang="tr-TR" dirty="0">
                <a:solidFill>
                  <a:srgbClr val="FF0000"/>
                </a:solidFill>
              </a:rPr>
              <a:t>bu hükümlere fiilen uyan kooperatifler </a:t>
            </a:r>
            <a:r>
              <a:rPr lang="tr-TR" altLang="tr-TR" dirty="0"/>
              <a:t>ile </a:t>
            </a:r>
            <a:endParaRPr lang="tr-TR" altLang="tr-TR" dirty="0" smtClean="0"/>
          </a:p>
          <a:p>
            <a:pPr algn="just"/>
            <a:r>
              <a:rPr lang="tr-TR" altLang="tr-TR" b="1" dirty="0" smtClean="0"/>
              <a:t>Bu </a:t>
            </a:r>
            <a:r>
              <a:rPr lang="tr-TR" altLang="tr-TR" b="1" dirty="0"/>
              <a:t>kayıt ve </a:t>
            </a:r>
            <a:r>
              <a:rPr lang="tr-TR" altLang="tr-TR" b="1" dirty="0" smtClean="0"/>
              <a:t>şartlara </a:t>
            </a:r>
            <a:r>
              <a:rPr lang="tr-TR" altLang="tr-TR" b="1" dirty="0"/>
              <a:t>ek </a:t>
            </a:r>
            <a:r>
              <a:rPr lang="tr-TR" altLang="tr-TR" b="1" dirty="0" smtClean="0"/>
              <a:t>olarak;</a:t>
            </a:r>
          </a:p>
          <a:p>
            <a:pPr marL="800100" lvl="1" indent="-342900" algn="just">
              <a:buFont typeface="Wingdings" panose="05000000000000000000" pitchFamily="2" charset="2"/>
              <a:buChar char="Ø"/>
            </a:pPr>
            <a:r>
              <a:rPr lang="tr-TR" altLang="tr-TR" dirty="0" smtClean="0"/>
              <a:t>Kuruluşundan </a:t>
            </a:r>
            <a:r>
              <a:rPr lang="tr-TR" altLang="tr-TR" dirty="0"/>
              <a:t>inşaatın bitim tarihine kadar </a:t>
            </a:r>
            <a:r>
              <a:rPr lang="tr-TR" altLang="tr-TR" dirty="0">
                <a:solidFill>
                  <a:srgbClr val="FF0000"/>
                </a:solidFill>
              </a:rPr>
              <a:t>yönetim ve denetim kurullarında</a:t>
            </a:r>
            <a:r>
              <a:rPr lang="tr-TR" altLang="tr-TR" dirty="0"/>
              <a:t>, söz </a:t>
            </a:r>
            <a:endParaRPr lang="tr-TR" altLang="tr-TR" dirty="0" smtClean="0"/>
          </a:p>
          <a:p>
            <a:pPr lvl="1" algn="just"/>
            <a:r>
              <a:rPr lang="tr-TR" altLang="tr-TR" dirty="0" smtClean="0"/>
              <a:t>konusu </a:t>
            </a:r>
            <a:r>
              <a:rPr lang="tr-TR" altLang="tr-TR" dirty="0"/>
              <a:t>inşaat işlerini </a:t>
            </a:r>
            <a:r>
              <a:rPr lang="tr-TR" altLang="tr-TR" dirty="0">
                <a:solidFill>
                  <a:srgbClr val="FF0000"/>
                </a:solidFill>
              </a:rPr>
              <a:t>kısmen veya tamamen üstlenen </a:t>
            </a:r>
            <a:r>
              <a:rPr lang="tr-TR" altLang="tr-TR" dirty="0"/>
              <a:t>gerçek kişilerle tüzel kişi </a:t>
            </a:r>
            <a:endParaRPr lang="tr-TR" altLang="tr-TR" dirty="0" smtClean="0"/>
          </a:p>
          <a:p>
            <a:pPr lvl="1" algn="just"/>
            <a:r>
              <a:rPr lang="tr-TR" altLang="tr-TR" dirty="0" smtClean="0"/>
              <a:t>temsilcilerine veya,</a:t>
            </a:r>
          </a:p>
          <a:p>
            <a:pPr marL="800100" lvl="1" indent="-342900" algn="just">
              <a:buFont typeface="Wingdings" panose="05000000000000000000" pitchFamily="2" charset="2"/>
              <a:buChar char="Ø"/>
            </a:pPr>
            <a:r>
              <a:rPr lang="tr-TR" altLang="tr-TR" dirty="0" smtClean="0"/>
              <a:t>Kanunun </a:t>
            </a:r>
            <a:r>
              <a:rPr lang="tr-TR" altLang="tr-TR" dirty="0"/>
              <a:t>13 üncü </a:t>
            </a:r>
            <a:r>
              <a:rPr lang="tr-TR" altLang="tr-TR" dirty="0" smtClean="0"/>
              <a:t>mad. </a:t>
            </a:r>
            <a:r>
              <a:rPr lang="tr-TR" altLang="tr-TR" dirty="0"/>
              <a:t>göre bunlarla ilişkili olduğu kabul edilen kişilere veya </a:t>
            </a:r>
            <a:endParaRPr lang="tr-TR" altLang="tr-TR" dirty="0" smtClean="0"/>
          </a:p>
          <a:p>
            <a:pPr lvl="1" algn="just"/>
            <a:r>
              <a:rPr lang="tr-TR" altLang="tr-TR" dirty="0" smtClean="0"/>
              <a:t>yukarıda </a:t>
            </a:r>
            <a:r>
              <a:rPr lang="tr-TR" altLang="tr-TR" dirty="0"/>
              <a:t>sayılanlarla </a:t>
            </a:r>
            <a:r>
              <a:rPr lang="tr-TR" altLang="tr-TR" dirty="0">
                <a:solidFill>
                  <a:srgbClr val="FF0000"/>
                </a:solidFill>
              </a:rPr>
              <a:t>işçi ve işveren ilişkisi içinde bulunanlara yer vermeyen </a:t>
            </a:r>
            <a:r>
              <a:rPr lang="tr-TR" altLang="tr-TR" dirty="0" smtClean="0"/>
              <a:t>ve,</a:t>
            </a:r>
          </a:p>
          <a:p>
            <a:pPr marL="800100" lvl="1" indent="-342900" algn="just">
              <a:buFont typeface="Wingdings" panose="05000000000000000000" pitchFamily="2" charset="2"/>
              <a:buChar char="Ø"/>
            </a:pPr>
            <a:r>
              <a:rPr lang="tr-TR" altLang="tr-TR" dirty="0"/>
              <a:t>Y</a:t>
            </a:r>
            <a:r>
              <a:rPr lang="tr-TR" altLang="tr-TR" dirty="0" smtClean="0"/>
              <a:t>apı </a:t>
            </a:r>
            <a:r>
              <a:rPr lang="tr-TR" altLang="tr-TR" dirty="0"/>
              <a:t>ruhsatı ile arsa tapusu kooperatif tüzel kişiliği adına tescil edilmiş </a:t>
            </a:r>
            <a:r>
              <a:rPr lang="tr-TR" altLang="tr-TR" dirty="0" smtClean="0"/>
              <a:t>olan</a:t>
            </a:r>
          </a:p>
          <a:p>
            <a:pPr lvl="1" algn="just"/>
            <a:r>
              <a:rPr lang="tr-TR" altLang="tr-TR" dirty="0" smtClean="0"/>
              <a:t> </a:t>
            </a:r>
            <a:r>
              <a:rPr lang="tr-TR" altLang="tr-TR" dirty="0"/>
              <a:t>yapı  kooperatifleri kurumlar vergisinden muaftır.</a:t>
            </a:r>
          </a:p>
          <a:p>
            <a:pPr marL="817200" lvl="1"/>
            <a:endParaRPr lang="tr-TR" kern="0" dirty="0">
              <a:solidFill>
                <a:srgbClr val="000000"/>
              </a:solidFill>
              <a:latin typeface="Times New Roman" pitchFamily="18" charset="0"/>
              <a:cs typeface="Times New Roman" pitchFamily="18" charset="0"/>
            </a:endParaRPr>
          </a:p>
          <a:p>
            <a:pPr marL="2152650" indent="-354013">
              <a:buFont typeface="Wingdings" panose="05000000000000000000" pitchFamily="2" charset="2"/>
              <a:buChar char="Ø"/>
            </a:pPr>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MUAFİYET</a:t>
            </a:r>
            <a:endParaRPr lang="tr-TR" altLang="tr-TR" sz="3200" b="1" dirty="0">
              <a:solidFill>
                <a:srgbClr val="CC3300"/>
              </a:solidFill>
            </a:endParaRPr>
          </a:p>
        </p:txBody>
      </p:sp>
    </p:spTree>
    <p:extLst>
      <p:ext uri="{BB962C8B-B14F-4D97-AF65-F5344CB8AC3E}">
        <p14:creationId xmlns:p14="http://schemas.microsoft.com/office/powerpoint/2010/main" val="188861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38572" y="1594875"/>
            <a:ext cx="8791268" cy="4951255"/>
          </a:xfrm>
          <a:prstGeom prst="rect">
            <a:avLst/>
          </a:prstGeom>
          <a:noFill/>
        </p:spPr>
        <p:txBody>
          <a:bodyPr wrap="square" lIns="0" rIns="0" numCol="1" rtlCol="0" anchor="t" anchorCtr="0">
            <a:noAutofit/>
          </a:bodyPr>
          <a:lstStyle/>
          <a:p>
            <a:pPr lvl="1" algn="just">
              <a:buFontTx/>
              <a:buChar char="•"/>
              <a:defRPr/>
            </a:pPr>
            <a:r>
              <a:rPr lang="tr-TR" altLang="tr-TR" sz="2800" b="1" u="sng" dirty="0">
                <a:solidFill>
                  <a:srgbClr val="C10529"/>
                </a:solidFill>
              </a:rPr>
              <a:t>KOOPERATİFLERDE MUAFİYET (K.V.K. MD. 4/k) :</a:t>
            </a:r>
          </a:p>
          <a:p>
            <a:pPr>
              <a:defRPr/>
            </a:pPr>
            <a:endParaRPr lang="tr-TR" altLang="tr-TR" sz="1400" u="sng" dirty="0">
              <a:solidFill>
                <a:srgbClr val="F91540"/>
              </a:solidFill>
            </a:endParaRPr>
          </a:p>
          <a:p>
            <a:pPr>
              <a:defRPr/>
            </a:pPr>
            <a:r>
              <a:rPr lang="tr-TR" dirty="0" smtClean="0"/>
              <a:t>	</a:t>
            </a:r>
            <a:r>
              <a:rPr lang="tr-TR" sz="1850" dirty="0" smtClean="0"/>
              <a:t>7061 </a:t>
            </a:r>
            <a:r>
              <a:rPr lang="tr-TR" sz="1850" dirty="0"/>
              <a:t>sayılı Kanunun 88 inci maddesiyle eklenen ve 01.01.2018 tarihinden </a:t>
            </a:r>
            <a:endParaRPr lang="tr-TR" sz="1850" dirty="0" smtClean="0"/>
          </a:p>
          <a:p>
            <a:pPr>
              <a:defRPr/>
            </a:pPr>
            <a:r>
              <a:rPr lang="tr-TR" sz="1850" dirty="0" smtClean="0"/>
              <a:t>     itibaren </a:t>
            </a:r>
            <a:r>
              <a:rPr lang="tr-TR" sz="1850" dirty="0"/>
              <a:t>yürürlüğe giren parantez içi hüküm ile </a:t>
            </a:r>
          </a:p>
          <a:p>
            <a:pPr marL="285750" indent="-285750">
              <a:buClr>
                <a:srgbClr val="FF0000"/>
              </a:buClr>
              <a:buFont typeface="Wingdings" panose="05000000000000000000" pitchFamily="2" charset="2"/>
              <a:buChar char="Ø"/>
              <a:defRPr/>
            </a:pPr>
            <a:r>
              <a:rPr lang="tr-TR" sz="1850" dirty="0"/>
              <a:t>Kooperatiflerin ortakları dışındaki kişilerle yaptıkları işlemler ile kooperatif ana sözleşmesinde yer almayan konularda ortakları ile yaptıkları işlemler "ortak dışı" işlem olduğu, </a:t>
            </a:r>
          </a:p>
          <a:p>
            <a:pPr marL="285750" indent="-285750">
              <a:buClr>
                <a:srgbClr val="FF0000"/>
              </a:buClr>
              <a:buFont typeface="Wingdings" panose="05000000000000000000" pitchFamily="2" charset="2"/>
              <a:buChar char="Ø"/>
              <a:defRPr/>
            </a:pPr>
            <a:r>
              <a:rPr lang="tr-TR" sz="1850" dirty="0"/>
              <a:t>Kooperatiflerin faaliyetin icrasına tahsis ettikleri ve ekonomik ömrünü tamamlamış olan demirbaş, makine, teçhizat, taşıt ve benzeri amortismana tabi iktisadi kıymetleri elden çıkarmaları ile yapı kooperatiflerinin kendilerine ait arsalarını kat karşılığı vererek her bir hisse için bir işyeri veya konut elde etmeleri ortak dışı işlem sayılmayacağı </a:t>
            </a:r>
            <a:endParaRPr lang="tr-TR" sz="1850" dirty="0" smtClean="0"/>
          </a:p>
          <a:p>
            <a:pPr marL="285750" indent="-285750">
              <a:buClr>
                <a:srgbClr val="FF0000"/>
              </a:buClr>
              <a:buFont typeface="Wingdings" panose="05000000000000000000" pitchFamily="2" charset="2"/>
              <a:buChar char="Ø"/>
              <a:defRPr/>
            </a:pPr>
            <a:r>
              <a:rPr lang="tr-TR" sz="1850" i="1" dirty="0" smtClean="0">
                <a:solidFill>
                  <a:srgbClr val="FF0000"/>
                </a:solidFill>
              </a:rPr>
              <a:t>(</a:t>
            </a:r>
            <a:r>
              <a:rPr lang="tr-TR" sz="1850" i="1" dirty="0">
                <a:solidFill>
                  <a:srgbClr val="FF0000"/>
                </a:solidFill>
              </a:rPr>
              <a:t>Örneğin, bir üretim kooperatifinin amacını gerçekleştirmek üzere kullanmış olduğu iş makinesini, ekonomik ömrünü tamamladıktan sonra satması ortak dışı işlem olarak değerlendirilmeyecek ve bu satış işlemi dolayısıyla kooperatif muafiyeti etkilenmeyecektir</a:t>
            </a:r>
            <a:r>
              <a:rPr lang="tr-TR" sz="1850" i="1" dirty="0" smtClean="0">
                <a:solidFill>
                  <a:srgbClr val="FF0000"/>
                </a:solidFill>
              </a:rPr>
              <a:t>.)</a:t>
            </a:r>
            <a:endParaRPr lang="tr-TR" sz="1850" dirty="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MUAFİYET</a:t>
            </a:r>
            <a:endParaRPr lang="tr-TR" altLang="tr-TR" sz="3200" b="1" dirty="0">
              <a:solidFill>
                <a:srgbClr val="CC3300"/>
              </a:solidFill>
            </a:endParaRPr>
          </a:p>
        </p:txBody>
      </p:sp>
    </p:spTree>
    <p:extLst>
      <p:ext uri="{BB962C8B-B14F-4D97-AF65-F5344CB8AC3E}">
        <p14:creationId xmlns:p14="http://schemas.microsoft.com/office/powerpoint/2010/main" val="78894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5</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2421062"/>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Metin kutusu 31">
            <a:extLst>
              <a:ext uri="{FF2B5EF4-FFF2-40B4-BE49-F238E27FC236}">
                <a16:creationId xmlns:a16="http://schemas.microsoft.com/office/drawing/2014/main" xmlns="" id="{704053E6-AF3A-479E-B429-5AC0359258EE}"/>
              </a:ext>
            </a:extLst>
          </p:cNvPr>
          <p:cNvSpPr txBox="1"/>
          <p:nvPr/>
        </p:nvSpPr>
        <p:spPr>
          <a:xfrm>
            <a:off x="510021" y="2421062"/>
            <a:ext cx="8424936" cy="6124754"/>
          </a:xfrm>
          <a:prstGeom prst="rect">
            <a:avLst/>
          </a:prstGeom>
          <a:noFill/>
        </p:spPr>
        <p:txBody>
          <a:bodyPr wrap="square" rtlCol="0">
            <a:spAutoFit/>
          </a:bodyPr>
          <a:lstStyle/>
          <a:p>
            <a:pPr algn="ctr"/>
            <a:r>
              <a:rPr lang="tr-TR" sz="3200" b="1" dirty="0" smtClean="0">
                <a:solidFill>
                  <a:srgbClr val="212E84"/>
                </a:solidFill>
                <a:latin typeface="Times New Roman" panose="02020603050405020304" pitchFamily="18" charset="0"/>
                <a:cs typeface="Times New Roman" panose="02020603050405020304" pitchFamily="18" charset="0"/>
              </a:rPr>
              <a:t>  </a:t>
            </a:r>
            <a:r>
              <a:rPr lang="tr-TR" sz="3200" b="1" dirty="0" smtClean="0">
                <a:solidFill>
                  <a:srgbClr val="FF0000"/>
                </a:solidFill>
                <a:latin typeface="Times New Roman" panose="02020603050405020304" pitchFamily="18" charset="0"/>
                <a:cs typeface="Times New Roman" panose="02020603050405020304" pitchFamily="18" charset="0"/>
              </a:rPr>
              <a:t>İlk Türk Şirketi   ?</a:t>
            </a:r>
          </a:p>
          <a:p>
            <a:pPr marL="342900" indent="-342900">
              <a:buFont typeface="Wingdings" pitchFamily="2" charset="2"/>
              <a:buChar char="ü"/>
            </a:pPr>
            <a:r>
              <a:rPr lang="tr-TR" sz="2400" dirty="0" smtClean="0">
                <a:latin typeface="Times New Roman" panose="02020603050405020304" pitchFamily="18" charset="0"/>
                <a:cs typeface="Times New Roman" panose="02020603050405020304" pitchFamily="18" charset="0"/>
              </a:rPr>
              <a:t>Hacı Bekir Lokumları Ve Akide Şekerleri </a:t>
            </a:r>
          </a:p>
          <a:p>
            <a:pPr marL="342900" indent="-342900">
              <a:buFont typeface="Wingdings" pitchFamily="2" charset="2"/>
              <a:buChar char="ü"/>
            </a:pPr>
            <a:r>
              <a:rPr lang="tr-TR" sz="2400" dirty="0" smtClean="0">
                <a:latin typeface="Times New Roman" panose="02020603050405020304" pitchFamily="18" charset="0"/>
                <a:cs typeface="Times New Roman" panose="02020603050405020304" pitchFamily="18" charset="0"/>
              </a:rPr>
              <a:t>1777 Yılında Kurulmuş, 241 yıllık bir şirkettir.</a:t>
            </a:r>
          </a:p>
          <a:p>
            <a:pPr marL="342900" indent="-342900">
              <a:buFont typeface="Wingdings" pitchFamily="2" charset="2"/>
              <a:buChar char="ü"/>
            </a:pPr>
            <a:r>
              <a:rPr lang="tr-TR" sz="2400" dirty="0" smtClean="0">
                <a:latin typeface="Times New Roman" panose="02020603050405020304" pitchFamily="18" charset="0"/>
                <a:cs typeface="Times New Roman" panose="02020603050405020304" pitchFamily="18" charset="0"/>
              </a:rPr>
              <a:t>Şirket Şu anda 5.Kuşak tarafından yönetilmektedir.</a:t>
            </a:r>
          </a:p>
          <a:p>
            <a:pPr marL="342900" indent="-342900">
              <a:buFont typeface="Wingdings" pitchFamily="2" charset="2"/>
              <a:buChar char="ü"/>
            </a:pPr>
            <a:r>
              <a:rPr lang="tr-TR" sz="2400" dirty="0" smtClean="0">
                <a:latin typeface="Times New Roman" panose="02020603050405020304" pitchFamily="18" charset="0"/>
                <a:cs typeface="Times New Roman" panose="02020603050405020304" pitchFamily="18" charset="0"/>
              </a:rPr>
              <a:t>Yaşayan  en eski Türk şirketidir. </a:t>
            </a:r>
          </a:p>
          <a:p>
            <a:pPr marL="342900" indent="-342900">
              <a:buFont typeface="Wingdings" pitchFamily="2" charset="2"/>
              <a:buChar char="ü"/>
            </a:pPr>
            <a:endParaRPr lang="tr-TR" sz="2400" dirty="0" smtClean="0">
              <a:latin typeface="Times New Roman" panose="02020603050405020304" pitchFamily="18" charset="0"/>
              <a:cs typeface="Times New Roman" panose="02020603050405020304" pitchFamily="18" charset="0"/>
            </a:endParaRPr>
          </a:p>
          <a:p>
            <a:endParaRPr lang="tr-TR" sz="2400" b="1" dirty="0" smtClean="0">
              <a:solidFill>
                <a:srgbClr val="212E84"/>
              </a:solidFill>
              <a:latin typeface="Times New Roman" panose="02020603050405020304" pitchFamily="18" charset="0"/>
              <a:cs typeface="Times New Roman" panose="02020603050405020304" pitchFamily="18" charset="0"/>
            </a:endParaRPr>
          </a:p>
          <a:p>
            <a:endParaRPr lang="tr-TR" sz="2400" b="1" dirty="0" smtClean="0">
              <a:solidFill>
                <a:srgbClr val="212E84"/>
              </a:solidFill>
              <a:latin typeface="Times New Roman" panose="02020603050405020304" pitchFamily="18" charset="0"/>
              <a:cs typeface="Times New Roman" panose="02020603050405020304" pitchFamily="18" charset="0"/>
            </a:endParaRPr>
          </a:p>
          <a:p>
            <a:pPr algn="ctr"/>
            <a:endParaRPr lang="tr-TR" sz="4000" b="1" dirty="0" smtClean="0">
              <a:solidFill>
                <a:srgbClr val="212E84"/>
              </a:solidFill>
              <a:latin typeface="Times New Roman" panose="02020603050405020304" pitchFamily="18" charset="0"/>
              <a:cs typeface="Times New Roman" panose="02020603050405020304" pitchFamily="18" charset="0"/>
            </a:endParaRPr>
          </a:p>
          <a:p>
            <a:pPr algn="ctr"/>
            <a:endParaRPr lang="tr-TR" sz="2400" b="1" dirty="0" smtClean="0">
              <a:solidFill>
                <a:srgbClr val="212E84"/>
              </a:solidFill>
              <a:latin typeface="Times New Roman" panose="02020603050405020304" pitchFamily="18" charset="0"/>
              <a:cs typeface="Times New Roman" panose="02020603050405020304" pitchFamily="18" charset="0"/>
            </a:endParaRPr>
          </a:p>
          <a:p>
            <a:pPr algn="ctr"/>
            <a:endParaRPr lang="tr-TR" sz="2400" b="1" dirty="0">
              <a:solidFill>
                <a:srgbClr val="212E84"/>
              </a:solidFill>
              <a:latin typeface="Times New Roman" panose="02020603050405020304" pitchFamily="18" charset="0"/>
              <a:cs typeface="Times New Roman" panose="02020603050405020304" pitchFamily="18" charset="0"/>
            </a:endParaRPr>
          </a:p>
          <a:p>
            <a:pPr algn="ctr"/>
            <a:endParaRPr lang="tr-TR" sz="2400" b="1" dirty="0" smtClean="0">
              <a:solidFill>
                <a:srgbClr val="212E84"/>
              </a:solidFill>
              <a:latin typeface="Times New Roman" panose="02020603050405020304" pitchFamily="18" charset="0"/>
              <a:cs typeface="Times New Roman" panose="02020603050405020304" pitchFamily="18" charset="0"/>
            </a:endParaRPr>
          </a:p>
          <a:p>
            <a:pPr algn="ctr"/>
            <a:endParaRPr lang="tr-TR" sz="2400" b="1" dirty="0">
              <a:solidFill>
                <a:srgbClr val="212E84"/>
              </a:solidFill>
              <a:latin typeface="Times New Roman" panose="02020603050405020304" pitchFamily="18" charset="0"/>
              <a:cs typeface="Times New Roman" panose="02020603050405020304" pitchFamily="18" charset="0"/>
            </a:endParaRPr>
          </a:p>
          <a:p>
            <a:pPr algn="ctr"/>
            <a:endParaRPr lang="tr-TR" sz="2400" b="1" dirty="0" smtClean="0">
              <a:solidFill>
                <a:srgbClr val="212E84"/>
              </a:solidFill>
              <a:latin typeface="Times New Roman" panose="02020603050405020304" pitchFamily="18" charset="0"/>
              <a:cs typeface="Times New Roman" panose="02020603050405020304" pitchFamily="18" charset="0"/>
            </a:endParaRPr>
          </a:p>
          <a:p>
            <a:pPr algn="ctr"/>
            <a:endParaRPr lang="tr-TR" sz="2400" b="1" dirty="0" smtClean="0">
              <a:solidFill>
                <a:srgbClr val="212E84"/>
              </a:solidFill>
              <a:latin typeface="Times New Roman" panose="02020603050405020304" pitchFamily="18" charset="0"/>
              <a:cs typeface="Times New Roman" panose="02020603050405020304" pitchFamily="18" charset="0"/>
            </a:endParaRP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454419"/>
            <a:ext cx="5112568" cy="203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03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2972" y="1476994"/>
            <a:ext cx="8903523"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714039"/>
            <a:ext cx="8557795" cy="4832092"/>
          </a:xfrm>
          <a:prstGeom prst="rect">
            <a:avLst/>
          </a:prstGeom>
          <a:noFill/>
        </p:spPr>
        <p:txBody>
          <a:bodyPr wrap="square" lIns="0" rIns="0" numCol="1" rtlCol="0" anchor="t" anchorCtr="0">
            <a:noAutofit/>
          </a:bodyPr>
          <a:lstStyle/>
          <a:p>
            <a:pPr marL="285750" indent="-285750" algn="just">
              <a:buClr>
                <a:srgbClr val="FF0000"/>
              </a:buClr>
              <a:buFont typeface="Wingdings" panose="05000000000000000000" pitchFamily="2" charset="2"/>
              <a:buChar char="Ø"/>
              <a:defRPr/>
            </a:pPr>
            <a:endParaRPr lang="tr-TR" i="1" dirty="0">
              <a:solidFill>
                <a:srgbClr val="FF0000"/>
              </a:solidFill>
            </a:endParaRPr>
          </a:p>
          <a:p>
            <a:pPr marL="285750" indent="-285750">
              <a:buClr>
                <a:srgbClr val="FF0000"/>
              </a:buClr>
              <a:buFont typeface="Wingdings" panose="05000000000000000000" pitchFamily="2" charset="2"/>
              <a:buChar char="Ø"/>
              <a:defRPr/>
            </a:pPr>
            <a:r>
              <a:rPr lang="tr-TR" sz="2000" dirty="0"/>
              <a:t>Kooperatiflerin ortak dışı işlemleri nedeniyle kooperatif tüzel kişiliğine bağlı ayrı bir iktisadi işletme oluştuğunun kabul edileceği</a:t>
            </a:r>
          </a:p>
          <a:p>
            <a:pPr marL="285750" indent="-285750">
              <a:buClr>
                <a:srgbClr val="FF0000"/>
              </a:buClr>
              <a:buFont typeface="Wingdings" panose="05000000000000000000" pitchFamily="2" charset="2"/>
              <a:buChar char="Ø"/>
              <a:defRPr/>
            </a:pPr>
            <a:r>
              <a:rPr lang="tr-TR" sz="2000" dirty="0"/>
              <a:t>Kooperatiflerin, iktisadi işletmelerinden ve tam mükellefiyete tabi başka bir kurumun sermayesine katılımlarından kazanç elde etmelerinin ve bu kazançların daha sonra ortaklara dağıtılmasının muafiyete etkisinin olmadığı</a:t>
            </a:r>
          </a:p>
          <a:p>
            <a:pPr marL="285750" indent="-285750">
              <a:buClr>
                <a:srgbClr val="FF0000"/>
              </a:buClr>
              <a:buFont typeface="Wingdings" panose="05000000000000000000" pitchFamily="2" charset="2"/>
              <a:buChar char="Ø"/>
              <a:defRPr/>
            </a:pPr>
            <a:r>
              <a:rPr lang="tr-TR" sz="2000" dirty="0"/>
              <a:t>Ortak dışı işlemlerden elde edilen kazançların vergilendirilmesine ilişkin usul ve esasların Maliye Bakanlığınca belirleneceği</a:t>
            </a:r>
          </a:p>
          <a:p>
            <a:pPr>
              <a:defRPr/>
            </a:pPr>
            <a:r>
              <a:rPr lang="tr-TR" sz="2000" dirty="0"/>
              <a:t>hükmolunmuştur.</a:t>
            </a:r>
            <a:endParaRPr lang="tr-TR" altLang="tr-TR" sz="2000" dirty="0"/>
          </a:p>
          <a:p>
            <a:pPr>
              <a:defRPr/>
            </a:pPr>
            <a:endParaRPr lang="tr-TR" altLang="tr-TR" sz="2000" dirty="0">
              <a:solidFill>
                <a:srgbClr val="000099"/>
              </a:solidFill>
            </a:endParaRPr>
          </a:p>
          <a:p>
            <a:pPr>
              <a:defRPr/>
            </a:pPr>
            <a:r>
              <a:rPr lang="tr-TR" altLang="tr-TR" sz="2000" dirty="0"/>
              <a:t>Muafiyet koşulunu kaybeden herhangi bir kooperatifin vergilendirme dönemi, bu durumun ortaya çıktığı yılın başından itibaren başlar.</a:t>
            </a:r>
          </a:p>
          <a:p>
            <a:pPr marL="360000"/>
            <a:endParaRPr lang="tr-TR" sz="2000" kern="0" dirty="0">
              <a:solidFill>
                <a:srgbClr val="000000"/>
              </a:solidFill>
              <a:cs typeface="Times New Roman" pitchFamily="18" charset="0"/>
            </a:endParaRPr>
          </a:p>
          <a:p>
            <a:pPr marL="1185862" indent="-285750">
              <a:buFont typeface="Wingdings" panose="05000000000000000000" pitchFamily="2" charset="2"/>
              <a:buChar char="Ø"/>
            </a:pPr>
            <a:endParaRPr lang="tr-TR" sz="2000" kern="0" dirty="0">
              <a:solidFill>
                <a:srgbClr val="000000"/>
              </a:solidFill>
              <a:cs typeface="Times New Roman" pitchFamily="18" charset="0"/>
            </a:endParaRPr>
          </a:p>
          <a:p>
            <a:pPr marL="2152650" indent="-354013">
              <a:buFont typeface="Wingdings" panose="05000000000000000000" pitchFamily="2" charset="2"/>
              <a:buChar char="Ø"/>
            </a:pPr>
            <a:endParaRPr lang="tr-TR" dirty="0">
              <a:cs typeface="Times New Roman" pitchFamily="18" charset="0"/>
            </a:endParaRPr>
          </a:p>
          <a:p>
            <a:pPr marL="360000"/>
            <a:endParaRPr lang="tr-TR" kern="0" dirty="0">
              <a:solidFill>
                <a:srgbClr val="000000"/>
              </a:solidFill>
              <a:latin typeface="Times New Roman" pitchFamily="18" charset="0"/>
              <a:cs typeface="Times New Roman" pitchFamily="18" charset="0"/>
            </a:endParaRPr>
          </a:p>
          <a:p>
            <a:pPr marL="2152650" indent="-354013">
              <a:buFont typeface="Wingdings" panose="05000000000000000000" pitchFamily="2" charset="2"/>
              <a:buChar char="Ø"/>
            </a:pPr>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MUAFİYET</a:t>
            </a:r>
            <a:endParaRPr lang="tr-TR" altLang="tr-TR" sz="3200" b="1" dirty="0">
              <a:solidFill>
                <a:srgbClr val="CC3300"/>
              </a:solidFill>
            </a:endParaRPr>
          </a:p>
        </p:txBody>
      </p:sp>
    </p:spTree>
    <p:extLst>
      <p:ext uri="{BB962C8B-B14F-4D97-AF65-F5344CB8AC3E}">
        <p14:creationId xmlns:p14="http://schemas.microsoft.com/office/powerpoint/2010/main" val="289865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0365"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60740" y="1729407"/>
            <a:ext cx="8791268" cy="4832092"/>
          </a:xfrm>
          <a:prstGeom prst="rect">
            <a:avLst/>
          </a:prstGeom>
          <a:noFill/>
        </p:spPr>
        <p:txBody>
          <a:bodyPr wrap="square" lIns="0" rIns="0" numCol="1" rtlCol="0" anchor="t" anchorCtr="0">
            <a:noAutofit/>
          </a:bodyPr>
          <a:lstStyle/>
          <a:p>
            <a:pPr marL="540000" algn="ctr"/>
            <a:r>
              <a:rPr lang="tr-TR" sz="2000" b="1" kern="0" dirty="0" smtClean="0">
                <a:solidFill>
                  <a:srgbClr val="FF0000"/>
                </a:solidFill>
                <a:cs typeface="Times New Roman" pitchFamily="18" charset="0"/>
              </a:rPr>
              <a:t>KURUMLAR VERGİSİNDEN MUAF OLAN KOOPERATİFLERDE ORTAK DIŞI İŞLEMLERİN VERGİLENDİRİLMESİ</a:t>
            </a:r>
          </a:p>
          <a:p>
            <a:pPr marL="468000">
              <a:buFont typeface="Wingdings" panose="05000000000000000000" pitchFamily="2" charset="2"/>
              <a:buChar char="Ø"/>
            </a:pPr>
            <a:r>
              <a:rPr lang="tr-TR" kern="0" dirty="0" smtClean="0">
                <a:solidFill>
                  <a:srgbClr val="000000"/>
                </a:solidFill>
                <a:cs typeface="Times New Roman" pitchFamily="18" charset="0"/>
              </a:rPr>
              <a:t>Kooperatiflerin</a:t>
            </a:r>
            <a:r>
              <a:rPr lang="tr-TR" kern="0" dirty="0">
                <a:solidFill>
                  <a:srgbClr val="000000"/>
                </a:solidFill>
                <a:cs typeface="Times New Roman" pitchFamily="18" charset="0"/>
              </a:rPr>
              <a:t>, 01.01.2018 tarihinden itibaren gerçekleştirecekleri ortak dışı işlemler nedeniyle muafiyetleri etkilenmeyecek; ancak bu işlemlerden elde edilen kazançlar kooperatif tüzel kişiliğine bağlı ayrı bir iktisadi işletme nezdinde kurumlar vergisine tabi tutulacaktır</a:t>
            </a:r>
            <a:r>
              <a:rPr lang="tr-TR" kern="0" dirty="0" smtClean="0">
                <a:solidFill>
                  <a:srgbClr val="000000"/>
                </a:solidFill>
                <a:cs typeface="Times New Roman" pitchFamily="18" charset="0"/>
              </a:rPr>
              <a:t>.</a:t>
            </a:r>
          </a:p>
          <a:p>
            <a:pPr marL="468000"/>
            <a:endParaRPr lang="tr-TR" kern="0" dirty="0" smtClean="0">
              <a:solidFill>
                <a:srgbClr val="000000"/>
              </a:solidFill>
              <a:cs typeface="Times New Roman" pitchFamily="18" charset="0"/>
            </a:endParaRPr>
          </a:p>
          <a:p>
            <a:pPr marL="468000">
              <a:buFont typeface="Wingdings" panose="05000000000000000000" pitchFamily="2" charset="2"/>
              <a:buChar char="Ø"/>
            </a:pPr>
            <a:r>
              <a:rPr lang="tr-TR" kern="0" dirty="0" smtClean="0">
                <a:solidFill>
                  <a:srgbClr val="000000"/>
                </a:solidFill>
                <a:cs typeface="Times New Roman" pitchFamily="18" charset="0"/>
              </a:rPr>
              <a:t>Muafiyete </a:t>
            </a:r>
            <a:r>
              <a:rPr lang="tr-TR" kern="0" dirty="0">
                <a:solidFill>
                  <a:srgbClr val="000000"/>
                </a:solidFill>
                <a:cs typeface="Times New Roman" pitchFamily="18" charset="0"/>
              </a:rPr>
              <a:t>ilişkin diğer şartları taşıyan kooperatiflerin ortak dışı işlemlerinden elde edilen kazançları kooperatif tüzel kişiliğine bağlı ayrı bir iktisadi işletme nezdinde kurumlar vergisine tabi tutulacak, </a:t>
            </a:r>
            <a:endParaRPr lang="tr-TR" kern="0" dirty="0" smtClean="0">
              <a:solidFill>
                <a:srgbClr val="000000"/>
              </a:solidFill>
              <a:cs typeface="Times New Roman" pitchFamily="18" charset="0"/>
            </a:endParaRPr>
          </a:p>
          <a:p>
            <a:pPr marL="468000"/>
            <a:endParaRPr lang="tr-TR" kern="0" dirty="0" smtClean="0">
              <a:solidFill>
                <a:srgbClr val="000000"/>
              </a:solidFill>
              <a:cs typeface="Times New Roman" pitchFamily="18" charset="0"/>
            </a:endParaRPr>
          </a:p>
          <a:p>
            <a:pPr marL="468000">
              <a:buFont typeface="Wingdings" panose="05000000000000000000" pitchFamily="2" charset="2"/>
              <a:buChar char="Ø"/>
            </a:pPr>
            <a:r>
              <a:rPr lang="tr-TR" kern="0" dirty="0" smtClean="0">
                <a:solidFill>
                  <a:srgbClr val="000000"/>
                </a:solidFill>
                <a:cs typeface="Times New Roman" pitchFamily="18" charset="0"/>
              </a:rPr>
              <a:t>Ortak </a:t>
            </a:r>
            <a:r>
              <a:rPr lang="tr-TR" kern="0" dirty="0">
                <a:solidFill>
                  <a:srgbClr val="000000"/>
                </a:solidFill>
                <a:cs typeface="Times New Roman" pitchFamily="18" charset="0"/>
              </a:rPr>
              <a:t>içi işlemlerinden elde edilen kazançlarının kurumlar vergisine tabi tutulması söz konusu olmayacaktır</a:t>
            </a:r>
            <a:r>
              <a:rPr lang="tr-TR" kern="0" dirty="0" smtClean="0">
                <a:solidFill>
                  <a:srgbClr val="000000"/>
                </a:solidFill>
                <a:cs typeface="Times New Roman" pitchFamily="18" charset="0"/>
              </a:rPr>
              <a:t>.</a:t>
            </a:r>
          </a:p>
          <a:p>
            <a:pPr marL="468000"/>
            <a:endParaRPr lang="tr-TR" kern="0" dirty="0">
              <a:solidFill>
                <a:srgbClr val="000000"/>
              </a:solidFill>
              <a:cs typeface="Times New Roman" pitchFamily="18" charset="0"/>
            </a:endParaRPr>
          </a:p>
          <a:p>
            <a:pPr marL="468000">
              <a:buFont typeface="Wingdings" panose="05000000000000000000" pitchFamily="2" charset="2"/>
              <a:buChar char="Ø"/>
            </a:pPr>
            <a:r>
              <a:rPr lang="tr-TR" kern="0" dirty="0">
                <a:solidFill>
                  <a:srgbClr val="000000"/>
                </a:solidFill>
                <a:cs typeface="Times New Roman" pitchFamily="18" charset="0"/>
              </a:rPr>
              <a:t>Ortak dışı işlemlerle ilgili olarak kooperatif tüzel kişiliğine bağlı oluştuğu kabul edilen iktisadi işletme adına gerekli kurumlar vergisi mükellefiyeti tesis edilecektir.</a:t>
            </a:r>
          </a:p>
          <a:p>
            <a:pPr marL="900112"/>
            <a:endParaRPr lang="tr-TR" kern="0" dirty="0">
              <a:solidFill>
                <a:srgbClr val="000000"/>
              </a:solidFill>
              <a:cs typeface="Times New Roman" pitchFamily="18" charset="0"/>
            </a:endParaRPr>
          </a:p>
          <a:p>
            <a:pPr marL="2152650" indent="-354013">
              <a:buFont typeface="Wingdings" panose="05000000000000000000" pitchFamily="2" charset="2"/>
              <a:buChar char="Ø"/>
            </a:pPr>
            <a:endParaRPr lang="tr-TR" dirty="0">
              <a:cs typeface="Times New Roman" pitchFamily="18" charset="0"/>
            </a:endParaRPr>
          </a:p>
          <a:p>
            <a:pPr marL="360000"/>
            <a:endParaRPr lang="tr-TR" kern="0" dirty="0">
              <a:solidFill>
                <a:srgbClr val="000000"/>
              </a:solidFill>
              <a:latin typeface="Times New Roman" pitchFamily="18" charset="0"/>
              <a:cs typeface="Times New Roman" pitchFamily="18" charset="0"/>
            </a:endParaRPr>
          </a:p>
          <a:p>
            <a:pPr marL="2152650" indent="-354013">
              <a:buFont typeface="Wingdings" panose="05000000000000000000" pitchFamily="2" charset="2"/>
              <a:buChar char="Ø"/>
            </a:pPr>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MUAFİYET</a:t>
            </a:r>
            <a:endParaRPr lang="tr-TR" altLang="tr-TR" sz="3200" b="1" dirty="0">
              <a:solidFill>
                <a:srgbClr val="CC3300"/>
              </a:solidFill>
            </a:endParaRPr>
          </a:p>
        </p:txBody>
      </p:sp>
    </p:spTree>
    <p:extLst>
      <p:ext uri="{BB962C8B-B14F-4D97-AF65-F5344CB8AC3E}">
        <p14:creationId xmlns:p14="http://schemas.microsoft.com/office/powerpoint/2010/main" val="34897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8187" y="1502740"/>
            <a:ext cx="8928309"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103009" y="1916832"/>
            <a:ext cx="8645455" cy="4763080"/>
          </a:xfrm>
          <a:prstGeom prst="rect">
            <a:avLst/>
          </a:prstGeom>
          <a:noFill/>
        </p:spPr>
        <p:txBody>
          <a:bodyPr wrap="square" lIns="0" rIns="0" numCol="1" rtlCol="0" anchor="t" anchorCtr="0">
            <a:noAutofit/>
          </a:bodyPr>
          <a:lstStyle/>
          <a:p>
            <a:pPr marL="702900" indent="-342900">
              <a:buFont typeface="Wingdings" panose="05000000000000000000" pitchFamily="2" charset="2"/>
              <a:buChar char="Ø"/>
            </a:pPr>
            <a:r>
              <a:rPr lang="tr-TR" sz="1900" dirty="0" smtClean="0"/>
              <a:t>Ortak </a:t>
            </a:r>
            <a:r>
              <a:rPr lang="tr-TR" sz="1900" dirty="0"/>
              <a:t>dışı işlemlerde bulunmaları nedeniyle 01.01.2018 tarihinden önce kurumlar vergisi mükellefiyeti tesis edilmiş olan kooperatiflerin,</a:t>
            </a:r>
            <a:r>
              <a:rPr lang="tr-TR" sz="1900" dirty="0">
                <a:solidFill>
                  <a:srgbClr val="FF0000"/>
                </a:solidFill>
              </a:rPr>
              <a:t> muafiyete ilişkin diğer şartları da taşıyor olmaları kaydıyla, 01.01.2018 tarihi itibarıyla kurumlar vergisi mükellefiyet kayıtları sonlandırılacaktır. </a:t>
            </a:r>
            <a:endParaRPr lang="tr-TR" sz="1900" dirty="0" smtClean="0">
              <a:solidFill>
                <a:srgbClr val="FF0000"/>
              </a:solidFill>
            </a:endParaRPr>
          </a:p>
          <a:p>
            <a:pPr marL="702900" indent="-342900">
              <a:buFont typeface="Wingdings" panose="05000000000000000000" pitchFamily="2" charset="2"/>
              <a:buChar char="Ø"/>
            </a:pPr>
            <a:r>
              <a:rPr lang="tr-TR" sz="1900" dirty="0" smtClean="0"/>
              <a:t>Bu kooperatiflerin 01.01.2018 tarihinden itibaren gerçekleştirdikleri ortak dışı işlemlerine ilişkin olarak kooperatif tüzel kişiliğine bağlı ayrı bir iktisadi işletme nezdinde kurumlar vergisi mükellefiyeti tesis ettirilmek suretiyle bu  işlemlerden elde ettikleri kazançları vergilendirilecektir</a:t>
            </a:r>
            <a:r>
              <a:rPr lang="tr-TR" sz="1900" dirty="0"/>
              <a:t>. </a:t>
            </a:r>
            <a:endParaRPr lang="tr-TR" sz="1900" dirty="0" smtClean="0"/>
          </a:p>
          <a:p>
            <a:pPr marL="702900" indent="-342900">
              <a:buFont typeface="Wingdings" panose="05000000000000000000" pitchFamily="2" charset="2"/>
              <a:buChar char="Ø"/>
            </a:pPr>
            <a:r>
              <a:rPr lang="tr-TR" sz="1900" dirty="0" smtClean="0">
                <a:solidFill>
                  <a:srgbClr val="FF0000"/>
                </a:solidFill>
              </a:rPr>
              <a:t>Kurumlar </a:t>
            </a:r>
            <a:r>
              <a:rPr lang="tr-TR" sz="1900" dirty="0">
                <a:solidFill>
                  <a:srgbClr val="FF0000"/>
                </a:solidFill>
              </a:rPr>
              <a:t>vergisinden muaf olan kooperatifler</a:t>
            </a:r>
            <a:r>
              <a:rPr lang="tr-TR" sz="1900" dirty="0"/>
              <a:t>, </a:t>
            </a:r>
            <a:r>
              <a:rPr lang="tr-TR" sz="1900" dirty="0">
                <a:solidFill>
                  <a:srgbClr val="FF0000"/>
                </a:solidFill>
              </a:rPr>
              <a:t>ortak dışı işlemlerine ilişkin hesap ve kayıtlarını </a:t>
            </a:r>
            <a:r>
              <a:rPr lang="tr-TR" sz="1900" dirty="0"/>
              <a:t>kooperatif hesaplarıyla ilişkilendirmeksizin </a:t>
            </a:r>
            <a:r>
              <a:rPr lang="tr-TR" sz="1900" dirty="0">
                <a:solidFill>
                  <a:srgbClr val="FF0000"/>
                </a:solidFill>
              </a:rPr>
              <a:t>iktisadi işletme adına tasdik ettirecekleri ayrı defterlerde izleyeceklerdir.</a:t>
            </a:r>
          </a:p>
          <a:p>
            <a:pPr marL="702900" indent="-342900">
              <a:buFont typeface="Wingdings" panose="05000000000000000000" pitchFamily="2" charset="2"/>
              <a:buChar char="Ø"/>
            </a:pPr>
            <a:r>
              <a:rPr lang="tr-TR" sz="1900" dirty="0" smtClean="0"/>
              <a:t>Kurumlar </a:t>
            </a:r>
            <a:r>
              <a:rPr lang="tr-TR" sz="1900" dirty="0"/>
              <a:t>vergisinden muaf olan kooperatiflerin tam mükellefiyete tabi başka bir kurumun sermayesine katılımları, iktisadi işletmeleri ile bu kurumlardan kazanç elde etmeleri ve söz konusu kazançları daha sonra ortaklarına dağıtmaları muafiyetlerini etkilemeyecektir.</a:t>
            </a:r>
          </a:p>
          <a:p>
            <a:pPr marL="702900" indent="-342900">
              <a:buFont typeface="Wingdings" panose="05000000000000000000" pitchFamily="2" charset="2"/>
              <a:buChar char="Ø"/>
            </a:pPr>
            <a:endParaRPr lang="tr-TR" sz="2100" dirty="0" smtClean="0"/>
          </a:p>
          <a:p>
            <a:pPr marL="360000"/>
            <a:endParaRPr lang="tr-TR" kern="0" dirty="0">
              <a:solidFill>
                <a:srgbClr val="000000"/>
              </a:solidFill>
              <a:latin typeface="Times New Roman" pitchFamily="18" charset="0"/>
              <a:cs typeface="Times New Roman" pitchFamily="18" charset="0"/>
            </a:endParaRPr>
          </a:p>
          <a:p>
            <a:pPr marL="1185862" indent="-285750">
              <a:buFont typeface="Wingdings" panose="05000000000000000000" pitchFamily="2" charset="2"/>
              <a:buChar char="Ø"/>
            </a:pPr>
            <a:endParaRPr lang="tr-TR" kern="0" dirty="0">
              <a:solidFill>
                <a:srgbClr val="000000"/>
              </a:solidFill>
              <a:latin typeface="Times New Roman" pitchFamily="18" charset="0"/>
              <a:cs typeface="Times New Roman" pitchFamily="18" charset="0"/>
            </a:endParaRPr>
          </a:p>
          <a:p>
            <a:pPr marL="2152650" indent="-354013">
              <a:buFont typeface="Wingdings" panose="05000000000000000000" pitchFamily="2" charset="2"/>
              <a:buChar char="Ø"/>
            </a:pPr>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MUAFİYET</a:t>
            </a:r>
            <a:endParaRPr lang="tr-TR" altLang="tr-TR" sz="3200" b="1" dirty="0">
              <a:solidFill>
                <a:srgbClr val="CC3300"/>
              </a:solidFill>
            </a:endParaRPr>
          </a:p>
        </p:txBody>
      </p:sp>
    </p:spTree>
    <p:extLst>
      <p:ext uri="{BB962C8B-B14F-4D97-AF65-F5344CB8AC3E}">
        <p14:creationId xmlns:p14="http://schemas.microsoft.com/office/powerpoint/2010/main" val="60485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85168"/>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67544" y="1700596"/>
            <a:ext cx="8467413" cy="4624545"/>
          </a:xfrm>
          <a:prstGeom prst="rect">
            <a:avLst/>
          </a:prstGeom>
          <a:noFill/>
        </p:spPr>
        <p:txBody>
          <a:bodyPr wrap="square" lIns="0" rIns="0" numCol="1" rtlCol="0" anchor="t" anchorCtr="0">
            <a:noAutofit/>
          </a:bodyPr>
          <a:lstStyle/>
          <a:p>
            <a:pPr marL="1957387"/>
            <a:endParaRPr lang="tr-TR" kern="0" dirty="0">
              <a:solidFill>
                <a:srgbClr val="000000"/>
              </a:solidFill>
              <a:latin typeface="Times New Roman" pitchFamily="18" charset="0"/>
              <a:cs typeface="Times New Roman" pitchFamily="18" charset="0"/>
            </a:endParaRPr>
          </a:p>
          <a:p>
            <a:pPr indent="0">
              <a:buClr>
                <a:srgbClr val="FF0000"/>
              </a:buClr>
              <a:defRPr/>
            </a:pPr>
            <a:r>
              <a:rPr lang="tr-TR" sz="1700" dirty="0">
                <a:solidFill>
                  <a:srgbClr val="FF0000"/>
                </a:solidFill>
              </a:rPr>
              <a:t>Örnek 1: </a:t>
            </a:r>
            <a:r>
              <a:rPr lang="tr-TR" sz="1700" dirty="0"/>
              <a:t>(A) narenciye üretim kooperatifinin ortaklarından almış olduğu narenciyeyi niteliğini değiştirmeden üçüncü kişilere satması ortak dışı işlem sayılmazken, niteliğini değiştirerek </a:t>
            </a:r>
            <a:r>
              <a:rPr lang="tr-TR" sz="1700" dirty="0" smtClean="0"/>
              <a:t>reçel</a:t>
            </a:r>
          </a:p>
          <a:p>
            <a:pPr indent="0">
              <a:buClr>
                <a:srgbClr val="FF0000"/>
              </a:buClr>
              <a:defRPr/>
            </a:pPr>
            <a:r>
              <a:rPr lang="tr-TR" sz="1700" dirty="0" smtClean="0"/>
              <a:t>olarak </a:t>
            </a:r>
            <a:r>
              <a:rPr lang="tr-TR" sz="1700" dirty="0"/>
              <a:t>satması durumunda, kooperatif ortak dışı işlem yapmış olacağından, bu işlem nedeniyle kooperatife bağlı oluşan ayrı bir iktisadi işletme nezdinde bu işlemden doğan kazançlar kurumlar vergisine tabi tutulacaktır.</a:t>
            </a:r>
          </a:p>
          <a:p>
            <a:pPr indent="0">
              <a:buClr>
                <a:srgbClr val="FF0000"/>
              </a:buClr>
              <a:defRPr/>
            </a:pPr>
            <a:endParaRPr lang="tr-TR" sz="1700" dirty="0"/>
          </a:p>
          <a:p>
            <a:pPr indent="0">
              <a:buClr>
                <a:srgbClr val="FF0000"/>
              </a:buClr>
              <a:defRPr/>
            </a:pPr>
            <a:r>
              <a:rPr lang="tr-TR" sz="1700" dirty="0">
                <a:solidFill>
                  <a:srgbClr val="FF0000"/>
                </a:solidFill>
              </a:rPr>
              <a:t>Örnek 2:</a:t>
            </a:r>
            <a:r>
              <a:rPr lang="tr-TR" sz="1700" dirty="0"/>
              <a:t> (B) tohum üretim kooperatifi, gıda ürünleri üreten (K) A.Ş.’</a:t>
            </a:r>
            <a:r>
              <a:rPr lang="tr-TR" sz="1700" dirty="0" err="1"/>
              <a:t>nin</a:t>
            </a:r>
            <a:r>
              <a:rPr lang="tr-TR" sz="1700" dirty="0"/>
              <a:t> sermayesinin %20’sine </a:t>
            </a:r>
            <a:endParaRPr lang="tr-TR" sz="1700" dirty="0" smtClean="0"/>
          </a:p>
          <a:p>
            <a:pPr indent="0">
              <a:buClr>
                <a:srgbClr val="FF0000"/>
              </a:buClr>
              <a:defRPr/>
            </a:pPr>
            <a:r>
              <a:rPr lang="tr-TR" sz="1700" dirty="0" smtClean="0"/>
              <a:t>iştirak </a:t>
            </a:r>
            <a:r>
              <a:rPr lang="tr-TR" sz="1700" dirty="0"/>
              <a:t>etmiş ve bu iştirakinin 2017 hesap dönemine ait karını 2018 yılı Haziran ayında dağıtması sonucunda 1.500.000 TL kâr payı elde etmiştir. (B) kooperatifi elde ettiği bu kâr payının </a:t>
            </a:r>
            <a:endParaRPr lang="tr-TR" sz="1700" dirty="0" smtClean="0"/>
          </a:p>
          <a:p>
            <a:pPr indent="0">
              <a:buClr>
                <a:srgbClr val="FF0000"/>
              </a:buClr>
              <a:defRPr/>
            </a:pPr>
            <a:r>
              <a:rPr lang="tr-TR" sz="1700" dirty="0" smtClean="0"/>
              <a:t>600.000 </a:t>
            </a:r>
            <a:r>
              <a:rPr lang="tr-TR" sz="1700" dirty="0"/>
              <a:t>TL’lik kısmını 2019 yılı içerisinde ortaklarına dağıtmıştır.</a:t>
            </a:r>
          </a:p>
          <a:p>
            <a:pPr indent="0">
              <a:buClr>
                <a:srgbClr val="FF0000"/>
              </a:buClr>
              <a:defRPr/>
            </a:pPr>
            <a:endParaRPr lang="tr-TR" sz="1700" dirty="0"/>
          </a:p>
          <a:p>
            <a:pPr indent="0">
              <a:buClr>
                <a:srgbClr val="FF0000"/>
              </a:buClr>
              <a:defRPr/>
            </a:pPr>
            <a:r>
              <a:rPr lang="tr-TR" sz="1700" dirty="0"/>
              <a:t>(B) tohum üretim kooperatifinin sermaye şirketine iştirak etmesi, bu iştirakinden kazanç elde </a:t>
            </a:r>
            <a:endParaRPr lang="tr-TR" sz="1700" dirty="0" smtClean="0"/>
          </a:p>
          <a:p>
            <a:pPr indent="0">
              <a:buClr>
                <a:srgbClr val="FF0000"/>
              </a:buClr>
              <a:defRPr/>
            </a:pPr>
            <a:r>
              <a:rPr lang="tr-TR" sz="1700" dirty="0" smtClean="0"/>
              <a:t>etmesi </a:t>
            </a:r>
            <a:r>
              <a:rPr lang="tr-TR" sz="1700" dirty="0"/>
              <a:t>ve elde ettiği bu kazancı ortaklarına dağıtması kooperatifin muafiyetine etki etmeyecektir</a:t>
            </a:r>
            <a:r>
              <a:rPr lang="tr-TR" sz="1700" dirty="0" smtClean="0"/>
              <a:t>.</a:t>
            </a:r>
          </a:p>
          <a:p>
            <a:pPr indent="0">
              <a:buClr>
                <a:srgbClr val="FF0000"/>
              </a:buClr>
              <a:defRPr/>
            </a:pPr>
            <a:r>
              <a:rPr lang="tr-TR" sz="1700" dirty="0" smtClean="0"/>
              <a:t>(</a:t>
            </a:r>
            <a:r>
              <a:rPr lang="tr-TR" sz="1700" dirty="0"/>
              <a:t>B) kooperatifinin başkaca ortak dışı işlemleri nedeniyle iktisadi işletme oluşması halinde </a:t>
            </a:r>
            <a:endParaRPr lang="tr-TR" sz="1700" dirty="0" smtClean="0"/>
          </a:p>
          <a:p>
            <a:pPr indent="0">
              <a:buClr>
                <a:srgbClr val="FF0000"/>
              </a:buClr>
              <a:defRPr/>
            </a:pPr>
            <a:r>
              <a:rPr lang="tr-TR" sz="1700" dirty="0" smtClean="0"/>
              <a:t>(</a:t>
            </a:r>
            <a:r>
              <a:rPr lang="tr-TR" sz="1700" dirty="0"/>
              <a:t>K) A.Ş.’</a:t>
            </a:r>
            <a:r>
              <a:rPr lang="tr-TR" sz="1700" dirty="0" err="1"/>
              <a:t>nin</a:t>
            </a:r>
            <a:r>
              <a:rPr lang="tr-TR" sz="1700" dirty="0"/>
              <a:t> sermayesine katılımından elde ettiği kazancını iktisadi işletme ile ilişkilendirmesi de söz konusu olmayacaktır.</a:t>
            </a:r>
          </a:p>
          <a:p>
            <a:pPr marL="74250"/>
            <a:endParaRPr lang="tr-TR" sz="1700" kern="0" dirty="0">
              <a:solidFill>
                <a:srgbClr val="000000"/>
              </a:solidFill>
              <a:latin typeface="Times New Roman" pitchFamily="18" charset="0"/>
              <a:cs typeface="Times New Roman" pitchFamily="18" charset="0"/>
            </a:endParaRPr>
          </a:p>
          <a:p>
            <a:pPr marL="2152650" indent="-354013">
              <a:buFont typeface="Wingdings" panose="05000000000000000000" pitchFamily="2" charset="2"/>
              <a:buChar char="Ø"/>
            </a:pPr>
            <a:endParaRPr lang="tr-TR" sz="17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MUAFİYET</a:t>
            </a:r>
            <a:endParaRPr lang="tr-TR" altLang="tr-TR" sz="3200" b="1" dirty="0">
              <a:solidFill>
                <a:srgbClr val="CC3300"/>
              </a:solidFill>
            </a:endParaRPr>
          </a:p>
        </p:txBody>
      </p:sp>
    </p:spTree>
    <p:extLst>
      <p:ext uri="{BB962C8B-B14F-4D97-AF65-F5344CB8AC3E}">
        <p14:creationId xmlns:p14="http://schemas.microsoft.com/office/powerpoint/2010/main" val="362918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25022"/>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714039"/>
            <a:ext cx="8791268" cy="4832092"/>
          </a:xfrm>
          <a:prstGeom prst="rect">
            <a:avLst/>
          </a:prstGeom>
          <a:noFill/>
        </p:spPr>
        <p:txBody>
          <a:bodyPr wrap="square" lIns="0" rIns="0" numCol="1" rtlCol="0" anchor="t" anchorCtr="0">
            <a:noAutofit/>
          </a:bodyPr>
          <a:lstStyle/>
          <a:p>
            <a:pPr marL="360000"/>
            <a:r>
              <a:rPr lang="tr-TR" sz="2100" b="1" u="sng" dirty="0" smtClean="0">
                <a:solidFill>
                  <a:srgbClr val="FF0000"/>
                </a:solidFill>
                <a:cs typeface="Times New Roman" pitchFamily="18" charset="0"/>
              </a:rPr>
              <a:t>ŞARTA BAĞLI MUAFİYETLERİN KAYBI VE KAZANILMASI	:</a:t>
            </a:r>
          </a:p>
          <a:p>
            <a:pPr marL="360000"/>
            <a:endParaRPr lang="tr-TR" sz="2100" b="1" u="sng" dirty="0" smtClean="0">
              <a:solidFill>
                <a:srgbClr val="FF0000"/>
              </a:solidFill>
              <a:cs typeface="Times New Roman" pitchFamily="18" charset="0"/>
            </a:endParaRPr>
          </a:p>
          <a:p>
            <a:pPr marL="468000" indent="-285750">
              <a:buFont typeface="Wingdings" panose="05000000000000000000" pitchFamily="2" charset="2"/>
              <a:buChar char="Ø"/>
            </a:pPr>
            <a:r>
              <a:rPr lang="tr-TR" sz="2100" dirty="0" smtClean="0">
                <a:cs typeface="Times New Roman" pitchFamily="18" charset="0"/>
              </a:rPr>
              <a:t>Muafiyet </a:t>
            </a:r>
            <a:r>
              <a:rPr lang="tr-TR" sz="2100" dirty="0">
                <a:cs typeface="Times New Roman" pitchFamily="18" charset="0"/>
              </a:rPr>
              <a:t>şartlarını ihlal eden bir kurum, bu şartları </a:t>
            </a:r>
            <a:r>
              <a:rPr lang="tr-TR" sz="2100" dirty="0">
                <a:solidFill>
                  <a:srgbClr val="FF0000"/>
                </a:solidFill>
                <a:cs typeface="Times New Roman" pitchFamily="18" charset="0"/>
              </a:rPr>
              <a:t>ihlal ettiği tarihten </a:t>
            </a:r>
            <a:r>
              <a:rPr lang="tr-TR" sz="2100" dirty="0">
                <a:cs typeface="Times New Roman" pitchFamily="18" charset="0"/>
              </a:rPr>
              <a:t>itibaren kurumlar vergisine tabi tutulması</a:t>
            </a:r>
            <a:r>
              <a:rPr lang="tr-TR" sz="2100" dirty="0" smtClean="0">
                <a:cs typeface="Times New Roman" pitchFamily="18" charset="0"/>
              </a:rPr>
              <a:t>,</a:t>
            </a:r>
          </a:p>
          <a:p>
            <a:pPr marL="182250"/>
            <a:endParaRPr lang="tr-TR" sz="2100" dirty="0">
              <a:cs typeface="Times New Roman" pitchFamily="18" charset="0"/>
            </a:endParaRPr>
          </a:p>
          <a:p>
            <a:pPr marL="468000" indent="-285750">
              <a:buFont typeface="Wingdings" panose="05000000000000000000" pitchFamily="2" charset="2"/>
              <a:buChar char="Ø"/>
            </a:pPr>
            <a:r>
              <a:rPr lang="tr-TR" sz="2100" dirty="0" smtClean="0">
                <a:cs typeface="Times New Roman" pitchFamily="18" charset="0"/>
              </a:rPr>
              <a:t>Muafiyet </a:t>
            </a:r>
            <a:r>
              <a:rPr lang="tr-TR" sz="2100" dirty="0">
                <a:cs typeface="Times New Roman" pitchFamily="18" charset="0"/>
              </a:rPr>
              <a:t>şartlarını </a:t>
            </a:r>
            <a:r>
              <a:rPr lang="tr-TR" sz="2100" dirty="0">
                <a:solidFill>
                  <a:srgbClr val="FF0000"/>
                </a:solidFill>
                <a:cs typeface="Times New Roman" pitchFamily="18" charset="0"/>
              </a:rPr>
              <a:t>tekrar kazanması halinde, izleyen hesap döneminden </a:t>
            </a:r>
            <a:r>
              <a:rPr lang="tr-TR" sz="2100" dirty="0">
                <a:cs typeface="Times New Roman" pitchFamily="18" charset="0"/>
              </a:rPr>
              <a:t>itibaren muafiyetten yararlanması gerekir</a:t>
            </a:r>
            <a:r>
              <a:rPr lang="tr-TR" sz="2100" dirty="0" smtClean="0">
                <a:cs typeface="Times New Roman" pitchFamily="18" charset="0"/>
              </a:rPr>
              <a:t>.</a:t>
            </a:r>
          </a:p>
          <a:p>
            <a:pPr marL="468000" indent="-285750">
              <a:buFont typeface="Wingdings" panose="05000000000000000000" pitchFamily="2" charset="2"/>
              <a:buChar char="Ø"/>
            </a:pPr>
            <a:endParaRPr lang="tr-TR" sz="2100" dirty="0">
              <a:cs typeface="Times New Roman" pitchFamily="18" charset="0"/>
            </a:endParaRPr>
          </a:p>
          <a:p>
            <a:pPr marL="182250"/>
            <a:r>
              <a:rPr lang="tr-TR" sz="2100" u="sng" dirty="0" smtClean="0">
                <a:solidFill>
                  <a:srgbClr val="FF0000"/>
                </a:solidFill>
                <a:cs typeface="Times New Roman" pitchFamily="18" charset="0"/>
              </a:rPr>
              <a:t>Örnek: </a:t>
            </a:r>
            <a:r>
              <a:rPr lang="tr-TR" sz="2100" dirty="0" smtClean="0">
                <a:cs typeface="Times New Roman" pitchFamily="18" charset="0"/>
              </a:rPr>
              <a:t>Belediye </a:t>
            </a:r>
            <a:r>
              <a:rPr lang="tr-TR" sz="2100" dirty="0">
                <a:cs typeface="Times New Roman" pitchFamily="18" charset="0"/>
              </a:rPr>
              <a:t>sınırları </a:t>
            </a:r>
            <a:r>
              <a:rPr lang="tr-TR" sz="2100" dirty="0">
                <a:solidFill>
                  <a:srgbClr val="FF0000"/>
                </a:solidFill>
                <a:cs typeface="Times New Roman" pitchFamily="18" charset="0"/>
              </a:rPr>
              <a:t>dışında </a:t>
            </a:r>
            <a:r>
              <a:rPr lang="tr-TR" sz="2100" dirty="0">
                <a:cs typeface="Times New Roman" pitchFamily="18" charset="0"/>
              </a:rPr>
              <a:t>da yolcu taşıma faaliyetinde bulunan bir belediye </a:t>
            </a:r>
            <a:r>
              <a:rPr lang="tr-TR" sz="2100" dirty="0" smtClean="0">
                <a:cs typeface="Times New Roman" pitchFamily="18" charset="0"/>
              </a:rPr>
              <a:t>08.06.2017 </a:t>
            </a:r>
            <a:r>
              <a:rPr lang="tr-TR" sz="2100" dirty="0">
                <a:cs typeface="Times New Roman" pitchFamily="18" charset="0"/>
              </a:rPr>
              <a:t>tarihinden itibaren yalnızca </a:t>
            </a:r>
            <a:r>
              <a:rPr lang="tr-TR" sz="2100" dirty="0">
                <a:solidFill>
                  <a:srgbClr val="FF0000"/>
                </a:solidFill>
                <a:cs typeface="Times New Roman" pitchFamily="18" charset="0"/>
              </a:rPr>
              <a:t>belediye sınırları dahilinde </a:t>
            </a:r>
            <a:r>
              <a:rPr lang="tr-TR" sz="2100" dirty="0">
                <a:cs typeface="Times New Roman" pitchFamily="18" charset="0"/>
              </a:rPr>
              <a:t>yolcu taşıma faaliyetinde bulunmaya başlarsa, söz konusu yolcu işletmesi </a:t>
            </a:r>
            <a:r>
              <a:rPr lang="tr-TR" sz="2100" dirty="0" smtClean="0">
                <a:cs typeface="Times New Roman" pitchFamily="18" charset="0"/>
              </a:rPr>
              <a:t>01.01.2018 tarihinden </a:t>
            </a:r>
            <a:r>
              <a:rPr lang="tr-TR" sz="2100" dirty="0">
                <a:cs typeface="Times New Roman" pitchFamily="18" charset="0"/>
              </a:rPr>
              <a:t>itibaren kurumlar vergisi </a:t>
            </a:r>
            <a:r>
              <a:rPr lang="tr-TR" sz="2100" dirty="0">
                <a:solidFill>
                  <a:srgbClr val="FF0000"/>
                </a:solidFill>
                <a:cs typeface="Times New Roman" pitchFamily="18" charset="0"/>
              </a:rPr>
              <a:t>muafiyetinden yararlanacaktır</a:t>
            </a:r>
            <a:r>
              <a:rPr lang="tr-TR" sz="2100" dirty="0">
                <a:cs typeface="Times New Roman" pitchFamily="18" charset="0"/>
              </a:rPr>
              <a:t>. </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MUAFİYET</a:t>
            </a:r>
            <a:endParaRPr lang="tr-TR" altLang="tr-TR" sz="3200" b="1" dirty="0">
              <a:solidFill>
                <a:srgbClr val="CC3300"/>
              </a:solidFill>
            </a:endParaRPr>
          </a:p>
        </p:txBody>
      </p:sp>
    </p:spTree>
    <p:extLst>
      <p:ext uri="{BB962C8B-B14F-4D97-AF65-F5344CB8AC3E}">
        <p14:creationId xmlns:p14="http://schemas.microsoft.com/office/powerpoint/2010/main" val="8078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209042" y="1461797"/>
            <a:ext cx="8640960"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419539" y="1766136"/>
            <a:ext cx="8256917" cy="46085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39391" y="1714039"/>
            <a:ext cx="8237065" cy="4449777"/>
          </a:xfrm>
          <a:prstGeom prst="rect">
            <a:avLst/>
          </a:prstGeom>
          <a:noFill/>
        </p:spPr>
        <p:txBody>
          <a:bodyPr wrap="square" lIns="0" rIns="0" numCol="1" rtlCol="0" anchor="ctr" anchorCtr="0">
            <a:noAutofit/>
          </a:bodyPr>
          <a:lstStyle/>
          <a:p>
            <a:pPr marL="1357313" lvl="1" indent="-900113" algn="ctr"/>
            <a:r>
              <a:rPr lang="tr-TR" sz="4800" dirty="0" smtClean="0">
                <a:solidFill>
                  <a:srgbClr val="FF0000"/>
                </a:solidFill>
                <a:latin typeface="Times New Roman" pitchFamily="18" charset="0"/>
                <a:cs typeface="Times New Roman" pitchFamily="18" charset="0"/>
              </a:rPr>
              <a:t> </a:t>
            </a:r>
            <a:r>
              <a:rPr lang="tr-TR" altLang="tr-TR" sz="4800" b="1" dirty="0">
                <a:solidFill>
                  <a:srgbClr val="FF0000"/>
                </a:solidFill>
                <a:effectLst>
                  <a:outerShdw blurRad="38100" dist="38100" dir="2700000" algn="tl">
                    <a:srgbClr val="000000">
                      <a:alpha val="43137"/>
                    </a:srgbClr>
                  </a:outerShdw>
                </a:effectLst>
              </a:rPr>
              <a:t>İSTİSNALAR</a:t>
            </a:r>
          </a:p>
          <a:p>
            <a:pPr marL="1357313" lvl="1" indent="-900113" algn="ctr"/>
            <a:endParaRPr lang="en-GB" sz="4800" dirty="0">
              <a:solidFill>
                <a:srgbClr val="FF0000"/>
              </a:solidFill>
              <a:latin typeface="Times New Roman" pitchFamily="18" charset="0"/>
              <a:cs typeface="Times New Roman" pitchFamily="18" charset="0"/>
            </a:endParaRPr>
          </a:p>
        </p:txBody>
      </p:sp>
      <p:pic>
        <p:nvPicPr>
          <p:cNvPr id="13"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47" y="32168"/>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5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2293" y="1900786"/>
            <a:ext cx="8791268" cy="4832092"/>
          </a:xfrm>
          <a:prstGeom prst="rect">
            <a:avLst/>
          </a:prstGeom>
          <a:noFill/>
        </p:spPr>
        <p:txBody>
          <a:bodyPr wrap="square" lIns="0" rIns="0" numCol="1" rtlCol="0" anchor="t" anchorCtr="0">
            <a:noAutofit/>
          </a:bodyPr>
          <a:lstStyle/>
          <a:p>
            <a:pPr marL="1357313" lvl="1" indent="-900113"/>
            <a:r>
              <a:rPr lang="tr-TR" sz="2400" b="1" dirty="0" smtClean="0">
                <a:solidFill>
                  <a:srgbClr val="FF0000"/>
                </a:solidFill>
                <a:cs typeface="Times New Roman" pitchFamily="18" charset="0"/>
              </a:rPr>
              <a:t>        İSTİSNA:</a:t>
            </a:r>
            <a:endParaRPr lang="tr-TR" sz="2400" b="1" dirty="0">
              <a:solidFill>
                <a:srgbClr val="FF0000"/>
              </a:solidFill>
              <a:cs typeface="Times New Roman" pitchFamily="18" charset="0"/>
            </a:endParaRPr>
          </a:p>
          <a:p>
            <a:pPr marL="900112"/>
            <a:r>
              <a:rPr lang="tr-TR" sz="2100" dirty="0">
                <a:cs typeface="Times New Roman" pitchFamily="18" charset="0"/>
              </a:rPr>
              <a:t>Vergi istisnası, vergi kanunlarında </a:t>
            </a:r>
            <a:r>
              <a:rPr lang="tr-TR" sz="2100" b="1" u="sng" dirty="0">
                <a:cs typeface="Times New Roman" pitchFamily="18" charset="0"/>
              </a:rPr>
              <a:t>esas itibarıyla vergilendirilmesi öngörülen bir </a:t>
            </a:r>
            <a:r>
              <a:rPr lang="tr-TR" sz="2100" b="1" u="sng" dirty="0">
                <a:solidFill>
                  <a:srgbClr val="FF0000"/>
                </a:solidFill>
                <a:cs typeface="Times New Roman" pitchFamily="18" charset="0"/>
              </a:rPr>
              <a:t>konunun</a:t>
            </a:r>
            <a:r>
              <a:rPr lang="tr-TR" sz="2100" b="1" u="sng" dirty="0">
                <a:cs typeface="Times New Roman" pitchFamily="18" charset="0"/>
              </a:rPr>
              <a:t> kısmen veya tamamen sürekli veya geçici olarak belirli amaç ve gerekçelerle vergi dışı bırakılmasıdır.</a:t>
            </a:r>
          </a:p>
          <a:p>
            <a:pPr marL="900112" indent="0">
              <a:buNone/>
            </a:pPr>
            <a:endParaRPr lang="tr-TR" sz="2100" dirty="0">
              <a:cs typeface="Times New Roman" pitchFamily="18" charset="0"/>
            </a:endParaRPr>
          </a:p>
          <a:p>
            <a:pPr marL="1614488" indent="-357188">
              <a:buNone/>
            </a:pPr>
            <a:r>
              <a:rPr lang="tr-TR" sz="2100" dirty="0">
                <a:cs typeface="Times New Roman" pitchFamily="18" charset="0"/>
              </a:rPr>
              <a:t>1.	Kurumlar Vergisinin 5. Maddesinde belirlenen istisnalar.</a:t>
            </a:r>
            <a:endParaRPr lang="tr-TR" sz="2100" u="sng" dirty="0">
              <a:cs typeface="Times New Roman" pitchFamily="18" charset="0"/>
            </a:endParaRPr>
          </a:p>
          <a:p>
            <a:pPr marL="1614488" indent="-357188">
              <a:buNone/>
            </a:pPr>
            <a:r>
              <a:rPr lang="tr-TR" sz="2100" dirty="0">
                <a:cs typeface="Times New Roman" pitchFamily="18" charset="0"/>
              </a:rPr>
              <a:t>2.	Diğer Kanunlarda Belirlenen İstisnalar</a:t>
            </a:r>
            <a:r>
              <a:rPr lang="tr-TR" dirty="0">
                <a:latin typeface="Times New Roman" pitchFamily="18" charset="0"/>
                <a:cs typeface="Times New Roman" pitchFamily="18" charset="0"/>
              </a:rPr>
              <a:t>.</a:t>
            </a:r>
            <a:endParaRPr lang="en-GB" sz="12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038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0848"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38572" y="1785744"/>
            <a:ext cx="8791268" cy="4832092"/>
          </a:xfrm>
          <a:prstGeom prst="rect">
            <a:avLst/>
          </a:prstGeom>
          <a:noFill/>
        </p:spPr>
        <p:txBody>
          <a:bodyPr wrap="square" lIns="0" rIns="0" numCol="1" rtlCol="0" anchor="t" anchorCtr="0">
            <a:noAutofit/>
          </a:bodyPr>
          <a:lstStyle/>
          <a:p>
            <a:pPr marL="360000" algn="ctr"/>
            <a:r>
              <a:rPr lang="tr-TR" sz="2000" b="1" dirty="0" smtClean="0">
                <a:solidFill>
                  <a:srgbClr val="FF0000"/>
                </a:solidFill>
                <a:cs typeface="Times New Roman" pitchFamily="18" charset="0"/>
              </a:rPr>
              <a:t>KURUMLAR VERGİSİ KANUNU 5. MADDESİNDE BELİRLENEN İSTİSNALAR</a:t>
            </a:r>
          </a:p>
          <a:p>
            <a:pPr marL="360000" algn="ctr"/>
            <a:endParaRPr lang="tr-TR" sz="2000" b="1" dirty="0" smtClean="0">
              <a:solidFill>
                <a:srgbClr val="FF0000"/>
              </a:solidFill>
              <a:latin typeface="Times New Roman" pitchFamily="18" charset="0"/>
              <a:cs typeface="Times New Roman" pitchFamily="18" charset="0"/>
            </a:endParaRPr>
          </a:p>
          <a:p>
            <a:pPr marL="800100" lvl="1" indent="-342900">
              <a:buFont typeface="Wingdings" panose="05000000000000000000" pitchFamily="2" charset="2"/>
              <a:buChar char="Ø"/>
            </a:pPr>
            <a:r>
              <a:rPr lang="tr-TR" sz="2000" b="1" dirty="0">
                <a:solidFill>
                  <a:srgbClr val="FF0000"/>
                </a:solidFill>
              </a:rPr>
              <a:t>İştirak Kazançları İstisnası (5/1-a)</a:t>
            </a:r>
            <a:endParaRPr lang="tr-TR" sz="2000" dirty="0">
              <a:solidFill>
                <a:srgbClr val="FF0000"/>
              </a:solidFill>
            </a:endParaRPr>
          </a:p>
          <a:p>
            <a:pPr marL="800100" lvl="1" indent="-342900">
              <a:buFont typeface="Wingdings" panose="05000000000000000000" pitchFamily="2" charset="2"/>
              <a:buChar char="Ø"/>
            </a:pPr>
            <a:r>
              <a:rPr lang="tr-TR" sz="2000" b="1" dirty="0"/>
              <a:t>Yurtdışı İştirak Kazançları İstisnası (5/1-b)</a:t>
            </a:r>
            <a:endParaRPr lang="tr-TR" sz="2000" dirty="0"/>
          </a:p>
          <a:p>
            <a:pPr marL="800100" lvl="1" indent="-342900">
              <a:buFont typeface="Wingdings" panose="05000000000000000000" pitchFamily="2" charset="2"/>
              <a:buChar char="Ø"/>
            </a:pPr>
            <a:r>
              <a:rPr lang="tr-TR" sz="2000" b="1" dirty="0" smtClean="0"/>
              <a:t>Tam Mükellef A.Ş</a:t>
            </a:r>
            <a:r>
              <a:rPr lang="tr-TR" sz="2000" b="1" dirty="0"/>
              <a:t>.’</a:t>
            </a:r>
            <a:r>
              <a:rPr lang="tr-TR" sz="2000" b="1" dirty="0" err="1"/>
              <a:t>lerin</a:t>
            </a:r>
            <a:r>
              <a:rPr lang="tr-TR" sz="2000" b="1" dirty="0"/>
              <a:t> Yurtdışı İştirak Hisselerini Elden </a:t>
            </a:r>
            <a:r>
              <a:rPr lang="tr-TR" sz="2000" b="1" dirty="0" smtClean="0"/>
              <a:t>Çıkarmalarına   </a:t>
            </a:r>
            <a:r>
              <a:rPr lang="tr-TR" sz="2000" b="1" dirty="0"/>
              <a:t>İlişkin İstisna (5/1-c)</a:t>
            </a:r>
            <a:endParaRPr lang="tr-TR" sz="2000" dirty="0"/>
          </a:p>
          <a:p>
            <a:pPr marL="800100" lvl="1" indent="-342900">
              <a:buFont typeface="Wingdings" panose="05000000000000000000" pitchFamily="2" charset="2"/>
              <a:buChar char="Ø"/>
            </a:pPr>
            <a:r>
              <a:rPr lang="tr-TR" sz="2000" b="1" dirty="0">
                <a:solidFill>
                  <a:srgbClr val="FF0000"/>
                </a:solidFill>
              </a:rPr>
              <a:t>Emisyon Primi İstisnası (5/1-ç)</a:t>
            </a:r>
            <a:endParaRPr lang="tr-TR" sz="2000" dirty="0">
              <a:solidFill>
                <a:srgbClr val="FF0000"/>
              </a:solidFill>
            </a:endParaRPr>
          </a:p>
          <a:p>
            <a:pPr marL="800100" lvl="1" indent="-342900">
              <a:buFont typeface="Wingdings" panose="05000000000000000000" pitchFamily="2" charset="2"/>
              <a:buChar char="Ø"/>
            </a:pPr>
            <a:r>
              <a:rPr lang="tr-TR" sz="2000" b="1" dirty="0"/>
              <a:t>Yatırım Fon ve Ortaklıkların Kazançlarına İlişkin İstisna (5/1-d)</a:t>
            </a:r>
            <a:endParaRPr lang="tr-TR" sz="2000" dirty="0"/>
          </a:p>
          <a:p>
            <a:pPr marL="800100" lvl="1" indent="-342900">
              <a:buFont typeface="Wingdings" panose="05000000000000000000" pitchFamily="2" charset="2"/>
              <a:buChar char="Ø"/>
            </a:pPr>
            <a:r>
              <a:rPr lang="tr-TR" sz="2000" b="1" dirty="0">
                <a:solidFill>
                  <a:srgbClr val="FF0000"/>
                </a:solidFill>
              </a:rPr>
              <a:t>Taşınmazlar, İştirak Hisseleri, Kurucu Senetleri, İntifa Senetleri ve Rüçhan Hakkı Satışlarından Doğan Kazançlara İlişkin İstisna (5/1-e)</a:t>
            </a:r>
            <a:endParaRPr lang="tr-TR" sz="2000" dirty="0">
              <a:solidFill>
                <a:srgbClr val="FF0000"/>
              </a:solidFill>
            </a:endParaRPr>
          </a:p>
          <a:p>
            <a:pPr marL="800100" lvl="1" indent="-342900">
              <a:buFont typeface="Wingdings" panose="05000000000000000000" pitchFamily="2" charset="2"/>
              <a:buChar char="Ø"/>
            </a:pPr>
            <a:r>
              <a:rPr lang="tr-TR" sz="2000" b="1" dirty="0"/>
              <a:t>Bankalara, Finansal Kiralama ya da Finansman Şirketlerine veya </a:t>
            </a:r>
            <a:r>
              <a:rPr lang="tr-TR" sz="2000" b="1" dirty="0" err="1"/>
              <a:t>TMSF’ye</a:t>
            </a:r>
            <a:r>
              <a:rPr lang="tr-TR" sz="2000" b="1" dirty="0"/>
              <a:t> Borçlu Olan Kurumlara İlişkin İstisna (5/1-f)</a:t>
            </a:r>
            <a:endParaRPr lang="tr-TR" sz="2000" dirty="0"/>
          </a:p>
          <a:p>
            <a:pPr marL="800100" lvl="1" indent="-342900">
              <a:buFont typeface="Wingdings" panose="05000000000000000000" pitchFamily="2" charset="2"/>
              <a:buChar char="Ø"/>
            </a:pPr>
            <a:r>
              <a:rPr lang="tr-TR" sz="2000" b="1" dirty="0">
                <a:solidFill>
                  <a:srgbClr val="FF0000"/>
                </a:solidFill>
              </a:rPr>
              <a:t>Yurtdışı </a:t>
            </a:r>
            <a:r>
              <a:rPr lang="tr-TR" sz="2000" b="1" dirty="0" smtClean="0">
                <a:solidFill>
                  <a:srgbClr val="FF0000"/>
                </a:solidFill>
              </a:rPr>
              <a:t>Şube Kazançları </a:t>
            </a:r>
            <a:r>
              <a:rPr lang="tr-TR" sz="2000" b="1" dirty="0">
                <a:solidFill>
                  <a:srgbClr val="FF0000"/>
                </a:solidFill>
              </a:rPr>
              <a:t>İstisnası (5/1-g</a:t>
            </a:r>
            <a:r>
              <a:rPr lang="tr-TR" sz="2000" b="1" dirty="0" smtClean="0">
                <a:solidFill>
                  <a:srgbClr val="FF0000"/>
                </a:solidFill>
              </a:rPr>
              <a:t>)</a:t>
            </a:r>
            <a:endParaRPr lang="tr-TR" sz="2000" dirty="0">
              <a:solidFill>
                <a:srgbClr val="FF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311440" y="26692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892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5182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714039"/>
            <a:ext cx="8791268" cy="4832092"/>
          </a:xfrm>
          <a:prstGeom prst="rect">
            <a:avLst/>
          </a:prstGeom>
          <a:noFill/>
        </p:spPr>
        <p:txBody>
          <a:bodyPr wrap="square" lIns="0" rIns="0" numCol="1" rtlCol="0" anchor="t" anchorCtr="0">
            <a:noAutofit/>
          </a:bodyPr>
          <a:lstStyle/>
          <a:p>
            <a:pPr marL="360000" algn="ctr"/>
            <a:r>
              <a:rPr lang="tr-TR" sz="2000" b="1" dirty="0" smtClean="0">
                <a:solidFill>
                  <a:srgbClr val="FF0000"/>
                </a:solidFill>
                <a:latin typeface="Times New Roman" pitchFamily="18" charset="0"/>
                <a:cs typeface="Times New Roman" pitchFamily="18" charset="0"/>
              </a:rPr>
              <a:t> </a:t>
            </a:r>
            <a:r>
              <a:rPr lang="tr-TR" sz="2000" b="1" dirty="0">
                <a:solidFill>
                  <a:srgbClr val="FF0000"/>
                </a:solidFill>
                <a:cs typeface="Times New Roman" pitchFamily="18" charset="0"/>
              </a:rPr>
              <a:t>KURUMLAR VERGİSİ KANUNU 5. MADDESİNDE BELİRLENEN İSTİSNALAR</a:t>
            </a:r>
          </a:p>
          <a:p>
            <a:pPr marL="360000" algn="ctr"/>
            <a:r>
              <a:rPr lang="tr-TR" sz="2200" b="1" dirty="0" smtClean="0">
                <a:solidFill>
                  <a:srgbClr val="FF0000"/>
                </a:solidFill>
                <a:latin typeface="Times New Roman" pitchFamily="18" charset="0"/>
                <a:cs typeface="Times New Roman" pitchFamily="18" charset="0"/>
              </a:rPr>
              <a:t> </a:t>
            </a:r>
            <a:endParaRPr lang="tr-TR" sz="2200" b="1" dirty="0">
              <a:solidFill>
                <a:srgbClr val="FF0000"/>
              </a:solidFill>
              <a:latin typeface="Times New Roman" pitchFamily="18" charset="0"/>
              <a:cs typeface="Times New Roman" pitchFamily="18" charset="0"/>
            </a:endParaRPr>
          </a:p>
          <a:p>
            <a:pPr marL="342900" lvl="0" indent="-342900">
              <a:buFont typeface="Wingdings" panose="05000000000000000000" pitchFamily="2" charset="2"/>
              <a:buChar char="Ø"/>
            </a:pPr>
            <a:r>
              <a:rPr lang="tr-TR" sz="2100" b="1" dirty="0" smtClean="0">
                <a:solidFill>
                  <a:srgbClr val="FF0000"/>
                </a:solidFill>
              </a:rPr>
              <a:t>Yurtdışı </a:t>
            </a:r>
            <a:r>
              <a:rPr lang="tr-TR" sz="2100" b="1" dirty="0">
                <a:solidFill>
                  <a:srgbClr val="FF0000"/>
                </a:solidFill>
              </a:rPr>
              <a:t>İnşaat, Onarma, Montaj ve Teknik Hizmetlerden Sağlanan Kazançlara İlişkin İstisna (5/1-h)</a:t>
            </a:r>
            <a:endParaRPr lang="tr-TR" sz="2100" dirty="0">
              <a:solidFill>
                <a:srgbClr val="FF0000"/>
              </a:solidFill>
            </a:endParaRPr>
          </a:p>
          <a:p>
            <a:pPr marL="342900" lvl="0" indent="-342900">
              <a:buFont typeface="Wingdings" panose="05000000000000000000" pitchFamily="2" charset="2"/>
              <a:buChar char="Ø"/>
            </a:pPr>
            <a:r>
              <a:rPr lang="tr-TR" sz="2100" b="1" dirty="0">
                <a:solidFill>
                  <a:srgbClr val="FF0000"/>
                </a:solidFill>
              </a:rPr>
              <a:t>Özel </a:t>
            </a:r>
            <a:r>
              <a:rPr lang="tr-TR" sz="2100" b="1" dirty="0" smtClean="0">
                <a:solidFill>
                  <a:srgbClr val="FF0000"/>
                </a:solidFill>
              </a:rPr>
              <a:t>Okul, Özel Kreş, Gündüz Bakımevleri ve </a:t>
            </a:r>
            <a:r>
              <a:rPr lang="tr-TR" sz="2100" b="1" dirty="0">
                <a:solidFill>
                  <a:srgbClr val="FF0000"/>
                </a:solidFill>
              </a:rPr>
              <a:t>Rehabilitasyon Merkezi İşletilmesinden Elde Edilen Kazançlara İlişkin İstisna (5/1-ı)</a:t>
            </a:r>
            <a:endParaRPr lang="tr-TR" sz="2100" dirty="0">
              <a:solidFill>
                <a:srgbClr val="FF0000"/>
              </a:solidFill>
            </a:endParaRPr>
          </a:p>
          <a:p>
            <a:pPr marL="342900" lvl="0" indent="-342900">
              <a:buFont typeface="Wingdings" panose="05000000000000000000" pitchFamily="2" charset="2"/>
              <a:buChar char="Ø"/>
            </a:pPr>
            <a:r>
              <a:rPr lang="tr-TR" sz="2100" b="1" dirty="0">
                <a:solidFill>
                  <a:srgbClr val="FF0000"/>
                </a:solidFill>
              </a:rPr>
              <a:t>Kooperatiflerde </a:t>
            </a:r>
            <a:r>
              <a:rPr lang="tr-TR" sz="2100" b="1" dirty="0" err="1">
                <a:solidFill>
                  <a:srgbClr val="FF0000"/>
                </a:solidFill>
              </a:rPr>
              <a:t>Risturn</a:t>
            </a:r>
            <a:r>
              <a:rPr lang="tr-TR" sz="2100" b="1" dirty="0">
                <a:solidFill>
                  <a:srgbClr val="FF0000"/>
                </a:solidFill>
              </a:rPr>
              <a:t> İstisnası (5/1-i)</a:t>
            </a:r>
            <a:endParaRPr lang="tr-TR" sz="2100" dirty="0">
              <a:solidFill>
                <a:srgbClr val="FF0000"/>
              </a:solidFill>
            </a:endParaRPr>
          </a:p>
          <a:p>
            <a:pPr marL="342900" lvl="0" indent="-342900">
              <a:buFont typeface="Wingdings" panose="05000000000000000000" pitchFamily="2" charset="2"/>
              <a:buChar char="Ø"/>
            </a:pPr>
            <a:r>
              <a:rPr lang="tr-TR" sz="2100" b="1" dirty="0">
                <a:solidFill>
                  <a:srgbClr val="FF0000"/>
                </a:solidFill>
              </a:rPr>
              <a:t>Sat-Kirala-Geri Al İşlemlerinden Doğan Kazanç İstisnası (5/1-j)</a:t>
            </a:r>
            <a:endParaRPr lang="tr-TR" sz="2100" dirty="0">
              <a:solidFill>
                <a:srgbClr val="FF0000"/>
              </a:solidFill>
            </a:endParaRPr>
          </a:p>
          <a:p>
            <a:pPr marL="342900" lvl="0" indent="-342900">
              <a:buFont typeface="Wingdings" panose="05000000000000000000" pitchFamily="2" charset="2"/>
              <a:buChar char="Ø"/>
            </a:pPr>
            <a:r>
              <a:rPr lang="tr-TR" sz="2100" b="1" dirty="0">
                <a:solidFill>
                  <a:srgbClr val="FF0000"/>
                </a:solidFill>
              </a:rPr>
              <a:t>Kira Sertifikası Amacıyla Her Türlü Varlık Ve Hakların Satışından Doğan Kazanç İstisnası (5/1-k) </a:t>
            </a:r>
            <a:endParaRPr lang="tr-TR" sz="2100" dirty="0">
              <a:solidFill>
                <a:srgbClr val="FF0000"/>
              </a:solidFill>
            </a:endParaRPr>
          </a:p>
          <a:p>
            <a:pPr marL="342900" lvl="0" indent="-342900">
              <a:buFont typeface="Wingdings" panose="05000000000000000000" pitchFamily="2" charset="2"/>
              <a:buChar char="Ø"/>
            </a:pPr>
            <a:r>
              <a:rPr lang="tr-TR" sz="2100" b="1" dirty="0"/>
              <a:t>Sınai Mülkiyet Haklarında İstisna (5/1-B)</a:t>
            </a:r>
            <a:endParaRPr lang="tr-TR" sz="2100" dirty="0"/>
          </a:p>
          <a:p>
            <a:pPr marL="702900" indent="-342900">
              <a:buFont typeface="Wingdings" panose="05000000000000000000" pitchFamily="2" charset="2"/>
              <a:buChar char="Ø"/>
            </a:pPr>
            <a:endParaRPr lang="tr-TR" sz="2100" b="1" kern="0" dirty="0">
              <a:solidFill>
                <a:srgbClr val="FF0000"/>
              </a:solidFill>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23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69309"/>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08868" y="1726279"/>
            <a:ext cx="8791268" cy="4832092"/>
          </a:xfrm>
          <a:prstGeom prst="rect">
            <a:avLst/>
          </a:prstGeom>
          <a:noFill/>
        </p:spPr>
        <p:txBody>
          <a:bodyPr wrap="square" lIns="0" rIns="0" numCol="1" rtlCol="0" anchor="t" anchorCtr="0">
            <a:noAutofit/>
          </a:bodyPr>
          <a:lstStyle/>
          <a:p>
            <a:pPr marL="360000" algn="ctr"/>
            <a:r>
              <a:rPr lang="tr-TR" sz="2400" b="1" dirty="0" smtClean="0">
                <a:solidFill>
                  <a:srgbClr val="FF0000"/>
                </a:solidFill>
                <a:cs typeface="Times New Roman" pitchFamily="18" charset="0"/>
              </a:rPr>
              <a:t>DİĞER KANUNLARDA BELİRLENEN İSTİSNALAR</a:t>
            </a:r>
          </a:p>
          <a:p>
            <a:pPr marL="342900" lvl="0" indent="-342900">
              <a:lnSpc>
                <a:spcPct val="150000"/>
              </a:lnSpc>
              <a:buFont typeface="Wingdings" panose="05000000000000000000" pitchFamily="2" charset="2"/>
              <a:buChar char="Ø"/>
            </a:pPr>
            <a:r>
              <a:rPr lang="tr-TR" dirty="0"/>
              <a:t>Yatırım İndirimi </a:t>
            </a:r>
            <a:r>
              <a:rPr lang="tr-TR" dirty="0" smtClean="0"/>
              <a:t>İstisnası (GVK-19 ile Geçici 61. Mad.)</a:t>
            </a:r>
            <a:endParaRPr lang="tr-TR" dirty="0"/>
          </a:p>
          <a:p>
            <a:pPr marL="342900" lvl="0" indent="-342900">
              <a:lnSpc>
                <a:spcPct val="150000"/>
              </a:lnSpc>
              <a:buFont typeface="Wingdings" panose="05000000000000000000" pitchFamily="2" charset="2"/>
              <a:buChar char="Ø"/>
            </a:pPr>
            <a:r>
              <a:rPr lang="tr-TR" dirty="0"/>
              <a:t>Türk Uluslararası Gemi Siciline Kayıtlı Gemilerin İşletilmesinden ve Devrinden </a:t>
            </a:r>
            <a:r>
              <a:rPr lang="tr-TR" dirty="0" smtClean="0"/>
              <a:t>Elde        </a:t>
            </a:r>
            <a:r>
              <a:rPr lang="tr-TR" dirty="0"/>
              <a:t>Edilen Kazançlara İlişkin </a:t>
            </a:r>
            <a:r>
              <a:rPr lang="tr-TR" dirty="0" smtClean="0"/>
              <a:t>İstisna ( 4490 S.K.)</a:t>
            </a:r>
            <a:endParaRPr lang="tr-TR" dirty="0"/>
          </a:p>
          <a:p>
            <a:pPr marL="342900" lvl="0" indent="-342900">
              <a:lnSpc>
                <a:spcPct val="150000"/>
              </a:lnSpc>
              <a:buFont typeface="Wingdings" panose="05000000000000000000" pitchFamily="2" charset="2"/>
              <a:buChar char="Ø"/>
            </a:pPr>
            <a:r>
              <a:rPr lang="tr-TR" dirty="0" err="1"/>
              <a:t>Teknokentlerde</a:t>
            </a:r>
            <a:r>
              <a:rPr lang="tr-TR" dirty="0"/>
              <a:t> Yapılan Faaliyetlere İlişkin Kazanç </a:t>
            </a:r>
            <a:r>
              <a:rPr lang="tr-TR" dirty="0" smtClean="0"/>
              <a:t>İstisnası (4691 S.K.)</a:t>
            </a:r>
            <a:endParaRPr lang="tr-TR" dirty="0"/>
          </a:p>
          <a:p>
            <a:pPr marL="342900" lvl="0" indent="-342900">
              <a:lnSpc>
                <a:spcPct val="150000"/>
              </a:lnSpc>
              <a:buFont typeface="Wingdings" panose="05000000000000000000" pitchFamily="2" charset="2"/>
              <a:buChar char="Ø"/>
            </a:pPr>
            <a:r>
              <a:rPr lang="tr-TR" dirty="0"/>
              <a:t>Serbest Bölgelerde Elde Edilen Kazançlara İlişkin </a:t>
            </a:r>
            <a:r>
              <a:rPr lang="tr-TR" dirty="0" smtClean="0"/>
              <a:t>İstisna (3218 S.K.)</a:t>
            </a:r>
            <a:endParaRPr lang="tr-TR" dirty="0"/>
          </a:p>
          <a:p>
            <a:pPr marL="342900" lvl="0" indent="-342900">
              <a:lnSpc>
                <a:spcPct val="150000"/>
              </a:lnSpc>
              <a:buFont typeface="Wingdings" panose="05000000000000000000" pitchFamily="2" charset="2"/>
              <a:buChar char="Ø"/>
            </a:pPr>
            <a:r>
              <a:rPr lang="tr-TR" dirty="0"/>
              <a:t>Lisanslı Depoculuk Kanunu’na Tabi Ürün Senetlerinin Elden Çıkarılmasına </a:t>
            </a:r>
            <a:endParaRPr lang="tr-TR" dirty="0" smtClean="0"/>
          </a:p>
          <a:p>
            <a:pPr lvl="0">
              <a:lnSpc>
                <a:spcPct val="150000"/>
              </a:lnSpc>
            </a:pPr>
            <a:r>
              <a:rPr lang="tr-TR" dirty="0" smtClean="0"/>
              <a:t>      İlişkin </a:t>
            </a:r>
            <a:r>
              <a:rPr lang="tr-TR" dirty="0"/>
              <a:t>İstisna (GVK Geçici Md:76</a:t>
            </a:r>
            <a:r>
              <a:rPr lang="tr-TR" dirty="0" smtClean="0"/>
              <a:t>)</a:t>
            </a:r>
          </a:p>
          <a:p>
            <a:pPr marL="342900" lvl="0" indent="-342900">
              <a:lnSpc>
                <a:spcPct val="150000"/>
              </a:lnSpc>
              <a:buFont typeface="Wingdings" panose="05000000000000000000" pitchFamily="2" charset="2"/>
              <a:buChar char="Ø"/>
            </a:pPr>
            <a:r>
              <a:rPr lang="tr-TR" dirty="0" smtClean="0"/>
              <a:t>Türk Akreditasyon Kurumuna Tanınan İstisna (4457 S.K.)</a:t>
            </a:r>
          </a:p>
          <a:p>
            <a:pPr marL="342900" lvl="0" indent="-342900">
              <a:lnSpc>
                <a:spcPct val="150000"/>
              </a:lnSpc>
              <a:buFont typeface="Wingdings" panose="05000000000000000000" pitchFamily="2" charset="2"/>
              <a:buChar char="Ø"/>
            </a:pPr>
            <a:r>
              <a:rPr lang="tr-TR" dirty="0" smtClean="0"/>
              <a:t>Elektrik Piyasası Kanunu Kapsamında İstisna (6446 S.K.)</a:t>
            </a:r>
          </a:p>
          <a:p>
            <a:pPr marL="342900" lvl="0" indent="-342900">
              <a:lnSpc>
                <a:spcPct val="150000"/>
              </a:lnSpc>
              <a:buFont typeface="Wingdings" panose="05000000000000000000" pitchFamily="2" charset="2"/>
              <a:buChar char="Ø"/>
            </a:pPr>
            <a:r>
              <a:rPr lang="tr-TR" dirty="0" smtClean="0"/>
              <a:t>Araştırma Altyapılarının Kurumlar Vergisi İstisna (6550 S.K.)</a:t>
            </a:r>
            <a:endParaRPr lang="tr-TR" dirty="0"/>
          </a:p>
          <a:p>
            <a:pPr marL="360000">
              <a:lnSpc>
                <a:spcPct val="150000"/>
              </a:lnSpc>
            </a:pPr>
            <a:endParaRPr lang="tr-TR" dirty="0">
              <a:solidFill>
                <a:srgbClr val="FF0000"/>
              </a:solidFill>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03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6</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2421062"/>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Metin kutusu 31">
            <a:extLst>
              <a:ext uri="{FF2B5EF4-FFF2-40B4-BE49-F238E27FC236}">
                <a16:creationId xmlns:a16="http://schemas.microsoft.com/office/drawing/2014/main" xmlns="" id="{704053E6-AF3A-479E-B429-5AC0359258EE}"/>
              </a:ext>
            </a:extLst>
          </p:cNvPr>
          <p:cNvSpPr txBox="1"/>
          <p:nvPr/>
        </p:nvSpPr>
        <p:spPr>
          <a:xfrm>
            <a:off x="510021" y="2421062"/>
            <a:ext cx="8424936" cy="4647426"/>
          </a:xfrm>
          <a:prstGeom prst="rect">
            <a:avLst/>
          </a:prstGeom>
          <a:noFill/>
        </p:spPr>
        <p:txBody>
          <a:bodyPr wrap="square" rtlCol="0">
            <a:spAutoFit/>
          </a:bodyPr>
          <a:lstStyle/>
          <a:p>
            <a:pPr algn="ctr"/>
            <a:r>
              <a:rPr lang="tr-TR" sz="3200" b="1" dirty="0" smtClean="0">
                <a:solidFill>
                  <a:srgbClr val="212E84"/>
                </a:solidFill>
                <a:latin typeface="Times New Roman" panose="02020603050405020304" pitchFamily="18" charset="0"/>
                <a:cs typeface="Times New Roman" panose="02020603050405020304" pitchFamily="18" charset="0"/>
              </a:rPr>
              <a:t> </a:t>
            </a:r>
            <a:r>
              <a:rPr lang="tr-TR" sz="3200" b="1" dirty="0" smtClean="0">
                <a:solidFill>
                  <a:srgbClr val="FF0000"/>
                </a:solidFill>
                <a:latin typeface="Times New Roman" panose="02020603050405020304" pitchFamily="18" charset="0"/>
                <a:cs typeface="Times New Roman" panose="02020603050405020304" pitchFamily="18" charset="0"/>
              </a:rPr>
              <a:t>İlk Türk Şirketleri ?</a:t>
            </a:r>
          </a:p>
          <a:p>
            <a:pPr marL="342900" indent="-342900">
              <a:buFont typeface="Wingdings" pitchFamily="2" charset="2"/>
              <a:buChar char="ü"/>
            </a:pPr>
            <a:endParaRPr lang="tr-TR" sz="2400" b="1" dirty="0" smtClean="0">
              <a:solidFill>
                <a:srgbClr val="212E84"/>
              </a:solidFill>
              <a:latin typeface="Times New Roman" panose="02020603050405020304" pitchFamily="18" charset="0"/>
              <a:cs typeface="Times New Roman" panose="02020603050405020304" pitchFamily="18" charset="0"/>
            </a:endParaRPr>
          </a:p>
          <a:p>
            <a:endParaRPr lang="tr-TR" sz="2400" b="1" dirty="0" smtClean="0">
              <a:solidFill>
                <a:srgbClr val="212E84"/>
              </a:solidFill>
              <a:latin typeface="Times New Roman" panose="02020603050405020304" pitchFamily="18" charset="0"/>
              <a:cs typeface="Times New Roman" panose="02020603050405020304" pitchFamily="18" charset="0"/>
            </a:endParaRPr>
          </a:p>
          <a:p>
            <a:endParaRPr lang="tr-TR" sz="2400" b="1" dirty="0" smtClean="0">
              <a:solidFill>
                <a:srgbClr val="212E84"/>
              </a:solidFill>
              <a:latin typeface="Times New Roman" panose="02020603050405020304" pitchFamily="18" charset="0"/>
              <a:cs typeface="Times New Roman" panose="02020603050405020304" pitchFamily="18" charset="0"/>
            </a:endParaRPr>
          </a:p>
          <a:p>
            <a:pPr algn="ctr"/>
            <a:endParaRPr lang="tr-TR" sz="4000" b="1" dirty="0" smtClean="0">
              <a:solidFill>
                <a:srgbClr val="212E84"/>
              </a:solidFill>
              <a:latin typeface="Times New Roman" panose="02020603050405020304" pitchFamily="18" charset="0"/>
              <a:cs typeface="Times New Roman" panose="02020603050405020304" pitchFamily="18" charset="0"/>
            </a:endParaRPr>
          </a:p>
          <a:p>
            <a:pPr algn="ctr"/>
            <a:endParaRPr lang="tr-TR" sz="2400" b="1" dirty="0" smtClean="0">
              <a:solidFill>
                <a:srgbClr val="212E84"/>
              </a:solidFill>
              <a:latin typeface="Times New Roman" panose="02020603050405020304" pitchFamily="18" charset="0"/>
              <a:cs typeface="Times New Roman" panose="02020603050405020304" pitchFamily="18" charset="0"/>
            </a:endParaRPr>
          </a:p>
          <a:p>
            <a:pPr algn="ctr"/>
            <a:endParaRPr lang="tr-TR" sz="2400" b="1" dirty="0">
              <a:solidFill>
                <a:srgbClr val="212E84"/>
              </a:solidFill>
              <a:latin typeface="Times New Roman" panose="02020603050405020304" pitchFamily="18" charset="0"/>
              <a:cs typeface="Times New Roman" panose="02020603050405020304" pitchFamily="18" charset="0"/>
            </a:endParaRPr>
          </a:p>
          <a:p>
            <a:pPr algn="ctr"/>
            <a:endParaRPr lang="tr-TR" sz="2400" b="1" dirty="0" smtClean="0">
              <a:solidFill>
                <a:srgbClr val="212E84"/>
              </a:solidFill>
              <a:latin typeface="Times New Roman" panose="02020603050405020304" pitchFamily="18" charset="0"/>
              <a:cs typeface="Times New Roman" panose="02020603050405020304" pitchFamily="18" charset="0"/>
            </a:endParaRPr>
          </a:p>
          <a:p>
            <a:pPr algn="ctr"/>
            <a:endParaRPr lang="tr-TR" sz="2400" b="1" dirty="0">
              <a:solidFill>
                <a:srgbClr val="212E84"/>
              </a:solidFill>
              <a:latin typeface="Times New Roman" panose="02020603050405020304" pitchFamily="18" charset="0"/>
              <a:cs typeface="Times New Roman" panose="02020603050405020304" pitchFamily="18" charset="0"/>
            </a:endParaRPr>
          </a:p>
          <a:p>
            <a:pPr algn="ctr"/>
            <a:endParaRPr lang="tr-TR" sz="2400" b="1" dirty="0" smtClean="0">
              <a:solidFill>
                <a:srgbClr val="212E84"/>
              </a:solidFill>
              <a:latin typeface="Times New Roman" panose="02020603050405020304" pitchFamily="18" charset="0"/>
              <a:cs typeface="Times New Roman" panose="02020603050405020304" pitchFamily="18" charset="0"/>
            </a:endParaRPr>
          </a:p>
          <a:p>
            <a:pPr algn="ctr"/>
            <a:endParaRPr lang="tr-TR" sz="2400" b="1" dirty="0" smtClean="0">
              <a:solidFill>
                <a:srgbClr val="212E84"/>
              </a:solidFill>
              <a:latin typeface="Times New Roman" panose="02020603050405020304" pitchFamily="18" charset="0"/>
              <a:cs typeface="Times New Roman" panose="02020603050405020304" pitchFamily="18" charset="0"/>
            </a:endParaRP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o 1"/>
          <p:cNvGraphicFramePr>
            <a:graphicFrameLocks noGrp="1"/>
          </p:cNvGraphicFramePr>
          <p:nvPr>
            <p:extLst/>
          </p:nvPr>
        </p:nvGraphicFramePr>
        <p:xfrm>
          <a:off x="485985" y="2961695"/>
          <a:ext cx="8136904" cy="3566160"/>
        </p:xfrm>
        <a:graphic>
          <a:graphicData uri="http://schemas.openxmlformats.org/drawingml/2006/table">
            <a:tbl>
              <a:tblPr/>
              <a:tblGrid>
                <a:gridCol w="3461675"/>
                <a:gridCol w="2581843"/>
                <a:gridCol w="2093386"/>
              </a:tblGrid>
              <a:tr h="196906">
                <a:tc>
                  <a:txBody>
                    <a:bodyPr/>
                    <a:lstStyle/>
                    <a:p>
                      <a:pPr algn="ctr" fontAlgn="b"/>
                      <a:r>
                        <a:rPr lang="tr-TR" sz="1400" b="1" i="0" u="none" strike="noStrike" dirty="0">
                          <a:effectLst/>
                          <a:latin typeface="Times New Roman" pitchFamily="18" charset="0"/>
                          <a:cs typeface="Times New Roman" pitchFamily="18" charset="0"/>
                        </a:rPr>
                        <a:t>ŞİRKET</a:t>
                      </a:r>
                    </a:p>
                  </a:txBody>
                  <a:tcPr marL="9525" marR="9525" marT="9525" marB="0" anchor="b">
                    <a:lnL>
                      <a:noFill/>
                    </a:lnL>
                    <a:lnR>
                      <a:noFill/>
                    </a:lnR>
                    <a:lnT>
                      <a:noFill/>
                    </a:lnT>
                    <a:lnB>
                      <a:noFill/>
                    </a:lnB>
                    <a:solidFill>
                      <a:srgbClr val="99CCFF"/>
                    </a:solidFill>
                  </a:tcPr>
                </a:tc>
                <a:tc>
                  <a:txBody>
                    <a:bodyPr/>
                    <a:lstStyle/>
                    <a:p>
                      <a:pPr algn="ctr" fontAlgn="b"/>
                      <a:r>
                        <a:rPr lang="tr-TR" sz="1400" b="1" i="0" u="none" strike="noStrike">
                          <a:effectLst/>
                          <a:latin typeface="Times New Roman" pitchFamily="18" charset="0"/>
                          <a:cs typeface="Times New Roman" pitchFamily="18" charset="0"/>
                        </a:rPr>
                        <a:t>KURUCU</a:t>
                      </a:r>
                    </a:p>
                  </a:txBody>
                  <a:tcPr marL="9525" marR="9525" marT="9525" marB="0" anchor="b">
                    <a:lnL>
                      <a:noFill/>
                    </a:lnL>
                    <a:lnR>
                      <a:noFill/>
                    </a:lnR>
                    <a:lnT>
                      <a:noFill/>
                    </a:lnT>
                    <a:lnB>
                      <a:noFill/>
                    </a:lnB>
                    <a:solidFill>
                      <a:srgbClr val="99CCFF"/>
                    </a:solidFill>
                  </a:tcPr>
                </a:tc>
                <a:tc>
                  <a:txBody>
                    <a:bodyPr/>
                    <a:lstStyle/>
                    <a:p>
                      <a:pPr algn="ctr" fontAlgn="b"/>
                      <a:r>
                        <a:rPr lang="tr-TR" sz="1400" b="1" i="0" u="none" strike="noStrike">
                          <a:effectLst/>
                          <a:latin typeface="Times New Roman" pitchFamily="18" charset="0"/>
                          <a:cs typeface="Times New Roman" pitchFamily="18" charset="0"/>
                        </a:rPr>
                        <a:t>KURULUŞ</a:t>
                      </a:r>
                    </a:p>
                  </a:txBody>
                  <a:tcPr marL="9525" marR="9525" marT="9525" marB="0" anchor="b">
                    <a:lnL>
                      <a:noFill/>
                    </a:lnL>
                    <a:lnR>
                      <a:noFill/>
                    </a:lnR>
                    <a:lnT>
                      <a:noFill/>
                    </a:lnT>
                    <a:lnB>
                      <a:noFill/>
                    </a:lnB>
                    <a:solidFill>
                      <a:srgbClr val="99CCFF"/>
                    </a:solidFill>
                  </a:tcPr>
                </a:tc>
              </a:tr>
              <a:tr h="212498">
                <a:tc>
                  <a:txBody>
                    <a:bodyPr/>
                    <a:lstStyle/>
                    <a:p>
                      <a:pPr fontAlgn="b"/>
                      <a:r>
                        <a:rPr lang="tr-TR" sz="1400" b="1" i="0" u="none" strike="noStrike" dirty="0">
                          <a:effectLst/>
                          <a:latin typeface="Times New Roman" pitchFamily="18" charset="0"/>
                          <a:cs typeface="Times New Roman" pitchFamily="18" charset="0"/>
                        </a:rPr>
                        <a:t>Hacı Bekir Lokumları</a:t>
                      </a: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1" i="0" u="none" strike="noStrike" dirty="0">
                          <a:effectLst/>
                          <a:latin typeface="Times New Roman" pitchFamily="18" charset="0"/>
                          <a:cs typeface="Times New Roman" pitchFamily="18" charset="0"/>
                        </a:rPr>
                        <a:t>Hacı Bekir</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1" i="0" u="none" strike="noStrike">
                          <a:effectLst/>
                          <a:latin typeface="Times New Roman" pitchFamily="18" charset="0"/>
                          <a:cs typeface="Times New Roman" pitchFamily="18" charset="0"/>
                        </a:rPr>
                        <a:t>1777</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0" i="0" u="none" strike="noStrike" dirty="0">
                          <a:effectLst/>
                          <a:latin typeface="Times New Roman" pitchFamily="18" charset="0"/>
                          <a:cs typeface="Times New Roman" pitchFamily="18" charset="0"/>
                        </a:rPr>
                        <a:t>İskender</a:t>
                      </a: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0" i="0" u="none" strike="noStrike" dirty="0" err="1">
                          <a:effectLst/>
                          <a:latin typeface="Times New Roman" pitchFamily="18" charset="0"/>
                          <a:cs typeface="Times New Roman" pitchFamily="18" charset="0"/>
                        </a:rPr>
                        <a:t>Mehmetoğlu</a:t>
                      </a:r>
                      <a:r>
                        <a:rPr lang="tr-TR" sz="1400" b="0" i="0" u="none" strike="noStrike" dirty="0">
                          <a:effectLst/>
                          <a:latin typeface="Times New Roman" pitchFamily="18" charset="0"/>
                          <a:cs typeface="Times New Roman" pitchFamily="18" charset="0"/>
                        </a:rPr>
                        <a:t> İskender Efendi</a:t>
                      </a: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0" i="0" u="none" strike="noStrike">
                          <a:effectLst/>
                          <a:latin typeface="Times New Roman" pitchFamily="18" charset="0"/>
                          <a:cs typeface="Times New Roman" pitchFamily="18" charset="0"/>
                        </a:rPr>
                        <a:t>1860</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1" i="0" u="none" strike="noStrike" dirty="0">
                          <a:effectLst/>
                          <a:latin typeface="Times New Roman" pitchFamily="18" charset="0"/>
                          <a:cs typeface="Times New Roman" pitchFamily="18" charset="0"/>
                        </a:rPr>
                        <a:t>Ziraat Bankası</a:t>
                      </a: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1" i="0" u="none" strike="noStrike" dirty="0">
                          <a:effectLst/>
                          <a:latin typeface="Times New Roman" pitchFamily="18" charset="0"/>
                          <a:cs typeface="Times New Roman" pitchFamily="18" charset="0"/>
                        </a:rPr>
                        <a:t>Mithat Paşa</a:t>
                      </a: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1" i="0" u="none" strike="noStrike">
                          <a:effectLst/>
                          <a:latin typeface="Times New Roman" pitchFamily="18" charset="0"/>
                          <a:cs typeface="Times New Roman" pitchFamily="18" charset="0"/>
                        </a:rPr>
                        <a:t>1863</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0" i="0" u="none" strike="noStrike" dirty="0">
                          <a:effectLst/>
                          <a:latin typeface="Times New Roman" pitchFamily="18" charset="0"/>
                          <a:cs typeface="Times New Roman" pitchFamily="18" charset="0"/>
                        </a:rPr>
                        <a:t>Hafız Mustafa</a:t>
                      </a: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0" i="0" u="none" strike="noStrike" dirty="0">
                          <a:effectLst/>
                          <a:latin typeface="Times New Roman" pitchFamily="18" charset="0"/>
                          <a:cs typeface="Times New Roman" pitchFamily="18" charset="0"/>
                        </a:rPr>
                        <a:t>İsmail </a:t>
                      </a:r>
                      <a:r>
                        <a:rPr lang="tr-TR" sz="1400" b="0" i="0" u="none" strike="noStrike" dirty="0" err="1">
                          <a:effectLst/>
                          <a:latin typeface="Times New Roman" pitchFamily="18" charset="0"/>
                          <a:cs typeface="Times New Roman" pitchFamily="18" charset="0"/>
                        </a:rPr>
                        <a:t>Hakkızade</a:t>
                      </a:r>
                      <a:endParaRPr lang="tr-TR" sz="1400" b="0" i="0" u="none" strike="noStrike" dirty="0">
                        <a:effectLst/>
                        <a:latin typeface="Times New Roman" pitchFamily="18" charset="0"/>
                        <a:cs typeface="Times New Roman" pitchFamily="18" charset="0"/>
                      </a:endParaRP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0" i="0" u="none" strike="noStrike" dirty="0">
                          <a:effectLst/>
                          <a:latin typeface="Times New Roman" pitchFamily="18" charset="0"/>
                          <a:cs typeface="Times New Roman" pitchFamily="18" charset="0"/>
                        </a:rPr>
                        <a:t>1864</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1" i="0" u="none" strike="noStrike" dirty="0">
                          <a:effectLst/>
                          <a:latin typeface="Times New Roman" pitchFamily="18" charset="0"/>
                          <a:cs typeface="Times New Roman" pitchFamily="18" charset="0"/>
                        </a:rPr>
                        <a:t>Vefa Bozacısı</a:t>
                      </a: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1" i="0" u="none" strike="noStrike" dirty="0">
                          <a:effectLst/>
                          <a:latin typeface="Times New Roman" pitchFamily="18" charset="0"/>
                          <a:cs typeface="Times New Roman" pitchFamily="18" charset="0"/>
                        </a:rPr>
                        <a:t>Hacı Sadık</a:t>
                      </a: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1" i="0" u="none" strike="noStrike" dirty="0">
                          <a:effectLst/>
                          <a:latin typeface="Times New Roman" pitchFamily="18" charset="0"/>
                          <a:cs typeface="Times New Roman" pitchFamily="18" charset="0"/>
                        </a:rPr>
                        <a:t>1870</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0" i="0" u="none" strike="noStrike" dirty="0">
                          <a:effectLst/>
                          <a:latin typeface="Times New Roman" pitchFamily="18" charset="0"/>
                          <a:cs typeface="Times New Roman" pitchFamily="18" charset="0"/>
                        </a:rPr>
                        <a:t>Karaköy Güllüoğlu</a:t>
                      </a: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0" i="0" u="none" strike="noStrike" dirty="0">
                          <a:effectLst/>
                          <a:latin typeface="Times New Roman" pitchFamily="18" charset="0"/>
                          <a:cs typeface="Times New Roman" pitchFamily="18" charset="0"/>
                        </a:rPr>
                        <a:t>Hacı Mehmet Güllü</a:t>
                      </a: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0" i="0" u="none" strike="noStrike" dirty="0">
                          <a:effectLst/>
                          <a:latin typeface="Times New Roman" pitchFamily="18" charset="0"/>
                          <a:cs typeface="Times New Roman" pitchFamily="18" charset="0"/>
                        </a:rPr>
                        <a:t>1871</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1" i="0" u="none" strike="noStrike" dirty="0">
                          <a:effectLst/>
                          <a:latin typeface="Times New Roman" pitchFamily="18" charset="0"/>
                          <a:cs typeface="Times New Roman" pitchFamily="18" charset="0"/>
                        </a:rPr>
                        <a:t>Kuru Kahveci Mehmet Efendi</a:t>
                      </a: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1" i="0" u="none" strike="noStrike" dirty="0">
                          <a:effectLst/>
                          <a:latin typeface="Times New Roman" pitchFamily="18" charset="0"/>
                          <a:cs typeface="Times New Roman" pitchFamily="18" charset="0"/>
                        </a:rPr>
                        <a:t>Mehmet Efendi</a:t>
                      </a: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1" i="0" u="none" strike="noStrike" dirty="0">
                          <a:effectLst/>
                          <a:latin typeface="Times New Roman" pitchFamily="18" charset="0"/>
                          <a:cs typeface="Times New Roman" pitchFamily="18" charset="0"/>
                        </a:rPr>
                        <a:t>1871</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0" i="0" u="none" strike="noStrike" dirty="0" err="1">
                          <a:effectLst/>
                          <a:latin typeface="Times New Roman" pitchFamily="18" charset="0"/>
                          <a:cs typeface="Times New Roman" pitchFamily="18" charset="0"/>
                        </a:rPr>
                        <a:t>Sabuncakis</a:t>
                      </a:r>
                      <a:endParaRPr lang="tr-TR" sz="1400" b="0" i="0" u="none" strike="noStrike" dirty="0">
                        <a:effectLst/>
                        <a:latin typeface="Times New Roman" pitchFamily="18" charset="0"/>
                        <a:cs typeface="Times New Roman" pitchFamily="18" charset="0"/>
                      </a:endParaRP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0" i="0" u="none" strike="noStrike" dirty="0" err="1">
                          <a:effectLst/>
                          <a:latin typeface="Times New Roman" pitchFamily="18" charset="0"/>
                          <a:cs typeface="Times New Roman" pitchFamily="18" charset="0"/>
                        </a:rPr>
                        <a:t>İstiraki</a:t>
                      </a:r>
                      <a:r>
                        <a:rPr lang="tr-TR" sz="1400" b="0" i="0" u="none" strike="noStrike" dirty="0">
                          <a:effectLst/>
                          <a:latin typeface="Times New Roman" pitchFamily="18" charset="0"/>
                          <a:cs typeface="Times New Roman" pitchFamily="18" charset="0"/>
                        </a:rPr>
                        <a:t> </a:t>
                      </a:r>
                      <a:r>
                        <a:rPr lang="tr-TR" sz="1400" b="0" i="0" u="none" strike="noStrike" dirty="0" err="1">
                          <a:effectLst/>
                          <a:latin typeface="Times New Roman" pitchFamily="18" charset="0"/>
                          <a:cs typeface="Times New Roman" pitchFamily="18" charset="0"/>
                        </a:rPr>
                        <a:t>Sabuncakis</a:t>
                      </a:r>
                      <a:endParaRPr lang="tr-TR" sz="1400" b="0" i="0" u="none" strike="noStrike" dirty="0">
                        <a:effectLst/>
                        <a:latin typeface="Times New Roman" pitchFamily="18" charset="0"/>
                        <a:cs typeface="Times New Roman" pitchFamily="18" charset="0"/>
                      </a:endParaRP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0" i="0" u="none" strike="noStrike" dirty="0">
                          <a:effectLst/>
                          <a:latin typeface="Times New Roman" pitchFamily="18" charset="0"/>
                          <a:cs typeface="Times New Roman" pitchFamily="18" charset="0"/>
                        </a:rPr>
                        <a:t>1874</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1" i="0" u="none" strike="noStrike" dirty="0">
                          <a:effectLst/>
                          <a:latin typeface="Times New Roman" pitchFamily="18" charset="0"/>
                          <a:cs typeface="Times New Roman" pitchFamily="18" charset="0"/>
                        </a:rPr>
                        <a:t>Erden Gıda Sanayi</a:t>
                      </a: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1" i="0" u="none" strike="noStrike" dirty="0">
                          <a:effectLst/>
                          <a:latin typeface="Times New Roman" pitchFamily="18" charset="0"/>
                          <a:cs typeface="Times New Roman" pitchFamily="18" charset="0"/>
                        </a:rPr>
                        <a:t>Mahir ve Kamil Kardeşler</a:t>
                      </a: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1" i="0" u="none" strike="noStrike" dirty="0">
                          <a:effectLst/>
                          <a:latin typeface="Times New Roman" pitchFamily="18" charset="0"/>
                          <a:cs typeface="Times New Roman" pitchFamily="18" charset="0"/>
                        </a:rPr>
                        <a:t>1878</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0" i="0" u="none" strike="noStrike" dirty="0">
                          <a:effectLst/>
                          <a:latin typeface="Times New Roman" pitchFamily="18" charset="0"/>
                          <a:cs typeface="Times New Roman" pitchFamily="18" charset="0"/>
                        </a:rPr>
                        <a:t>Komili</a:t>
                      </a: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0" i="0" u="none" strike="noStrike" dirty="0">
                          <a:effectLst/>
                          <a:latin typeface="Times New Roman" pitchFamily="18" charset="0"/>
                          <a:cs typeface="Times New Roman" pitchFamily="18" charset="0"/>
                        </a:rPr>
                        <a:t>Komili Hasan</a:t>
                      </a: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0" i="0" u="none" strike="noStrike" dirty="0">
                          <a:effectLst/>
                          <a:latin typeface="Times New Roman" pitchFamily="18" charset="0"/>
                          <a:cs typeface="Times New Roman" pitchFamily="18" charset="0"/>
                        </a:rPr>
                        <a:t>1878</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1" i="0" u="none" strike="noStrike" dirty="0" err="1">
                          <a:effectLst/>
                          <a:latin typeface="Times New Roman" pitchFamily="18" charset="0"/>
                          <a:cs typeface="Times New Roman" pitchFamily="18" charset="0"/>
                        </a:rPr>
                        <a:t>Çögenler</a:t>
                      </a:r>
                      <a:r>
                        <a:rPr lang="tr-TR" sz="1400" b="1" i="0" u="none" strike="noStrike" dirty="0">
                          <a:effectLst/>
                          <a:latin typeface="Times New Roman" pitchFamily="18" charset="0"/>
                          <a:cs typeface="Times New Roman" pitchFamily="18" charset="0"/>
                        </a:rPr>
                        <a:t> </a:t>
                      </a:r>
                      <a:r>
                        <a:rPr lang="tr-TR" sz="1400" b="1" i="0" u="none" strike="noStrike" dirty="0" err="1">
                          <a:effectLst/>
                          <a:latin typeface="Times New Roman" pitchFamily="18" charset="0"/>
                          <a:cs typeface="Times New Roman" pitchFamily="18" charset="0"/>
                        </a:rPr>
                        <a:t>Helvacılık</a:t>
                      </a:r>
                      <a:endParaRPr lang="tr-TR" sz="1400" b="1" i="0" u="none" strike="noStrike" dirty="0">
                        <a:effectLst/>
                        <a:latin typeface="Times New Roman" pitchFamily="18" charset="0"/>
                        <a:cs typeface="Times New Roman" pitchFamily="18" charset="0"/>
                      </a:endParaRP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1" i="0" u="none" strike="noStrike" dirty="0" err="1">
                          <a:effectLst/>
                          <a:latin typeface="Times New Roman" pitchFamily="18" charset="0"/>
                          <a:cs typeface="Times New Roman" pitchFamily="18" charset="0"/>
                        </a:rPr>
                        <a:t>Rasif</a:t>
                      </a:r>
                      <a:r>
                        <a:rPr lang="tr-TR" sz="1400" b="1" i="0" u="none" strike="noStrike" dirty="0">
                          <a:effectLst/>
                          <a:latin typeface="Times New Roman" pitchFamily="18" charset="0"/>
                          <a:cs typeface="Times New Roman" pitchFamily="18" charset="0"/>
                        </a:rPr>
                        <a:t> Efendi</a:t>
                      </a: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1" i="0" u="none" strike="noStrike" dirty="0">
                          <a:effectLst/>
                          <a:latin typeface="Times New Roman" pitchFamily="18" charset="0"/>
                          <a:cs typeface="Times New Roman" pitchFamily="18" charset="0"/>
                        </a:rPr>
                        <a:t>1883</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0" i="0" u="none" strike="noStrike" dirty="0" err="1">
                          <a:effectLst/>
                          <a:latin typeface="Times New Roman" pitchFamily="18" charset="0"/>
                          <a:cs typeface="Times New Roman" pitchFamily="18" charset="0"/>
                        </a:rPr>
                        <a:t>Cemilzade</a:t>
                      </a:r>
                      <a:endParaRPr lang="tr-TR" sz="1400" b="0" i="0" u="none" strike="noStrike" dirty="0">
                        <a:effectLst/>
                        <a:latin typeface="Times New Roman" pitchFamily="18" charset="0"/>
                        <a:cs typeface="Times New Roman" pitchFamily="18" charset="0"/>
                      </a:endParaRP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0" i="0" u="none" strike="noStrike" dirty="0">
                          <a:effectLst/>
                          <a:latin typeface="Times New Roman" pitchFamily="18" charset="0"/>
                          <a:cs typeface="Times New Roman" pitchFamily="18" charset="0"/>
                        </a:rPr>
                        <a:t>Şekerci Udi Cemil Bey</a:t>
                      </a: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0" i="0" u="none" strike="noStrike" dirty="0">
                          <a:effectLst/>
                          <a:latin typeface="Times New Roman" pitchFamily="18" charset="0"/>
                          <a:cs typeface="Times New Roman" pitchFamily="18" charset="0"/>
                        </a:rPr>
                        <a:t>1883</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1" i="0" u="none" strike="noStrike" dirty="0">
                          <a:effectLst/>
                          <a:latin typeface="Times New Roman" pitchFamily="18" charset="0"/>
                          <a:cs typeface="Times New Roman" pitchFamily="18" charset="0"/>
                        </a:rPr>
                        <a:t>Hacı Abdullah</a:t>
                      </a: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1" i="0" u="none" strike="noStrike" dirty="0">
                          <a:effectLst/>
                          <a:latin typeface="Times New Roman" pitchFamily="18" charset="0"/>
                          <a:cs typeface="Times New Roman" pitchFamily="18" charset="0"/>
                        </a:rPr>
                        <a:t>Abdullah Efendi</a:t>
                      </a: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1" i="0" u="none" strike="noStrike" dirty="0">
                          <a:effectLst/>
                          <a:latin typeface="Times New Roman" pitchFamily="18" charset="0"/>
                          <a:cs typeface="Times New Roman" pitchFamily="18" charset="0"/>
                        </a:rPr>
                        <a:t>1888</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0" i="0" u="none" strike="noStrike" dirty="0">
                          <a:effectLst/>
                          <a:latin typeface="Times New Roman" pitchFamily="18" charset="0"/>
                          <a:cs typeface="Times New Roman" pitchFamily="18" charset="0"/>
                        </a:rPr>
                        <a:t>Hacı Şakir</a:t>
                      </a: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0" i="0" u="none" strike="noStrike">
                          <a:effectLst/>
                          <a:latin typeface="Times New Roman" pitchFamily="18" charset="0"/>
                          <a:cs typeface="Times New Roman" pitchFamily="18" charset="0"/>
                        </a:rPr>
                        <a:t>Hacı Ali</a:t>
                      </a: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0" i="0" u="none" strike="noStrike" dirty="0">
                          <a:effectLst/>
                          <a:latin typeface="Times New Roman" pitchFamily="18" charset="0"/>
                          <a:cs typeface="Times New Roman" pitchFamily="18" charset="0"/>
                        </a:rPr>
                        <a:t>1889</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r h="212498">
                <a:tc>
                  <a:txBody>
                    <a:bodyPr/>
                    <a:lstStyle/>
                    <a:p>
                      <a:pPr fontAlgn="b"/>
                      <a:r>
                        <a:rPr lang="tr-TR" sz="1400" b="1" i="0" u="none" strike="noStrike" dirty="0" err="1">
                          <a:effectLst/>
                          <a:latin typeface="Times New Roman" pitchFamily="18" charset="0"/>
                          <a:cs typeface="Times New Roman" pitchFamily="18" charset="0"/>
                        </a:rPr>
                        <a:t>Teksima</a:t>
                      </a:r>
                      <a:r>
                        <a:rPr lang="tr-TR" sz="1400" b="1" i="0" u="none" strike="noStrike" dirty="0">
                          <a:effectLst/>
                          <a:latin typeface="Times New Roman" pitchFamily="18" charset="0"/>
                          <a:cs typeface="Times New Roman" pitchFamily="18" charset="0"/>
                        </a:rPr>
                        <a:t> Tekstil</a:t>
                      </a:r>
                    </a:p>
                  </a:txBody>
                  <a:tcPr marL="9525" marR="9525" marT="9525" marB="0" anchor="b">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fontAlgn="b"/>
                      <a:r>
                        <a:rPr lang="tr-TR" sz="1400" b="1" i="0" u="none" strike="noStrike">
                          <a:effectLst/>
                          <a:latin typeface="Times New Roman" pitchFamily="18" charset="0"/>
                          <a:cs typeface="Times New Roman" pitchFamily="18" charset="0"/>
                        </a:rPr>
                        <a:t>H. Mehmet Botsalı</a:t>
                      </a:r>
                    </a:p>
                  </a:txBody>
                  <a:tcPr marL="9525" marR="9525" marT="9525" marB="0" anchor="b">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fontAlgn="b"/>
                      <a:r>
                        <a:rPr lang="tr-TR" sz="1400" b="1" i="0" u="none" strike="noStrike" dirty="0">
                          <a:effectLst/>
                          <a:latin typeface="Times New Roman" pitchFamily="18" charset="0"/>
                          <a:cs typeface="Times New Roman" pitchFamily="18" charset="0"/>
                        </a:rPr>
                        <a:t>1893</a:t>
                      </a:r>
                    </a:p>
                  </a:txBody>
                  <a:tcPr marL="9525" marR="9525" marT="9525" marB="0" anchor="b">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3446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24953" y="1437412"/>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714039"/>
            <a:ext cx="8791268" cy="4832092"/>
          </a:xfrm>
          <a:prstGeom prst="rect">
            <a:avLst/>
          </a:prstGeom>
          <a:noFill/>
        </p:spPr>
        <p:txBody>
          <a:bodyPr wrap="square" lIns="0" rIns="0" numCol="1" rtlCol="0" anchor="t" anchorCtr="0">
            <a:noAutofit/>
          </a:bodyPr>
          <a:lstStyle/>
          <a:p>
            <a:pPr marL="817200" lvl="1"/>
            <a:r>
              <a:rPr lang="tr-TR" sz="2000" b="1" kern="0" dirty="0" smtClean="0">
                <a:solidFill>
                  <a:srgbClr val="FF0000"/>
                </a:solidFill>
                <a:cs typeface="Times New Roman" pitchFamily="18" charset="0"/>
              </a:rPr>
              <a:t>İŞTİRAK KAZANÇLARI İSTİSNASI (5/1-a)</a:t>
            </a:r>
          </a:p>
          <a:p>
            <a:pPr marL="817200" lvl="1"/>
            <a:endParaRPr lang="tr-TR" sz="2000" b="1" kern="0" dirty="0" smtClean="0">
              <a:solidFill>
                <a:srgbClr val="FF0000"/>
              </a:solidFill>
              <a:cs typeface="Times New Roman" pitchFamily="18" charset="0"/>
            </a:endParaRPr>
          </a:p>
          <a:p>
            <a:pPr marL="997200" lvl="1" indent="-357188">
              <a:buFont typeface="Wingdings" panose="05000000000000000000" pitchFamily="2" charset="2"/>
              <a:buChar char="Ø"/>
            </a:pPr>
            <a:r>
              <a:rPr lang="tr-TR" sz="2000" dirty="0">
                <a:cs typeface="Times New Roman" pitchFamily="18" charset="0"/>
              </a:rPr>
              <a:t>İştirak kazançları, </a:t>
            </a:r>
            <a:r>
              <a:rPr lang="tr-TR" sz="2000" b="1" u="sng" dirty="0" smtClean="0">
                <a:cs typeface="Times New Roman" pitchFamily="18" charset="0"/>
              </a:rPr>
              <a:t>Vergilendirmede </a:t>
            </a:r>
            <a:r>
              <a:rPr lang="tr-TR" sz="2000" b="1" u="sng" dirty="0">
                <a:cs typeface="Times New Roman" pitchFamily="18" charset="0"/>
              </a:rPr>
              <a:t>mükerrerliğin önlenmesi </a:t>
            </a:r>
            <a:r>
              <a:rPr lang="tr-TR" sz="2000" dirty="0" smtClean="0">
                <a:cs typeface="Times New Roman" pitchFamily="18" charset="0"/>
              </a:rPr>
              <a:t>amacıyla</a:t>
            </a:r>
          </a:p>
          <a:p>
            <a:pPr marL="640012" lvl="1"/>
            <a:r>
              <a:rPr lang="tr-TR" sz="2000" dirty="0">
                <a:cs typeface="Times New Roman" pitchFamily="18" charset="0"/>
              </a:rPr>
              <a:t> </a:t>
            </a:r>
            <a:r>
              <a:rPr lang="tr-TR" sz="2000" dirty="0" smtClean="0">
                <a:cs typeface="Times New Roman" pitchFamily="18" charset="0"/>
              </a:rPr>
              <a:t>     </a:t>
            </a:r>
            <a:r>
              <a:rPr lang="tr-TR" sz="2000" dirty="0">
                <a:cs typeface="Times New Roman" pitchFamily="18" charset="0"/>
              </a:rPr>
              <a:t>kurumlar vergisinden istisna edilmiştir. </a:t>
            </a:r>
          </a:p>
          <a:p>
            <a:pPr marL="997200" lvl="1" indent="-357188">
              <a:buFont typeface="Wingdings" panose="05000000000000000000" pitchFamily="2" charset="2"/>
              <a:buChar char="Ø"/>
            </a:pPr>
            <a:r>
              <a:rPr lang="tr-TR" sz="2000" dirty="0" smtClean="0">
                <a:cs typeface="Times New Roman" pitchFamily="18" charset="0"/>
              </a:rPr>
              <a:t>Kazancın </a:t>
            </a:r>
            <a:r>
              <a:rPr lang="tr-TR" sz="2000" dirty="0">
                <a:cs typeface="Times New Roman" pitchFamily="18" charset="0"/>
              </a:rPr>
              <a:t>elde edildiğinde </a:t>
            </a:r>
            <a:r>
              <a:rPr lang="tr-TR" sz="2000" b="1" u="sng" dirty="0">
                <a:cs typeface="Times New Roman" pitchFamily="18" charset="0"/>
              </a:rPr>
              <a:t>ilk kurumda </a:t>
            </a:r>
            <a:r>
              <a:rPr lang="tr-TR" sz="2000" dirty="0">
                <a:cs typeface="Times New Roman" pitchFamily="18" charset="0"/>
              </a:rPr>
              <a:t>vergilendirilmesi amaçtır.</a:t>
            </a:r>
          </a:p>
          <a:p>
            <a:pPr marL="360000"/>
            <a:endParaRPr lang="tr-TR" sz="2000" b="1" kern="0" dirty="0">
              <a:solidFill>
                <a:srgbClr val="FF0000"/>
              </a:solidFill>
              <a:cs typeface="Times New Roman" pitchFamily="18" charset="0"/>
            </a:endParaRPr>
          </a:p>
          <a:p>
            <a:pPr marL="457200" indent="-457200">
              <a:buClr>
                <a:srgbClr val="C00000"/>
              </a:buClr>
              <a:buFont typeface="+mj-lt"/>
              <a:buAutoNum type="arabicParenR"/>
              <a:defRPr/>
            </a:pPr>
            <a:r>
              <a:rPr lang="tr-TR" altLang="tr-TR" sz="2000" dirty="0">
                <a:solidFill>
                  <a:srgbClr val="FF0000"/>
                </a:solidFill>
              </a:rPr>
              <a:t>Tam mükellefiyete tabi </a:t>
            </a:r>
            <a:r>
              <a:rPr lang="tr-TR" altLang="tr-TR" sz="2000" dirty="0">
                <a:solidFill>
                  <a:schemeClr val="accent1"/>
                </a:solidFill>
              </a:rPr>
              <a:t>başka bir kurumun </a:t>
            </a:r>
            <a:r>
              <a:rPr lang="tr-TR" altLang="tr-TR" sz="2000" dirty="0">
                <a:solidFill>
                  <a:srgbClr val="FF0000"/>
                </a:solidFill>
              </a:rPr>
              <a:t>sermayesine</a:t>
            </a:r>
            <a:r>
              <a:rPr lang="tr-TR" altLang="tr-TR" sz="2000" dirty="0"/>
              <a:t> katılımlarından elde ettikleri kazançlar,</a:t>
            </a:r>
          </a:p>
          <a:p>
            <a:pPr marL="457200" indent="-457200">
              <a:buClr>
                <a:srgbClr val="C00000"/>
              </a:buClr>
              <a:buFont typeface="+mj-lt"/>
              <a:buAutoNum type="arabicParenR"/>
              <a:defRPr/>
            </a:pPr>
            <a:r>
              <a:rPr lang="tr-TR" altLang="tr-TR" sz="2000" dirty="0" smtClean="0">
                <a:solidFill>
                  <a:srgbClr val="FF0000"/>
                </a:solidFill>
              </a:rPr>
              <a:t>Tam </a:t>
            </a:r>
            <a:r>
              <a:rPr lang="tr-TR" altLang="tr-TR" sz="2000" dirty="0">
                <a:solidFill>
                  <a:srgbClr val="FF0000"/>
                </a:solidFill>
              </a:rPr>
              <a:t>mükellefiyete tabi </a:t>
            </a:r>
            <a:r>
              <a:rPr lang="tr-TR" altLang="tr-TR" sz="2000" dirty="0"/>
              <a:t>başka bir kurumun </a:t>
            </a:r>
            <a:r>
              <a:rPr lang="tr-TR" altLang="tr-TR" sz="2000" dirty="0">
                <a:solidFill>
                  <a:srgbClr val="FF0000"/>
                </a:solidFill>
              </a:rPr>
              <a:t>kârına</a:t>
            </a:r>
            <a:r>
              <a:rPr lang="tr-TR" altLang="tr-TR" sz="2000" dirty="0"/>
              <a:t> katılma imkânı veren kurucu senetleri ile diğer intifa senetlerinden elde ettikleri kâr payları,</a:t>
            </a:r>
          </a:p>
          <a:p>
            <a:pPr marL="457200" indent="-457200">
              <a:buClr>
                <a:srgbClr val="C00000"/>
              </a:buClr>
              <a:buFont typeface="+mj-lt"/>
              <a:buAutoNum type="arabicParenR"/>
              <a:defRPr/>
            </a:pPr>
            <a:r>
              <a:rPr lang="tr-TR" altLang="tr-TR" sz="2000" dirty="0" smtClean="0">
                <a:solidFill>
                  <a:srgbClr val="FF0000"/>
                </a:solidFill>
              </a:rPr>
              <a:t>Tam </a:t>
            </a:r>
            <a:r>
              <a:rPr lang="tr-TR" altLang="tr-TR" sz="2000" dirty="0">
                <a:solidFill>
                  <a:srgbClr val="FF0000"/>
                </a:solidFill>
              </a:rPr>
              <a:t>mükellefiyete tabi girişim sermayesi </a:t>
            </a:r>
            <a:r>
              <a:rPr lang="tr-TR" altLang="tr-TR" sz="2000" dirty="0"/>
              <a:t>yatırım fonu katılma payları ile girişim sermayesi yatırım ortaklıklarının hisse senetlerinden elde ettikleri kâr payları</a:t>
            </a:r>
            <a:r>
              <a:rPr lang="tr-TR" altLang="tr-TR" sz="2000" dirty="0">
                <a:solidFill>
                  <a:srgbClr val="FF0000"/>
                </a:solidFill>
              </a:rPr>
              <a:t>.</a:t>
            </a:r>
          </a:p>
          <a:p>
            <a:pPr>
              <a:defRPr/>
            </a:pPr>
            <a:r>
              <a:rPr lang="tr-TR" altLang="tr-TR" sz="2000" dirty="0" smtClean="0"/>
              <a:t> </a:t>
            </a:r>
          </a:p>
          <a:p>
            <a:pPr lvl="1">
              <a:defRPr/>
            </a:pPr>
            <a:r>
              <a:rPr lang="tr-TR" altLang="tr-TR" sz="2000" dirty="0" smtClean="0"/>
              <a:t>Diğer </a:t>
            </a:r>
            <a:r>
              <a:rPr lang="tr-TR" altLang="tr-TR" sz="2000" dirty="0"/>
              <a:t>fon ve yatırım ortaklıklarının katılma payları ve hisse senetlerinden elde edilen kâr payları bu istisnadan yararlanamaz.</a:t>
            </a:r>
          </a:p>
          <a:p>
            <a:pPr algn="just">
              <a:buClr>
                <a:srgbClr val="800000"/>
              </a:buClr>
              <a:defRPr/>
            </a:pPr>
            <a:endParaRPr lang="tr-TR" altLang="tr-TR" sz="2100" dirty="0"/>
          </a:p>
          <a:p>
            <a:pPr marL="360000"/>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961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1537" y="1436293"/>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3076" y="1675446"/>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95536" y="2025908"/>
            <a:ext cx="8395732" cy="4283412"/>
          </a:xfrm>
          <a:prstGeom prst="rect">
            <a:avLst/>
          </a:prstGeom>
          <a:noFill/>
        </p:spPr>
        <p:txBody>
          <a:bodyPr wrap="square" lIns="0" rIns="0" numCol="1" rtlCol="0" anchor="t" anchorCtr="0">
            <a:noAutofit/>
          </a:bodyPr>
          <a:lstStyle/>
          <a:p>
            <a:pPr marL="702900" indent="-342900">
              <a:buFont typeface="Wingdings" panose="05000000000000000000" pitchFamily="2" charset="2"/>
              <a:buChar char="Ø"/>
            </a:pPr>
            <a:r>
              <a:rPr lang="tr-TR" altLang="tr-TR" sz="1900" dirty="0" smtClean="0"/>
              <a:t>İştirak </a:t>
            </a:r>
            <a:r>
              <a:rPr lang="tr-TR" altLang="tr-TR" sz="1900" dirty="0"/>
              <a:t>kazançları istisnasından yararlanılabilmesi için aranan </a:t>
            </a:r>
            <a:r>
              <a:rPr lang="tr-TR" altLang="tr-TR" sz="1900" dirty="0">
                <a:solidFill>
                  <a:srgbClr val="FF0000"/>
                </a:solidFill>
              </a:rPr>
              <a:t>tek şart, kar payının elde edildiği kurumun (iştirakin) tam mükellef bir kurum olmasıdır. </a:t>
            </a:r>
            <a:endParaRPr lang="tr-TR" altLang="tr-TR" sz="1900" dirty="0" smtClean="0">
              <a:solidFill>
                <a:srgbClr val="FF0000"/>
              </a:solidFill>
            </a:endParaRPr>
          </a:p>
          <a:p>
            <a:pPr marL="702900" indent="-342900">
              <a:buFont typeface="Wingdings" panose="05000000000000000000" pitchFamily="2" charset="2"/>
              <a:buChar char="Ø"/>
            </a:pPr>
            <a:r>
              <a:rPr lang="tr-TR" altLang="tr-TR" sz="1900" dirty="0" smtClean="0"/>
              <a:t>İştirak </a:t>
            </a:r>
            <a:r>
              <a:rPr lang="tr-TR" altLang="tr-TR" sz="1900" dirty="0"/>
              <a:t>kazançları istisnası uygulaması açısından, kurumlar vergisi mükelleflerinin iştirak ettikleri tam mükellef kuruma </a:t>
            </a:r>
            <a:r>
              <a:rPr lang="tr-TR" altLang="tr-TR" sz="1900" dirty="0">
                <a:solidFill>
                  <a:srgbClr val="FF0000"/>
                </a:solidFill>
              </a:rPr>
              <a:t>hangi oranda iştirak ettiklerinin bir önemi bulunmamaktadır. </a:t>
            </a:r>
            <a:r>
              <a:rPr lang="tr-TR" altLang="tr-TR" sz="1900" dirty="0"/>
              <a:t>İştirak oranına bakılmaksızın tam mükellef kurumlardan elde edilen kâr paylarının tamamı kurumlar vergisinden istisna edilecektir. </a:t>
            </a:r>
            <a:endParaRPr lang="tr-TR" altLang="tr-TR" sz="1900" dirty="0" smtClean="0"/>
          </a:p>
          <a:p>
            <a:pPr marL="702900" indent="-342900">
              <a:buFont typeface="Wingdings" panose="05000000000000000000" pitchFamily="2" charset="2"/>
              <a:buChar char="Ø"/>
            </a:pPr>
            <a:r>
              <a:rPr lang="tr-TR" altLang="tr-TR" sz="1900" dirty="0" smtClean="0"/>
              <a:t>Ayrıca</a:t>
            </a:r>
            <a:r>
              <a:rPr lang="tr-TR" altLang="tr-TR" sz="1900" dirty="0"/>
              <a:t>, kâr payını elde eden kurumun iştirak edilen tam mükellef kuruma </a:t>
            </a:r>
            <a:r>
              <a:rPr lang="tr-TR" altLang="tr-TR" sz="1900" dirty="0">
                <a:solidFill>
                  <a:srgbClr val="FF0000"/>
                </a:solidFill>
              </a:rPr>
              <a:t>belli bir süre iştirak etme şartı da aranılmamaktadır. </a:t>
            </a:r>
            <a:endParaRPr lang="tr-TR" altLang="tr-TR" sz="1900" dirty="0" smtClean="0">
              <a:solidFill>
                <a:srgbClr val="FF0000"/>
              </a:solidFill>
            </a:endParaRPr>
          </a:p>
          <a:p>
            <a:pPr marL="702900" indent="-342900">
              <a:buFont typeface="Wingdings" panose="05000000000000000000" pitchFamily="2" charset="2"/>
              <a:buChar char="Ø"/>
            </a:pPr>
            <a:r>
              <a:rPr lang="tr-TR" altLang="tr-TR" sz="1900" dirty="0"/>
              <a:t>Bu bent </a:t>
            </a:r>
            <a:r>
              <a:rPr lang="tr-TR" altLang="tr-TR" sz="1900" dirty="0" smtClean="0"/>
              <a:t>kapsamında</a:t>
            </a:r>
            <a:r>
              <a:rPr lang="tr-TR" altLang="tr-TR" sz="1900" dirty="0"/>
              <a:t>; kurumların yurt dışı iştiraklerinden elde ettikleri kar payları iştirak kazançları istisnasından </a:t>
            </a:r>
            <a:r>
              <a:rPr lang="tr-TR" altLang="tr-TR" sz="1900" dirty="0" smtClean="0"/>
              <a:t>yararlanamayacaktır.</a:t>
            </a:r>
          </a:p>
          <a:p>
            <a:pPr marL="702900" indent="-342900">
              <a:buFont typeface="Wingdings" panose="05000000000000000000" pitchFamily="2" charset="2"/>
              <a:buChar char="Ø"/>
            </a:pPr>
            <a:r>
              <a:rPr lang="tr-TR" altLang="tr-TR" sz="1900" dirty="0"/>
              <a:t>Elde edilen kâr paylarının kaynağının, iştirak edilen kurumun cari yıl veya önceki yıl kârlarından dağıtılmış olmasının, iştirak kazancını elde eden kurum yönünden istisna uygulamasında herhangi bir önemi yoktur. </a:t>
            </a:r>
          </a:p>
          <a:p>
            <a:pPr marL="360000"/>
            <a:endParaRPr lang="tr-TR" sz="1900" kern="0" dirty="0">
              <a:solidFill>
                <a:srgbClr val="000000"/>
              </a:solidFill>
              <a:latin typeface="Times New Roman" pitchFamily="18" charset="0"/>
              <a:cs typeface="Times New Roman" pitchFamily="18" charset="0"/>
            </a:endParaRPr>
          </a:p>
          <a:p>
            <a:pPr marL="360000"/>
            <a:endParaRPr lang="tr-TR" sz="19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944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00681" y="1900786"/>
            <a:ext cx="8791268" cy="4832092"/>
          </a:xfrm>
          <a:prstGeom prst="rect">
            <a:avLst/>
          </a:prstGeom>
          <a:noFill/>
        </p:spPr>
        <p:txBody>
          <a:bodyPr wrap="square" lIns="0" rIns="0" numCol="1" rtlCol="0" anchor="t" anchorCtr="0">
            <a:noAutofit/>
          </a:bodyPr>
          <a:lstStyle/>
          <a:p>
            <a:pPr marL="285750" indent="-285750">
              <a:lnSpc>
                <a:spcPct val="80000"/>
              </a:lnSpc>
              <a:spcBef>
                <a:spcPct val="20000"/>
              </a:spcBef>
              <a:buClr>
                <a:srgbClr val="FF0000"/>
              </a:buClr>
              <a:buSzPct val="125000"/>
              <a:buFont typeface="Wingdings" panose="05000000000000000000" pitchFamily="2" charset="2"/>
              <a:buChar char="Ø"/>
              <a:defRPr/>
            </a:pPr>
            <a:r>
              <a:rPr lang="tr-TR" altLang="tr-TR" sz="1900" dirty="0"/>
              <a:t>Tam mükellef bir kurumdan elde edilen iştirak kazancının, bu kurumda genel vergi rejimi uyarınca vergilenmiş veya kurumlar vergisinden istisna edilmiş kazançlardan oluşması veya kâr dağıtımına bağlı vergi kesintisinin kapsamı dışında bırakılmış veya düşük oranda vergi kesintisi yapılmış olması, istisna uygulamasına engel teşkil etmeyecektir.</a:t>
            </a:r>
          </a:p>
          <a:p>
            <a:pPr marL="285750" indent="-285750">
              <a:buClr>
                <a:srgbClr val="FF0000"/>
              </a:buClr>
              <a:buSzPct val="125000"/>
              <a:buFont typeface="Wingdings" panose="05000000000000000000" pitchFamily="2" charset="2"/>
              <a:buChar char="Ø"/>
              <a:defRPr/>
            </a:pPr>
            <a:r>
              <a:rPr lang="tr-TR" altLang="tr-TR" sz="1900" dirty="0">
                <a:solidFill>
                  <a:srgbClr val="FF0000"/>
                </a:solidFill>
              </a:rPr>
              <a:t>Serbest bölgeler gümrük bölgesi dışında sayılmasına karşın, bu bölgelerde faaliyette bulunan kurumlar tam mükellef kurum olarak kabul edilmektedir. </a:t>
            </a:r>
            <a:r>
              <a:rPr lang="tr-TR" altLang="tr-TR" sz="1900" dirty="0"/>
              <a:t>Dolayısıyla serbest bölgelerde faaliyette </a:t>
            </a:r>
            <a:r>
              <a:rPr lang="tr-TR" altLang="tr-TR" sz="1900" dirty="0" smtClean="0"/>
              <a:t>bulunan </a:t>
            </a:r>
            <a:r>
              <a:rPr lang="tr-TR" altLang="tr-TR" sz="1900" dirty="0"/>
              <a:t>kurumlara iştirak edilmesinden elde edilen </a:t>
            </a:r>
            <a:r>
              <a:rPr lang="tr-TR" altLang="tr-TR" sz="1900" dirty="0" smtClean="0"/>
              <a:t>kazançlar</a:t>
            </a:r>
          </a:p>
          <a:p>
            <a:pPr>
              <a:buClr>
                <a:srgbClr val="FF0000"/>
              </a:buClr>
              <a:buSzPct val="125000"/>
              <a:defRPr/>
            </a:pPr>
            <a:r>
              <a:rPr lang="tr-TR" altLang="tr-TR" sz="1900" dirty="0"/>
              <a:t> </a:t>
            </a:r>
            <a:r>
              <a:rPr lang="tr-TR" altLang="tr-TR" sz="1900" dirty="0" smtClean="0"/>
              <a:t>    </a:t>
            </a:r>
            <a:r>
              <a:rPr lang="tr-TR" altLang="tr-TR" sz="1900" dirty="0"/>
              <a:t>da diğer tam mükellef kurumlardan elde edilen iştirak kazançlarında olduğu gibi </a:t>
            </a:r>
            <a:r>
              <a:rPr lang="tr-TR" altLang="tr-TR" sz="1900" dirty="0" smtClean="0"/>
              <a:t>      </a:t>
            </a:r>
          </a:p>
          <a:p>
            <a:pPr>
              <a:buClr>
                <a:srgbClr val="FF0000"/>
              </a:buClr>
              <a:buSzPct val="125000"/>
              <a:defRPr/>
            </a:pPr>
            <a:r>
              <a:rPr lang="tr-TR" altLang="tr-TR" sz="1900" dirty="0"/>
              <a:t> </a:t>
            </a:r>
            <a:r>
              <a:rPr lang="tr-TR" altLang="tr-TR" sz="1900" dirty="0" smtClean="0"/>
              <a:t>    kurumlar </a:t>
            </a:r>
            <a:r>
              <a:rPr lang="tr-TR" altLang="tr-TR" sz="1900" dirty="0"/>
              <a:t>vergisinden müstesna tutulacaktır.</a:t>
            </a:r>
          </a:p>
          <a:p>
            <a:pPr marL="285750" indent="-285750">
              <a:buClr>
                <a:srgbClr val="FF0000"/>
              </a:buClr>
              <a:buSzPct val="125000"/>
              <a:buFont typeface="Wingdings" panose="05000000000000000000" pitchFamily="2" charset="2"/>
              <a:buChar char="Ø"/>
              <a:defRPr/>
            </a:pPr>
            <a:r>
              <a:rPr lang="tr-TR" altLang="tr-TR" sz="1900" dirty="0"/>
              <a:t>Gelir Vergisi Kanunu’nun 94. maddesinin 6 numaralı bendinin b-i alt bendine </a:t>
            </a:r>
            <a:r>
              <a:rPr lang="tr-TR" altLang="tr-TR" sz="1900" dirty="0" smtClean="0"/>
              <a:t>göre</a:t>
            </a:r>
          </a:p>
          <a:p>
            <a:pPr>
              <a:buClr>
                <a:srgbClr val="FF0000"/>
              </a:buClr>
              <a:buSzPct val="125000"/>
              <a:defRPr/>
            </a:pPr>
            <a:r>
              <a:rPr lang="tr-TR" altLang="tr-TR" sz="1900" dirty="0"/>
              <a:t> </a:t>
            </a:r>
            <a:r>
              <a:rPr lang="tr-TR" altLang="tr-TR" sz="1900" dirty="0" smtClean="0"/>
              <a:t>    </a:t>
            </a:r>
            <a:r>
              <a:rPr lang="tr-TR" altLang="tr-TR" sz="1900" dirty="0"/>
              <a:t>tam mükellef kurumlara dağıtılan kar payları </a:t>
            </a:r>
            <a:r>
              <a:rPr lang="tr-TR" altLang="tr-TR" sz="1900" dirty="0" err="1"/>
              <a:t>tevkifata</a:t>
            </a:r>
            <a:r>
              <a:rPr lang="tr-TR" altLang="tr-TR" sz="1900" dirty="0"/>
              <a:t> tabi olmadığından İştirak </a:t>
            </a:r>
            <a:r>
              <a:rPr lang="tr-TR" altLang="tr-TR" sz="1900" dirty="0" smtClean="0"/>
              <a:t> </a:t>
            </a:r>
          </a:p>
          <a:p>
            <a:pPr>
              <a:buClr>
                <a:srgbClr val="FF0000"/>
              </a:buClr>
              <a:buSzPct val="125000"/>
              <a:defRPr/>
            </a:pPr>
            <a:r>
              <a:rPr lang="tr-TR" altLang="tr-TR" sz="1900" dirty="0"/>
              <a:t> </a:t>
            </a:r>
            <a:r>
              <a:rPr lang="tr-TR" altLang="tr-TR" sz="1900" dirty="0" smtClean="0"/>
              <a:t>    kazançlarında </a:t>
            </a:r>
            <a:r>
              <a:rPr lang="tr-TR" altLang="tr-TR" sz="1900" dirty="0"/>
              <a:t>vergi yükü sıfır olmaktadır.</a:t>
            </a:r>
            <a:r>
              <a:rPr lang="tr-TR" altLang="tr-TR" sz="1900" dirty="0">
                <a:solidFill>
                  <a:srgbClr val="CC3300"/>
                </a:solidFill>
              </a:rPr>
              <a:t> </a:t>
            </a:r>
          </a:p>
          <a:p>
            <a:pPr marL="285750" indent="-285750">
              <a:buClr>
                <a:srgbClr val="FF0000"/>
              </a:buClr>
              <a:buSzPct val="125000"/>
              <a:buFont typeface="Wingdings" panose="05000000000000000000" pitchFamily="2" charset="2"/>
              <a:buChar char="Ø"/>
              <a:defRPr/>
            </a:pPr>
            <a:r>
              <a:rPr lang="tr-TR" altLang="tr-TR" sz="1900" dirty="0">
                <a:solidFill>
                  <a:srgbClr val="FF0000"/>
                </a:solidFill>
              </a:rPr>
              <a:t>Kurumun diğer bir kuruma iştirak etmesi halinde bu kurumun yönetim kurulu temsilcileri vasıtasıyla </a:t>
            </a:r>
            <a:r>
              <a:rPr lang="tr-TR" altLang="tr-TR" sz="1900" dirty="0" err="1">
                <a:solidFill>
                  <a:srgbClr val="FF0000"/>
                </a:solidFill>
              </a:rPr>
              <a:t>GVK’nun</a:t>
            </a:r>
            <a:r>
              <a:rPr lang="tr-TR" altLang="tr-TR" sz="1900" dirty="0">
                <a:solidFill>
                  <a:srgbClr val="FF0000"/>
                </a:solidFill>
              </a:rPr>
              <a:t> 75/3’e göre elde ettikleri kar payları da iştirak kazancı istisnasından yararlanacaktır.</a:t>
            </a:r>
          </a:p>
          <a:p>
            <a:pPr marL="360000"/>
            <a:endParaRPr lang="tr-TR" kern="0" dirty="0">
              <a:solidFill>
                <a:srgbClr val="000000"/>
              </a:solidFill>
              <a:cs typeface="Times New Roman" pitchFamily="18" charset="0"/>
            </a:endParaRPr>
          </a:p>
          <a:p>
            <a:pPr marL="360000"/>
            <a:endParaRPr lang="tr-TR" sz="2400" dirty="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418525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26718" y="1495055"/>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38572" y="1754540"/>
            <a:ext cx="8791268" cy="4832092"/>
          </a:xfrm>
          <a:prstGeom prst="rect">
            <a:avLst/>
          </a:prstGeom>
          <a:noFill/>
        </p:spPr>
        <p:txBody>
          <a:bodyPr wrap="square" lIns="0" rIns="0" numCol="1" rtlCol="0" anchor="t" anchorCtr="0">
            <a:noAutofit/>
          </a:bodyPr>
          <a:lstStyle/>
          <a:p>
            <a:pPr lvl="1" algn="ctr"/>
            <a:r>
              <a:rPr lang="tr-TR" sz="2400" b="1" dirty="0" smtClean="0">
                <a:solidFill>
                  <a:srgbClr val="FF0000"/>
                </a:solidFill>
                <a:latin typeface="Times New Roman" pitchFamily="18" charset="0"/>
                <a:cs typeface="Times New Roman" pitchFamily="18" charset="0"/>
              </a:rPr>
              <a:t>Emisyon Primi	</a:t>
            </a:r>
            <a:r>
              <a:rPr lang="tr-TR" sz="2400" b="1" dirty="0" err="1" smtClean="0">
                <a:solidFill>
                  <a:srgbClr val="FF0000"/>
                </a:solidFill>
                <a:latin typeface="Times New Roman" pitchFamily="18" charset="0"/>
                <a:cs typeface="Times New Roman" pitchFamily="18" charset="0"/>
              </a:rPr>
              <a:t>Kvk</a:t>
            </a:r>
            <a:r>
              <a:rPr lang="tr-TR" sz="2400" b="1" dirty="0" smtClean="0">
                <a:solidFill>
                  <a:srgbClr val="FF0000"/>
                </a:solidFill>
                <a:latin typeface="Times New Roman" pitchFamily="18" charset="0"/>
                <a:cs typeface="Times New Roman" pitchFamily="18" charset="0"/>
              </a:rPr>
              <a:t>. 5/1-ç	</a:t>
            </a:r>
            <a:endParaRPr lang="tr-TR" sz="2400" dirty="0" smtClean="0">
              <a:solidFill>
                <a:srgbClr val="FF0000"/>
              </a:solidFill>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tr-TR" sz="1900" dirty="0" smtClean="0">
                <a:cs typeface="Times New Roman" panose="02020603050405020304" pitchFamily="18" charset="0"/>
              </a:rPr>
              <a:t>Kuruluşta </a:t>
            </a:r>
            <a:r>
              <a:rPr lang="tr-TR" sz="1900" dirty="0">
                <a:cs typeface="Times New Roman" panose="02020603050405020304" pitchFamily="18" charset="0"/>
              </a:rPr>
              <a:t>ya da Sermaye Artırımında Çıkarılan Paylardır.</a:t>
            </a:r>
          </a:p>
          <a:p>
            <a:pPr marL="800100" lvl="1" indent="-342900">
              <a:buFont typeface="Wingdings" panose="05000000000000000000" pitchFamily="2" charset="2"/>
              <a:buChar char="Ø"/>
            </a:pPr>
            <a:r>
              <a:rPr lang="tr-TR" sz="1900" dirty="0">
                <a:cs typeface="Times New Roman" panose="02020603050405020304" pitchFamily="18" charset="0"/>
              </a:rPr>
              <a:t>AŞ’lerin kendi paylarının ihracına ait istisnadır</a:t>
            </a:r>
          </a:p>
          <a:p>
            <a:pPr marL="800100" lvl="1" indent="-342900">
              <a:buFont typeface="Wingdings" panose="05000000000000000000" pitchFamily="2" charset="2"/>
              <a:buChar char="Ø"/>
            </a:pPr>
            <a:r>
              <a:rPr lang="tr-TR" sz="1900" dirty="0">
                <a:cs typeface="Times New Roman" panose="02020603050405020304" pitchFamily="18" charset="0"/>
              </a:rPr>
              <a:t>Ana sözleşmede Hüküm veya Genel Kurul Kararı Bulunmalıdır. ( TTK Md.347</a:t>
            </a:r>
            <a:r>
              <a:rPr lang="tr-TR" sz="1900" dirty="0" smtClean="0">
                <a:cs typeface="Times New Roman" panose="02020603050405020304" pitchFamily="18" charset="0"/>
              </a:rPr>
              <a:t>)</a:t>
            </a:r>
          </a:p>
          <a:p>
            <a:r>
              <a:rPr lang="tr-TR" altLang="tr-TR" sz="1900" b="1" dirty="0">
                <a:solidFill>
                  <a:srgbClr val="C10529"/>
                </a:solidFill>
              </a:rPr>
              <a:t>Emisyon primi</a:t>
            </a:r>
            <a:r>
              <a:rPr lang="tr-TR" altLang="tr-TR" sz="1900" dirty="0">
                <a:solidFill>
                  <a:srgbClr val="C10529"/>
                </a:solidFill>
              </a:rPr>
              <a:t>;</a:t>
            </a:r>
            <a:r>
              <a:rPr lang="tr-TR" altLang="tr-TR" sz="1900" dirty="0"/>
              <a:t> anonim şirketlerin kuruluşlarında ve özellikle sermaye artırımlarında, rüçhan hakkını kullanmayan ortakların hissesine düşen payların, nominal bedelinin üzerinde satışından veya yeni çıkarılan hisselerinin tümünün, genel kurul kararıyla nominal bedelinin üzerinde satışından kaynaklanan kazançlardır.</a:t>
            </a:r>
          </a:p>
          <a:p>
            <a:r>
              <a:rPr lang="tr-TR" altLang="tr-TR" sz="1900" b="1" dirty="0" smtClean="0">
                <a:solidFill>
                  <a:srgbClr val="FF0000"/>
                </a:solidFill>
                <a:cs typeface="Times New Roman" panose="02020603050405020304" pitchFamily="18" charset="0"/>
              </a:rPr>
              <a:t>Örnek </a:t>
            </a:r>
            <a:r>
              <a:rPr lang="tr-TR" altLang="tr-TR" sz="1900" b="1" dirty="0">
                <a:solidFill>
                  <a:srgbClr val="FF0000"/>
                </a:solidFill>
                <a:cs typeface="Times New Roman" panose="02020603050405020304" pitchFamily="18" charset="0"/>
              </a:rPr>
              <a:t>: </a:t>
            </a:r>
            <a:r>
              <a:rPr lang="tr-TR" altLang="tr-TR" sz="1900" dirty="0">
                <a:cs typeface="Times New Roman" panose="02020603050405020304" pitchFamily="18" charset="0"/>
              </a:rPr>
              <a:t>(A) Kurumunun 2017 hesap dönemi </a:t>
            </a:r>
            <a:r>
              <a:rPr lang="tr-TR" altLang="tr-TR" sz="1900" dirty="0" smtClean="0">
                <a:cs typeface="Times New Roman" panose="02020603050405020304" pitchFamily="18" charset="0"/>
              </a:rPr>
              <a:t>Ticari Bilanço Karı 600.000 </a:t>
            </a:r>
            <a:r>
              <a:rPr lang="tr-TR" altLang="tr-TR" sz="1900" dirty="0">
                <a:cs typeface="Times New Roman" panose="02020603050405020304" pitchFamily="18" charset="0"/>
              </a:rPr>
              <a:t>TL olup, ayrıca bu döneme ait 50.000 TL emisyon primi kazancı bulunmaktadır.</a:t>
            </a:r>
            <a:r>
              <a:rPr lang="tr-TR" altLang="tr-TR" sz="1900" dirty="0"/>
              <a:t> </a:t>
            </a:r>
            <a:r>
              <a:rPr lang="tr-TR" altLang="tr-TR" sz="1900" dirty="0">
                <a:cs typeface="Times New Roman" panose="02020603050405020304" pitchFamily="18" charset="0"/>
              </a:rPr>
              <a:t>Bu verilere göre;</a:t>
            </a:r>
          </a:p>
          <a:p>
            <a:r>
              <a:rPr lang="tr-TR" altLang="tr-TR" sz="1900" dirty="0">
                <a:cs typeface="Times New Roman" panose="02020603050405020304" pitchFamily="18" charset="0"/>
              </a:rPr>
              <a:t>	Ticari Bilanço Kârı 			</a:t>
            </a:r>
            <a:r>
              <a:rPr lang="tr-TR" altLang="tr-TR" sz="1900" dirty="0" smtClean="0">
                <a:cs typeface="Times New Roman" panose="02020603050405020304" pitchFamily="18" charset="0"/>
              </a:rPr>
              <a:t>	: </a:t>
            </a:r>
            <a:r>
              <a:rPr lang="tr-TR" altLang="tr-TR" sz="1900" dirty="0">
                <a:cs typeface="Times New Roman" panose="02020603050405020304" pitchFamily="18" charset="0"/>
              </a:rPr>
              <a:t>600.000 TL</a:t>
            </a:r>
            <a:endParaRPr lang="tr-TR" altLang="tr-TR" sz="1900" dirty="0"/>
          </a:p>
          <a:p>
            <a:r>
              <a:rPr lang="tr-TR" altLang="tr-TR" sz="1900" dirty="0">
                <a:cs typeface="Times New Roman" panose="02020603050405020304" pitchFamily="18" charset="0"/>
              </a:rPr>
              <a:t>	İlaveler (Emisyon Primi) 			:   50.000 TL</a:t>
            </a:r>
            <a:endParaRPr lang="tr-TR" altLang="tr-TR" sz="1900" dirty="0"/>
          </a:p>
          <a:p>
            <a:r>
              <a:rPr lang="tr-TR" altLang="tr-TR" sz="1900" dirty="0">
                <a:cs typeface="Times New Roman" panose="02020603050405020304" pitchFamily="18" charset="0"/>
              </a:rPr>
              <a:t>	Kâr ve İlaveler Toplamı			: 650.000 TL</a:t>
            </a:r>
            <a:endParaRPr lang="tr-TR" altLang="tr-TR" sz="1900" dirty="0"/>
          </a:p>
          <a:p>
            <a:r>
              <a:rPr lang="tr-TR" altLang="tr-TR" sz="1900" dirty="0">
                <a:cs typeface="Times New Roman" panose="02020603050405020304" pitchFamily="18" charset="0"/>
              </a:rPr>
              <a:t>	İstisnalar (Emisyon Primi)			:   50.000 TL</a:t>
            </a:r>
            <a:endParaRPr lang="tr-TR" altLang="tr-TR" sz="1900" dirty="0"/>
          </a:p>
          <a:p>
            <a:r>
              <a:rPr lang="tr-TR" altLang="tr-TR" sz="1900" dirty="0">
                <a:cs typeface="Times New Roman" panose="02020603050405020304" pitchFamily="18" charset="0"/>
              </a:rPr>
              <a:t>	Kurumlar Vergisi Matrahı			: 600.000 TL</a:t>
            </a:r>
            <a:endParaRPr lang="tr-TR" altLang="tr-TR" sz="1900" dirty="0"/>
          </a:p>
          <a:p>
            <a:pPr marL="800100" lvl="1" indent="-342900">
              <a:buFont typeface="Wingdings" panose="05000000000000000000" pitchFamily="2" charset="2"/>
              <a:buChar char="Ø"/>
            </a:pPr>
            <a:endParaRPr lang="tr-TR" sz="1900" dirty="0">
              <a:latin typeface="Times New Roman" panose="02020603050405020304" pitchFamily="18" charset="0"/>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381929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4"/>
            <a:ext cx="8896094"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22710" y="1766918"/>
            <a:ext cx="8791268" cy="4832092"/>
          </a:xfrm>
          <a:prstGeom prst="rect">
            <a:avLst/>
          </a:prstGeom>
          <a:noFill/>
        </p:spPr>
        <p:txBody>
          <a:bodyPr wrap="square" lIns="0" rIns="0" numCol="1" rtlCol="0" anchor="t" anchorCtr="0">
            <a:noAutofit/>
          </a:bodyPr>
          <a:lstStyle/>
          <a:p>
            <a:pPr marL="360000" algn="ctr"/>
            <a:r>
              <a:rPr lang="tr-TR" dirty="0">
                <a:latin typeface="Times New Roman" pitchFamily="18" charset="0"/>
                <a:cs typeface="Times New Roman" pitchFamily="18" charset="0"/>
              </a:rPr>
              <a:t>	</a:t>
            </a:r>
            <a:r>
              <a:rPr lang="tr-TR" sz="2400" b="1" dirty="0">
                <a:solidFill>
                  <a:srgbClr val="FF0000"/>
                </a:solidFill>
                <a:cs typeface="Times New Roman" pitchFamily="18" charset="0"/>
              </a:rPr>
              <a:t>Taşınmazlar ve iştirak hisseleri ile kurucu senetleri, intifa senetleri ve rüçhan hakları satış kazancı istisnası: (KVK-5/1-e)</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4"/>
          <a:stretch>
            <a:fillRect/>
          </a:stretch>
        </p:blipFill>
        <p:spPr>
          <a:xfrm>
            <a:off x="249163" y="1964824"/>
            <a:ext cx="8724132" cy="4572396"/>
          </a:xfrm>
          <a:prstGeom prst="rect">
            <a:avLst/>
          </a:prstGeom>
        </p:spPr>
      </p:pic>
    </p:spTree>
    <p:extLst>
      <p:ext uri="{BB962C8B-B14F-4D97-AF65-F5344CB8AC3E}">
        <p14:creationId xmlns:p14="http://schemas.microsoft.com/office/powerpoint/2010/main" val="15113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2" y="146217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714039"/>
            <a:ext cx="8791268" cy="4832092"/>
          </a:xfrm>
          <a:prstGeom prst="rect">
            <a:avLst/>
          </a:prstGeom>
          <a:noFill/>
        </p:spPr>
        <p:txBody>
          <a:bodyPr wrap="square" lIns="0" rIns="0" numCol="1" rtlCol="0" anchor="t" anchorCtr="0">
            <a:noAutofit/>
          </a:bodyPr>
          <a:lstStyle/>
          <a:p>
            <a:pPr marL="360000"/>
            <a:endParaRPr lang="tr-TR" kern="0" dirty="0">
              <a:solidFill>
                <a:srgbClr val="000000"/>
              </a:solidFill>
              <a:latin typeface="Times New Roman" pitchFamily="18" charset="0"/>
              <a:cs typeface="Times New Roman" pitchFamily="18" charset="0"/>
            </a:endParaRPr>
          </a:p>
          <a:p>
            <a:pPr marL="360000"/>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4"/>
          <a:stretch>
            <a:fillRect/>
          </a:stretch>
        </p:blipFill>
        <p:spPr>
          <a:xfrm>
            <a:off x="467544" y="1428872"/>
            <a:ext cx="8280920" cy="5060231"/>
          </a:xfrm>
          <a:prstGeom prst="rect">
            <a:avLst/>
          </a:prstGeom>
        </p:spPr>
      </p:pic>
    </p:spTree>
    <p:extLst>
      <p:ext uri="{BB962C8B-B14F-4D97-AF65-F5344CB8AC3E}">
        <p14:creationId xmlns:p14="http://schemas.microsoft.com/office/powerpoint/2010/main" val="173750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96619"/>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714039"/>
            <a:ext cx="8791268" cy="4832092"/>
          </a:xfrm>
          <a:prstGeom prst="rect">
            <a:avLst/>
          </a:prstGeom>
          <a:noFill/>
        </p:spPr>
        <p:txBody>
          <a:bodyPr wrap="square" lIns="0" rIns="0" numCol="1" rtlCol="0" anchor="t" anchorCtr="0">
            <a:noAutofit/>
          </a:bodyPr>
          <a:lstStyle/>
          <a:p>
            <a:pPr marL="360000"/>
            <a:endParaRPr lang="tr-TR" kern="0" dirty="0">
              <a:solidFill>
                <a:srgbClr val="000000"/>
              </a:solidFill>
              <a:latin typeface="Times New Roman" pitchFamily="18" charset="0"/>
              <a:cs typeface="Times New Roman" pitchFamily="18" charset="0"/>
            </a:endParaRPr>
          </a:p>
          <a:p>
            <a:pPr marL="360000"/>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4"/>
          <a:stretch>
            <a:fillRect/>
          </a:stretch>
        </p:blipFill>
        <p:spPr>
          <a:xfrm>
            <a:off x="657672" y="1796243"/>
            <a:ext cx="7874768" cy="4597912"/>
          </a:xfrm>
          <a:prstGeom prst="rect">
            <a:avLst/>
          </a:prstGeom>
        </p:spPr>
      </p:pic>
    </p:spTree>
    <p:extLst>
      <p:ext uri="{BB962C8B-B14F-4D97-AF65-F5344CB8AC3E}">
        <p14:creationId xmlns:p14="http://schemas.microsoft.com/office/powerpoint/2010/main" val="411447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45228" y="1714039"/>
            <a:ext cx="8791268" cy="4832092"/>
          </a:xfrm>
          <a:prstGeom prst="rect">
            <a:avLst/>
          </a:prstGeom>
          <a:noFill/>
        </p:spPr>
        <p:txBody>
          <a:bodyPr wrap="square" lIns="0" rIns="0" numCol="1" rtlCol="0" anchor="t" anchorCtr="0">
            <a:noAutofit/>
          </a:bodyPr>
          <a:lstStyle/>
          <a:p>
            <a:pPr algn="just">
              <a:buClr>
                <a:srgbClr val="FF0000"/>
              </a:buClr>
              <a:buSzPct val="125000"/>
              <a:defRPr/>
            </a:pPr>
            <a:r>
              <a:rPr lang="tr-TR" altLang="tr-TR" sz="2100" b="1" dirty="0" smtClean="0">
                <a:solidFill>
                  <a:srgbClr val="CC3300"/>
                </a:solidFill>
              </a:rPr>
              <a:t>      </a:t>
            </a:r>
          </a:p>
          <a:p>
            <a:pPr algn="just">
              <a:buClr>
                <a:srgbClr val="FF0000"/>
              </a:buClr>
              <a:buSzPct val="125000"/>
              <a:defRPr/>
            </a:pPr>
            <a:r>
              <a:rPr lang="tr-TR" altLang="tr-TR" sz="2100" b="1" dirty="0">
                <a:solidFill>
                  <a:srgbClr val="CC3300"/>
                </a:solidFill>
              </a:rPr>
              <a:t>	</a:t>
            </a:r>
            <a:r>
              <a:rPr lang="tr-TR" altLang="tr-TR" sz="2100" b="1" dirty="0" smtClean="0">
                <a:solidFill>
                  <a:srgbClr val="CC3300"/>
                </a:solidFill>
              </a:rPr>
              <a:t> </a:t>
            </a:r>
            <a:r>
              <a:rPr lang="tr-TR" altLang="tr-TR" sz="2100" b="1" u="sng" dirty="0" smtClean="0">
                <a:solidFill>
                  <a:srgbClr val="CC3300"/>
                </a:solidFill>
              </a:rPr>
              <a:t>İki </a:t>
            </a:r>
            <a:r>
              <a:rPr lang="tr-TR" altLang="tr-TR" sz="2100" b="1" u="sng" dirty="0">
                <a:solidFill>
                  <a:srgbClr val="CC3300"/>
                </a:solidFill>
              </a:rPr>
              <a:t>tam yıl süre ile aktifte bulundurulma;</a:t>
            </a:r>
            <a:r>
              <a:rPr lang="tr-TR" altLang="tr-TR" sz="2100" b="1" dirty="0"/>
              <a:t> </a:t>
            </a:r>
            <a:endParaRPr lang="tr-TR" altLang="tr-TR" sz="2100" b="1" dirty="0" smtClean="0"/>
          </a:p>
          <a:p>
            <a:pPr algn="just">
              <a:buClr>
                <a:srgbClr val="FF0000"/>
              </a:buClr>
              <a:buSzPct val="125000"/>
              <a:defRPr/>
            </a:pPr>
            <a:endParaRPr lang="tr-TR" altLang="tr-TR" sz="2100" b="1" dirty="0" smtClean="0"/>
          </a:p>
          <a:p>
            <a:pPr marL="342900" indent="-342900">
              <a:buClr>
                <a:srgbClr val="FF0000"/>
              </a:buClr>
              <a:buSzPct val="125000"/>
              <a:buFont typeface="Wingdings" panose="05000000000000000000" pitchFamily="2" charset="2"/>
              <a:buChar char="Ø"/>
              <a:defRPr/>
            </a:pPr>
            <a:r>
              <a:rPr lang="tr-TR" altLang="tr-TR" sz="2000" dirty="0" smtClean="0"/>
              <a:t>İstisna </a:t>
            </a:r>
            <a:r>
              <a:rPr lang="tr-TR" altLang="tr-TR" sz="2000" dirty="0"/>
              <a:t>uygulamasına konu olacak taşınmazlar ve iştirak hisseleri ile kurucu senetleri, </a:t>
            </a:r>
            <a:r>
              <a:rPr lang="tr-TR" altLang="tr-TR" sz="2000" dirty="0" smtClean="0"/>
              <a:t>intifa </a:t>
            </a:r>
            <a:r>
              <a:rPr lang="tr-TR" altLang="tr-TR" sz="2000" dirty="0"/>
              <a:t>senetleri ve rüçhan haklarının </a:t>
            </a:r>
            <a:r>
              <a:rPr lang="tr-TR" altLang="tr-TR" sz="2000" dirty="0">
                <a:solidFill>
                  <a:srgbClr val="FF0000"/>
                </a:solidFill>
              </a:rPr>
              <a:t>en az iki tam yıl (730 gün) süreyle kurumun aktifinde </a:t>
            </a:r>
            <a:r>
              <a:rPr lang="tr-TR" altLang="tr-TR" sz="2000" dirty="0" smtClean="0">
                <a:solidFill>
                  <a:srgbClr val="FF0000"/>
                </a:solidFill>
              </a:rPr>
              <a:t>yer </a:t>
            </a:r>
            <a:r>
              <a:rPr lang="tr-TR" altLang="tr-TR" sz="2000" dirty="0">
                <a:solidFill>
                  <a:srgbClr val="FF0000"/>
                </a:solidFill>
              </a:rPr>
              <a:t>alması</a:t>
            </a:r>
            <a:r>
              <a:rPr lang="tr-TR" altLang="tr-TR" sz="2000" dirty="0"/>
              <a:t>, diğer bir ifadeyle kurumun bu değerlere iki yıl süreyle bilfiil sahip olması </a:t>
            </a:r>
            <a:r>
              <a:rPr lang="tr-TR" altLang="tr-TR" sz="2000" dirty="0" smtClean="0"/>
              <a:t> gerekmektedir</a:t>
            </a:r>
            <a:r>
              <a:rPr lang="tr-TR" altLang="tr-TR" sz="2000" dirty="0"/>
              <a:t>. </a:t>
            </a:r>
            <a:endParaRPr lang="tr-TR" altLang="tr-TR" sz="2000" dirty="0" smtClean="0"/>
          </a:p>
          <a:p>
            <a:pPr>
              <a:buClr>
                <a:srgbClr val="FF0000"/>
              </a:buClr>
              <a:buSzPct val="125000"/>
              <a:defRPr/>
            </a:pPr>
            <a:endParaRPr lang="tr-TR" altLang="tr-TR" sz="2000" dirty="0"/>
          </a:p>
          <a:p>
            <a:pPr marL="342900" indent="-342900">
              <a:buClr>
                <a:srgbClr val="FF0000"/>
              </a:buClr>
              <a:buSzPct val="125000"/>
              <a:buFont typeface="Wingdings" panose="05000000000000000000" pitchFamily="2" charset="2"/>
              <a:buChar char="Ø"/>
              <a:defRPr/>
            </a:pPr>
            <a:r>
              <a:rPr lang="tr-TR" altLang="tr-TR" sz="2000" dirty="0"/>
              <a:t>Menkul kıymet veya taşınmaz ticareti ile uğraşılmaması </a:t>
            </a:r>
          </a:p>
          <a:p>
            <a:pPr marL="342900" indent="-342900">
              <a:buClr>
                <a:srgbClr val="FF0000"/>
              </a:buClr>
              <a:buSzPct val="125000"/>
              <a:buFont typeface="Wingdings" panose="05000000000000000000" pitchFamily="2" charset="2"/>
              <a:buChar char="Ø"/>
              <a:defRPr/>
            </a:pPr>
            <a:endParaRPr lang="tr-TR" altLang="tr-TR" sz="2000" dirty="0"/>
          </a:p>
          <a:p>
            <a:pPr marL="342900" indent="-342900">
              <a:buClr>
                <a:srgbClr val="FF0000"/>
              </a:buClr>
              <a:buSzPct val="125000"/>
              <a:buFont typeface="Wingdings" panose="05000000000000000000" pitchFamily="2" charset="2"/>
              <a:buChar char="Ø"/>
              <a:defRPr/>
            </a:pPr>
            <a:r>
              <a:rPr lang="tr-TR" altLang="tr-TR" sz="2000" dirty="0"/>
              <a:t>Kazancın fon hesabında tutulması </a:t>
            </a:r>
          </a:p>
          <a:p>
            <a:pPr marL="360000"/>
            <a:endParaRPr lang="tr-TR" kern="0" dirty="0">
              <a:solidFill>
                <a:srgbClr val="000000"/>
              </a:solidFill>
              <a:latin typeface="Times New Roman" pitchFamily="18" charset="0"/>
              <a:cs typeface="Times New Roman" pitchFamily="18" charset="0"/>
            </a:endParaRPr>
          </a:p>
          <a:p>
            <a:pPr marL="360000"/>
            <a:endParaRPr lang="tr-TR"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397280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75599"/>
            <a:ext cx="8876543"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96389" y="1708209"/>
            <a:ext cx="8791268" cy="4832092"/>
          </a:xfrm>
          <a:prstGeom prst="rect">
            <a:avLst/>
          </a:prstGeom>
          <a:noFill/>
        </p:spPr>
        <p:txBody>
          <a:bodyPr wrap="square" lIns="0" rIns="0" numCol="1" rtlCol="0" anchor="t" anchorCtr="0">
            <a:noAutofit/>
          </a:bodyPr>
          <a:lstStyle/>
          <a:p>
            <a:pPr lvl="1" algn="just">
              <a:buClr>
                <a:srgbClr val="C10529"/>
              </a:buClr>
            </a:pPr>
            <a:r>
              <a:rPr lang="tr-TR" altLang="tr-TR" sz="1900" b="1" dirty="0" smtClean="0">
                <a:solidFill>
                  <a:srgbClr val="C00000"/>
                </a:solidFill>
              </a:rPr>
              <a:t>   Devir </a:t>
            </a:r>
            <a:r>
              <a:rPr lang="tr-TR" altLang="tr-TR" sz="1900" b="1" dirty="0">
                <a:solidFill>
                  <a:srgbClr val="C00000"/>
                </a:solidFill>
              </a:rPr>
              <a:t>veya Bölünme Suretiyle Devralınan Kurumlarda 2 Yıllık Süre</a:t>
            </a:r>
          </a:p>
          <a:p>
            <a:pPr algn="just">
              <a:buClr>
                <a:srgbClr val="C10529"/>
              </a:buClr>
            </a:pPr>
            <a:endParaRPr lang="tr-TR" altLang="tr-TR" sz="1900" dirty="0">
              <a:solidFill>
                <a:srgbClr val="C00000"/>
              </a:solidFill>
            </a:endParaRPr>
          </a:p>
          <a:p>
            <a:pPr marL="800100" lvl="1" indent="-342900">
              <a:buClr>
                <a:srgbClr val="C10529"/>
              </a:buClr>
              <a:buFont typeface="Wingdings" panose="05000000000000000000" pitchFamily="2" charset="2"/>
              <a:buChar char="Ø"/>
            </a:pPr>
            <a:r>
              <a:rPr lang="tr-TR" altLang="tr-TR" dirty="0" smtClean="0"/>
              <a:t>Devir </a:t>
            </a:r>
            <a:r>
              <a:rPr lang="tr-TR" altLang="tr-TR" dirty="0"/>
              <a:t>veya bölünme suretiyle devralınan taşınmazlar, iştirak hisseleri, kurucu senetleri ve intifa senetleri ile rüçhan haklarının satışında </a:t>
            </a:r>
            <a:r>
              <a:rPr lang="tr-TR" altLang="tr-TR" dirty="0">
                <a:solidFill>
                  <a:srgbClr val="C00000"/>
                </a:solidFill>
              </a:rPr>
              <a:t>aktifte bulundurma sürelerinin hesabında,</a:t>
            </a:r>
            <a:r>
              <a:rPr lang="tr-TR" altLang="tr-TR" dirty="0"/>
              <a:t> </a:t>
            </a:r>
            <a:r>
              <a:rPr lang="tr-TR" altLang="tr-TR" u="sng" dirty="0">
                <a:solidFill>
                  <a:srgbClr val="C00000"/>
                </a:solidFill>
              </a:rPr>
              <a:t>devir olunan veya bölünen kurumda geçen süreler de dikkate alınacaktır.</a:t>
            </a:r>
          </a:p>
          <a:p>
            <a:pPr marL="800100" lvl="1" indent="-342900">
              <a:buClr>
                <a:srgbClr val="C10529"/>
              </a:buClr>
              <a:buFont typeface="Wingdings" panose="05000000000000000000" pitchFamily="2" charset="2"/>
              <a:buChar char="Ø"/>
            </a:pPr>
            <a:endParaRPr lang="tr-TR" altLang="tr-TR" dirty="0" smtClean="0"/>
          </a:p>
          <a:p>
            <a:pPr marL="800100" lvl="1" indent="-342900">
              <a:buClr>
                <a:srgbClr val="C10529"/>
              </a:buClr>
              <a:buFont typeface="Wingdings" panose="05000000000000000000" pitchFamily="2" charset="2"/>
              <a:buChar char="Ø"/>
            </a:pPr>
            <a:r>
              <a:rPr lang="tr-TR" altLang="tr-TR" dirty="0" smtClean="0"/>
              <a:t>21.11.2012 </a:t>
            </a:r>
            <a:r>
              <a:rPr lang="tr-TR" altLang="tr-TR" dirty="0"/>
              <a:t>tarihli ve 6361 sayılı Finansal Kiralama, </a:t>
            </a:r>
            <a:r>
              <a:rPr lang="tr-TR" altLang="tr-TR" dirty="0" err="1"/>
              <a:t>Faktoring</a:t>
            </a:r>
            <a:r>
              <a:rPr lang="tr-TR" altLang="tr-TR" dirty="0"/>
              <a:t> ve Finansman Şirketleri Kanunu kapsamında geri kiralama amacıyla ve sözleşme sonunda geri alınması şartıyla, kurumlar tarafından finansal kiralama şirketleri, katılım bankaları ile kalkınma ve yatırım bankalarına veya 06.12.2012 tarihli ve 6362 sayılı Sermaye Piyasası Kanunu kapsamında kira sertifikası ihracı amacıyla varlık kiralama şirketlerine devredilen taşınmazların </a:t>
            </a:r>
            <a:r>
              <a:rPr lang="tr-TR" altLang="tr-TR" b="1" u="sng" dirty="0"/>
              <a:t>kiracı ya da kaynak kuruluş tarafından üçüncü kişilere satışında</a:t>
            </a:r>
            <a:r>
              <a:rPr lang="tr-TR" altLang="tr-TR" dirty="0"/>
              <a:t>, </a:t>
            </a:r>
            <a:r>
              <a:rPr lang="tr-TR" altLang="tr-TR" dirty="0">
                <a:solidFill>
                  <a:srgbClr val="C00000"/>
                </a:solidFill>
              </a:rPr>
              <a:t>aktifte bulundurma sürelerinin hesabında, bu taşınmazların finansal kiralama şirketi, katılım bankaları, kalkınma ve yatırım bankaları ile varlık kiralama şirketinin aktifinde bulunduğu süreler de dikkate alınacaktır.</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951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27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48305" y="1458377"/>
            <a:ext cx="8791268" cy="4832092"/>
          </a:xfrm>
          <a:prstGeom prst="rect">
            <a:avLst/>
          </a:prstGeom>
          <a:noFill/>
        </p:spPr>
        <p:txBody>
          <a:bodyPr wrap="square" lIns="0" rIns="0" numCol="1" rtlCol="0" anchor="t" anchorCtr="0">
            <a:noAutofit/>
          </a:bodyPr>
          <a:lstStyle/>
          <a:p>
            <a:pPr lvl="1" algn="just"/>
            <a:endParaRPr lang="tr-TR" altLang="tr-TR" sz="2100" b="1" dirty="0" smtClean="0">
              <a:solidFill>
                <a:srgbClr val="C00000"/>
              </a:solidFill>
            </a:endParaRPr>
          </a:p>
          <a:p>
            <a:pPr lvl="1" algn="just"/>
            <a:r>
              <a:rPr lang="tr-TR" altLang="tr-TR" sz="2100" b="1" dirty="0" smtClean="0">
                <a:solidFill>
                  <a:srgbClr val="C00000"/>
                </a:solidFill>
              </a:rPr>
              <a:t>Örnek </a:t>
            </a:r>
            <a:r>
              <a:rPr lang="tr-TR" altLang="tr-TR" sz="2100" b="1" dirty="0">
                <a:solidFill>
                  <a:srgbClr val="C00000"/>
                </a:solidFill>
              </a:rPr>
              <a:t>: </a:t>
            </a:r>
          </a:p>
          <a:p>
            <a:pPr algn="just"/>
            <a:endParaRPr lang="tr-TR" altLang="tr-TR" sz="2100" dirty="0">
              <a:solidFill>
                <a:srgbClr val="C00000"/>
              </a:solidFill>
            </a:endParaRPr>
          </a:p>
          <a:p>
            <a:pPr>
              <a:spcAft>
                <a:spcPts val="1200"/>
              </a:spcAft>
            </a:pPr>
            <a:r>
              <a:rPr lang="tr-TR" altLang="tr-TR" sz="2100" dirty="0" smtClean="0"/>
              <a:t>(A) A.Ş</a:t>
            </a:r>
            <a:r>
              <a:rPr lang="tr-TR" altLang="tr-TR" sz="2100" dirty="0"/>
              <a:t>. 05.06.2013 tarihinde iktisap ettiği taşınmazını şirketin finansman ihtiyacının karşılanmasını </a:t>
            </a:r>
            <a:r>
              <a:rPr lang="tr-TR" altLang="tr-TR" sz="2100" dirty="0" err="1"/>
              <a:t>teminen</a:t>
            </a:r>
            <a:r>
              <a:rPr lang="tr-TR" altLang="tr-TR" sz="2100" dirty="0"/>
              <a:t> 23.09.2013 tarihinde (B) Kalkınma Bankası </a:t>
            </a:r>
            <a:r>
              <a:rPr lang="tr-TR" altLang="tr-TR" sz="2100" dirty="0" err="1"/>
              <a:t>A.Ş.’ye</a:t>
            </a:r>
            <a:r>
              <a:rPr lang="tr-TR" altLang="tr-TR" sz="2100" dirty="0"/>
              <a:t> geri kiralama amacıyla ve sözleşme sonunda geri alınması şartıyla devretmiştir</a:t>
            </a:r>
            <a:r>
              <a:rPr lang="tr-TR" altLang="tr-TR" sz="2100" dirty="0" smtClean="0"/>
              <a:t>.</a:t>
            </a:r>
          </a:p>
          <a:p>
            <a:pPr>
              <a:spcAft>
                <a:spcPts val="1200"/>
              </a:spcAft>
            </a:pPr>
            <a:r>
              <a:rPr lang="tr-TR" altLang="tr-TR" sz="2100" dirty="0" smtClean="0"/>
              <a:t> </a:t>
            </a:r>
            <a:r>
              <a:rPr lang="tr-TR" altLang="tr-TR" sz="2100" dirty="0"/>
              <a:t>(B) Kalkınma Bankası A.Ş. bu taşınmazı 7 yıllığına (A) </a:t>
            </a:r>
            <a:r>
              <a:rPr lang="tr-TR" altLang="tr-TR" sz="2100" dirty="0" err="1"/>
              <a:t>A.Ş.’ye</a:t>
            </a:r>
            <a:r>
              <a:rPr lang="tr-TR" altLang="tr-TR" sz="2100" dirty="0"/>
              <a:t> geri kiralamıştır. (B) Kalkınma Bankası A.Ş. sözleşme süresi sonunda bu taşınmazı 23.09.2020 tarihinde (A) </a:t>
            </a:r>
            <a:r>
              <a:rPr lang="tr-TR" altLang="tr-TR" sz="2100" dirty="0" err="1"/>
              <a:t>A.Ş.’ye</a:t>
            </a:r>
            <a:r>
              <a:rPr lang="tr-TR" altLang="tr-TR" sz="2100" dirty="0"/>
              <a:t> geri satmıştır.</a:t>
            </a:r>
          </a:p>
          <a:p>
            <a:pPr>
              <a:spcAft>
                <a:spcPts val="1200"/>
              </a:spcAft>
            </a:pPr>
            <a:r>
              <a:rPr lang="tr-TR" altLang="tr-TR" sz="2100" dirty="0"/>
              <a:t>(A) A.Ş. bu taşınmazını 08.12.2020 tarihinde (C) Ltd. </a:t>
            </a:r>
            <a:r>
              <a:rPr lang="tr-TR" altLang="tr-TR" sz="2100" dirty="0" err="1"/>
              <a:t>Şti.’ne</a:t>
            </a:r>
            <a:r>
              <a:rPr lang="tr-TR" altLang="tr-TR" sz="2100" dirty="0"/>
              <a:t> satmıştır.</a:t>
            </a:r>
          </a:p>
          <a:p>
            <a:pPr>
              <a:spcAft>
                <a:spcPts val="1200"/>
              </a:spcAft>
            </a:pPr>
            <a:endParaRPr lang="tr-TR" sz="21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175569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7</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2421062"/>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Metin kutusu 31">
            <a:extLst>
              <a:ext uri="{FF2B5EF4-FFF2-40B4-BE49-F238E27FC236}">
                <a16:creationId xmlns:a16="http://schemas.microsoft.com/office/drawing/2014/main" xmlns="" id="{704053E6-AF3A-479E-B429-5AC0359258EE}"/>
              </a:ext>
            </a:extLst>
          </p:cNvPr>
          <p:cNvSpPr txBox="1"/>
          <p:nvPr/>
        </p:nvSpPr>
        <p:spPr>
          <a:xfrm>
            <a:off x="611560" y="2492895"/>
            <a:ext cx="7704856" cy="4031873"/>
          </a:xfrm>
          <a:prstGeom prst="rect">
            <a:avLst/>
          </a:prstGeom>
          <a:noFill/>
        </p:spPr>
        <p:txBody>
          <a:bodyPr wrap="square" rtlCol="0">
            <a:spAutoFit/>
          </a:bodyPr>
          <a:lstStyle/>
          <a:p>
            <a:r>
              <a:rPr lang="tr-TR" sz="3200" b="1" dirty="0" smtClean="0">
                <a:solidFill>
                  <a:srgbClr val="212E84"/>
                </a:solidFill>
                <a:latin typeface="Times New Roman" panose="02020603050405020304" pitchFamily="18" charset="0"/>
                <a:cs typeface="Times New Roman" panose="02020603050405020304" pitchFamily="18" charset="0"/>
              </a:rPr>
              <a:t> </a:t>
            </a:r>
            <a:r>
              <a:rPr lang="tr-TR" sz="3200" b="1" dirty="0" smtClean="0">
                <a:solidFill>
                  <a:srgbClr val="FF0000"/>
                </a:solidFill>
                <a:latin typeface="Times New Roman" panose="02020603050405020304" pitchFamily="18" charset="0"/>
                <a:cs typeface="Times New Roman" panose="02020603050405020304" pitchFamily="18" charset="0"/>
              </a:rPr>
              <a:t>Dünyanın Halka Açık En Değerli 5 Şirketi </a:t>
            </a:r>
          </a:p>
          <a:p>
            <a:endParaRPr lang="tr-TR" sz="3200" b="1" dirty="0" smtClean="0"/>
          </a:p>
          <a:p>
            <a:r>
              <a:rPr lang="tr-TR" sz="3200" b="1" dirty="0" smtClean="0">
                <a:latin typeface="Times New Roman" pitchFamily="18" charset="0"/>
                <a:cs typeface="Times New Roman" pitchFamily="18" charset="0"/>
              </a:rPr>
              <a:t>1-Apple           : </a:t>
            </a:r>
            <a:r>
              <a:rPr lang="tr-TR" sz="3200" dirty="0">
                <a:latin typeface="Times New Roman" pitchFamily="18" charset="0"/>
                <a:cs typeface="Times New Roman" pitchFamily="18" charset="0"/>
              </a:rPr>
              <a:t>586 milyar </a:t>
            </a:r>
            <a:r>
              <a:rPr lang="tr-TR" sz="3200" dirty="0" smtClean="0">
                <a:latin typeface="Times New Roman" pitchFamily="18" charset="0"/>
                <a:cs typeface="Times New Roman" pitchFamily="18" charset="0"/>
              </a:rPr>
              <a:t>dolar</a:t>
            </a:r>
            <a:endParaRPr lang="tr-TR" sz="3200" b="1" dirty="0" smtClean="0">
              <a:latin typeface="Times New Roman" pitchFamily="18" charset="0"/>
              <a:cs typeface="Times New Roman" pitchFamily="18" charset="0"/>
            </a:endParaRPr>
          </a:p>
          <a:p>
            <a:r>
              <a:rPr lang="tr-TR" sz="3200" b="1" dirty="0" smtClean="0">
                <a:latin typeface="Times New Roman" pitchFamily="18" charset="0"/>
                <a:cs typeface="Times New Roman" pitchFamily="18" charset="0"/>
              </a:rPr>
              <a:t>2-Alphabet     : </a:t>
            </a:r>
            <a:r>
              <a:rPr lang="tr-TR" sz="3200" dirty="0">
                <a:latin typeface="Times New Roman" pitchFamily="18" charset="0"/>
                <a:cs typeface="Times New Roman" pitchFamily="18" charset="0"/>
              </a:rPr>
              <a:t>500 milyar </a:t>
            </a:r>
            <a:r>
              <a:rPr lang="tr-TR" sz="3200" dirty="0" smtClean="0">
                <a:latin typeface="Times New Roman" pitchFamily="18" charset="0"/>
                <a:cs typeface="Times New Roman" pitchFamily="18" charset="0"/>
              </a:rPr>
              <a:t>dolar</a:t>
            </a:r>
            <a:endParaRPr lang="tr-TR" sz="3200" b="1" dirty="0">
              <a:latin typeface="Times New Roman" pitchFamily="18" charset="0"/>
              <a:cs typeface="Times New Roman" pitchFamily="18" charset="0"/>
            </a:endParaRPr>
          </a:p>
          <a:p>
            <a:r>
              <a:rPr lang="tr-TR" sz="3200" b="1" dirty="0" smtClean="0">
                <a:latin typeface="Times New Roman" pitchFamily="18" charset="0"/>
                <a:cs typeface="Times New Roman" pitchFamily="18" charset="0"/>
              </a:rPr>
              <a:t>3-Microsoft     : </a:t>
            </a:r>
            <a:r>
              <a:rPr lang="tr-TR" sz="3200" dirty="0">
                <a:latin typeface="Times New Roman" pitchFamily="18" charset="0"/>
                <a:cs typeface="Times New Roman" pitchFamily="18" charset="0"/>
              </a:rPr>
              <a:t>407 milyar </a:t>
            </a:r>
            <a:r>
              <a:rPr lang="tr-TR" sz="3200" dirty="0" smtClean="0">
                <a:latin typeface="Times New Roman" pitchFamily="18" charset="0"/>
                <a:cs typeface="Times New Roman" pitchFamily="18" charset="0"/>
              </a:rPr>
              <a:t>dolar</a:t>
            </a:r>
          </a:p>
          <a:p>
            <a:r>
              <a:rPr lang="tr-TR" sz="3200" b="1" dirty="0" smtClean="0">
                <a:latin typeface="Times New Roman" pitchFamily="18" charset="0"/>
                <a:cs typeface="Times New Roman" pitchFamily="18" charset="0"/>
              </a:rPr>
              <a:t>4-Facebook     : </a:t>
            </a:r>
            <a:r>
              <a:rPr lang="tr-TR" sz="3200" dirty="0">
                <a:latin typeface="Times New Roman" pitchFamily="18" charset="0"/>
                <a:cs typeface="Times New Roman" pitchFamily="18" charset="0"/>
              </a:rPr>
              <a:t>314 milyar </a:t>
            </a:r>
            <a:r>
              <a:rPr lang="tr-TR" sz="3200" dirty="0" smtClean="0">
                <a:latin typeface="Times New Roman" pitchFamily="18" charset="0"/>
                <a:cs typeface="Times New Roman" pitchFamily="18" charset="0"/>
              </a:rPr>
              <a:t>dolar</a:t>
            </a:r>
            <a:endParaRPr lang="tr-TR" sz="3200" b="1" dirty="0" smtClean="0">
              <a:latin typeface="Times New Roman" pitchFamily="18" charset="0"/>
              <a:cs typeface="Times New Roman" pitchFamily="18" charset="0"/>
            </a:endParaRPr>
          </a:p>
          <a:p>
            <a:r>
              <a:rPr lang="tr-TR" sz="3200" b="1" dirty="0">
                <a:latin typeface="Times New Roman" pitchFamily="18" charset="0"/>
                <a:cs typeface="Times New Roman" pitchFamily="18" charset="0"/>
              </a:rPr>
              <a:t>5</a:t>
            </a:r>
            <a:r>
              <a:rPr lang="tr-TR" sz="3200" b="1" dirty="0" smtClean="0">
                <a:latin typeface="Times New Roman" pitchFamily="18" charset="0"/>
                <a:cs typeface="Times New Roman" pitchFamily="18" charset="0"/>
              </a:rPr>
              <a:t>-Amazon	       : </a:t>
            </a:r>
            <a:r>
              <a:rPr lang="tr-TR" sz="3200" dirty="0" smtClean="0">
                <a:latin typeface="Times New Roman" pitchFamily="18" charset="0"/>
                <a:cs typeface="Times New Roman" pitchFamily="18" charset="0"/>
              </a:rPr>
              <a:t>292 </a:t>
            </a:r>
            <a:r>
              <a:rPr lang="tr-TR" sz="3200" dirty="0">
                <a:latin typeface="Times New Roman" pitchFamily="18" charset="0"/>
                <a:cs typeface="Times New Roman" pitchFamily="18" charset="0"/>
              </a:rPr>
              <a:t>milyar </a:t>
            </a:r>
            <a:r>
              <a:rPr lang="tr-TR" sz="3200" dirty="0" smtClean="0">
                <a:latin typeface="Times New Roman" pitchFamily="18" charset="0"/>
                <a:cs typeface="Times New Roman" pitchFamily="18" charset="0"/>
              </a:rPr>
              <a:t>dolar</a:t>
            </a:r>
            <a:endParaRPr lang="tr-TR" sz="3200" b="1" dirty="0" smtClean="0">
              <a:latin typeface="Times New Roman" pitchFamily="18" charset="0"/>
              <a:cs typeface="Times New Roman" pitchFamily="18" charset="0"/>
            </a:endParaRPr>
          </a:p>
          <a:p>
            <a:pPr algn="ctr"/>
            <a:r>
              <a:rPr lang="tr-TR" sz="3200" b="1" dirty="0" smtClean="0">
                <a:latin typeface="Times New Roman" pitchFamily="18" charset="0"/>
                <a:cs typeface="Times New Roman" pitchFamily="18" charset="0"/>
              </a:rPr>
              <a:t> </a:t>
            </a:r>
            <a:r>
              <a:rPr lang="tr-TR" sz="3200" b="1" dirty="0" smtClean="0">
                <a:solidFill>
                  <a:srgbClr val="212E84"/>
                </a:solidFill>
                <a:latin typeface="Times New Roman" panose="02020603050405020304" pitchFamily="18" charset="0"/>
                <a:cs typeface="Times New Roman" panose="02020603050405020304" pitchFamily="18" charset="0"/>
              </a:rPr>
              <a:t> </a:t>
            </a: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0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2337" y="1514172"/>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75795" y="1700808"/>
            <a:ext cx="8557795" cy="4832092"/>
          </a:xfrm>
          <a:prstGeom prst="rect">
            <a:avLst/>
          </a:prstGeom>
          <a:noFill/>
        </p:spPr>
        <p:txBody>
          <a:bodyPr wrap="square" lIns="0" rIns="0" numCol="1" rtlCol="0" anchor="t" anchorCtr="0">
            <a:noAutofit/>
          </a:bodyPr>
          <a:lstStyle/>
          <a:p>
            <a:pPr algn="just">
              <a:spcAft>
                <a:spcPts val="1200"/>
              </a:spcAft>
            </a:pPr>
            <a:endParaRPr lang="tr-TR" altLang="tr-TR" sz="2100" dirty="0" smtClean="0"/>
          </a:p>
          <a:p>
            <a:pPr>
              <a:spcAft>
                <a:spcPts val="1200"/>
              </a:spcAft>
            </a:pPr>
            <a:r>
              <a:rPr lang="tr-TR" altLang="tr-TR" sz="2000" dirty="0" smtClean="0"/>
              <a:t>A) A.Ş</a:t>
            </a:r>
            <a:r>
              <a:rPr lang="tr-TR" altLang="tr-TR" sz="2000" dirty="0"/>
              <a:t>.’</a:t>
            </a:r>
            <a:r>
              <a:rPr lang="tr-TR" altLang="tr-TR" sz="2000" dirty="0" err="1"/>
              <a:t>nin</a:t>
            </a:r>
            <a:r>
              <a:rPr lang="tr-TR" altLang="tr-TR" sz="2000" dirty="0"/>
              <a:t> </a:t>
            </a:r>
            <a:r>
              <a:rPr lang="tr-TR" altLang="tr-TR" sz="2000" dirty="0">
                <a:solidFill>
                  <a:srgbClr val="C00000"/>
                </a:solidFill>
              </a:rPr>
              <a:t>05.06.2013 tarihinde iktisap etmiş olduğu </a:t>
            </a:r>
            <a:r>
              <a:rPr lang="tr-TR" altLang="tr-TR" sz="2000" dirty="0"/>
              <a:t>taşınmazın (C) Ltd. </a:t>
            </a:r>
            <a:r>
              <a:rPr lang="tr-TR" altLang="tr-TR" sz="2000" dirty="0" err="1"/>
              <a:t>Şti.’ne</a:t>
            </a:r>
            <a:r>
              <a:rPr lang="tr-TR" altLang="tr-TR" sz="2000" dirty="0"/>
              <a:t> </a:t>
            </a:r>
            <a:r>
              <a:rPr lang="tr-TR" altLang="tr-TR" sz="2000" dirty="0" smtClean="0"/>
              <a:t>satışında </a:t>
            </a:r>
            <a:r>
              <a:rPr lang="tr-TR" altLang="tr-TR" sz="2000" dirty="0"/>
              <a:t>istisna uygulanırken, 2 yıllık aktifte bulundurma süresinin hesabında bu </a:t>
            </a:r>
            <a:r>
              <a:rPr lang="tr-TR" altLang="tr-TR" sz="2000" dirty="0" smtClean="0"/>
              <a:t>taşınmazın </a:t>
            </a:r>
            <a:r>
              <a:rPr lang="tr-TR" altLang="tr-TR" sz="2000" dirty="0"/>
              <a:t>(B) Kalkınma Bankası A.Ş.’</a:t>
            </a:r>
            <a:r>
              <a:rPr lang="tr-TR" altLang="tr-TR" sz="2000" dirty="0" err="1"/>
              <a:t>nin</a:t>
            </a:r>
            <a:r>
              <a:rPr lang="tr-TR" altLang="tr-TR" sz="2000" dirty="0"/>
              <a:t> aktifinde bulunduğu süre de dahil edilecektir</a:t>
            </a:r>
            <a:r>
              <a:rPr lang="tr-TR" altLang="tr-TR" sz="2000" dirty="0" smtClean="0"/>
              <a:t>.</a:t>
            </a:r>
          </a:p>
          <a:p>
            <a:pPr>
              <a:spcAft>
                <a:spcPts val="1200"/>
              </a:spcAft>
            </a:pPr>
            <a:r>
              <a:rPr lang="tr-TR" altLang="tr-TR" sz="2000" dirty="0" smtClean="0"/>
              <a:t>Buna </a:t>
            </a:r>
            <a:r>
              <a:rPr lang="tr-TR" altLang="tr-TR" sz="2000" dirty="0"/>
              <a:t>göre, (A) A.Ş.’</a:t>
            </a:r>
            <a:r>
              <a:rPr lang="tr-TR" altLang="tr-TR" sz="2000" dirty="0" err="1"/>
              <a:t>nin</a:t>
            </a:r>
            <a:r>
              <a:rPr lang="tr-TR" altLang="tr-TR" sz="2000" dirty="0"/>
              <a:t> finansman temini amacıyla sat-kirala-geri al uygulamasına </a:t>
            </a:r>
            <a:r>
              <a:rPr lang="tr-TR" altLang="tr-TR" sz="2000" dirty="0" smtClean="0"/>
              <a:t>konu </a:t>
            </a:r>
            <a:r>
              <a:rPr lang="tr-TR" altLang="tr-TR" sz="2000" dirty="0"/>
              <a:t>ettiği taşınmazını </a:t>
            </a:r>
            <a:r>
              <a:rPr lang="tr-TR" altLang="tr-TR" sz="2000" dirty="0">
                <a:solidFill>
                  <a:srgbClr val="C00000"/>
                </a:solidFill>
              </a:rPr>
              <a:t>08.12.2020 tarihinde (C) Ltd. </a:t>
            </a:r>
            <a:r>
              <a:rPr lang="tr-TR" altLang="tr-TR" sz="2000" dirty="0" err="1">
                <a:solidFill>
                  <a:srgbClr val="C00000"/>
                </a:solidFill>
              </a:rPr>
              <a:t>Şti.’ne</a:t>
            </a:r>
            <a:r>
              <a:rPr lang="tr-TR" altLang="tr-TR" sz="2000" dirty="0">
                <a:solidFill>
                  <a:srgbClr val="C00000"/>
                </a:solidFill>
              </a:rPr>
              <a:t> satışında </a:t>
            </a:r>
            <a:r>
              <a:rPr lang="tr-TR" altLang="tr-TR" sz="2000" dirty="0"/>
              <a:t>istisna </a:t>
            </a:r>
            <a:r>
              <a:rPr lang="tr-TR" altLang="tr-TR" sz="2000" dirty="0" smtClean="0"/>
              <a:t>uygulaması </a:t>
            </a:r>
            <a:r>
              <a:rPr lang="tr-TR" altLang="tr-TR" sz="2000" dirty="0"/>
              <a:t>açısından </a:t>
            </a:r>
            <a:r>
              <a:rPr lang="tr-TR" altLang="tr-TR" sz="2000" dirty="0">
                <a:solidFill>
                  <a:srgbClr val="C00000"/>
                </a:solidFill>
              </a:rPr>
              <a:t>iki tam yıllık sürenin hesabında 05.06.2013 ile 08.12.2020 </a:t>
            </a:r>
            <a:r>
              <a:rPr lang="tr-TR" altLang="tr-TR" sz="2000" dirty="0" smtClean="0">
                <a:solidFill>
                  <a:srgbClr val="C00000"/>
                </a:solidFill>
              </a:rPr>
              <a:t>tarihleri </a:t>
            </a:r>
            <a:r>
              <a:rPr lang="tr-TR" altLang="tr-TR" sz="2000" dirty="0">
                <a:solidFill>
                  <a:srgbClr val="C00000"/>
                </a:solidFill>
              </a:rPr>
              <a:t>arasındaki süre </a:t>
            </a:r>
            <a:r>
              <a:rPr lang="tr-TR" altLang="tr-TR" sz="2000" dirty="0"/>
              <a:t>dikkate alınacaktır.</a:t>
            </a:r>
          </a:p>
          <a:p>
            <a:pPr>
              <a:spcAft>
                <a:spcPts val="1200"/>
              </a:spcAft>
            </a:pPr>
            <a:r>
              <a:rPr lang="tr-TR" altLang="tr-TR" sz="2000" dirty="0"/>
              <a:t>Dolayısıyla (A) A.Ş.’</a:t>
            </a:r>
            <a:r>
              <a:rPr lang="tr-TR" altLang="tr-TR" sz="2000" dirty="0" err="1"/>
              <a:t>nin</a:t>
            </a:r>
            <a:r>
              <a:rPr lang="tr-TR" altLang="tr-TR" sz="2000" dirty="0"/>
              <a:t> sahip olduğu söz konusu taşınmazı (C) Ltd. </a:t>
            </a:r>
            <a:r>
              <a:rPr lang="tr-TR" altLang="tr-TR" sz="2000" dirty="0" err="1"/>
              <a:t>Şti.’ne</a:t>
            </a:r>
            <a:r>
              <a:rPr lang="tr-TR" altLang="tr-TR" sz="2000" dirty="0"/>
              <a:t> sattığı tarih itibarıyla diğer şartların sağlanması halinde satış kazancının </a:t>
            </a:r>
            <a:r>
              <a:rPr lang="tr-TR" altLang="tr-TR" sz="2000" dirty="0" smtClean="0"/>
              <a:t>% 75’lik </a:t>
            </a:r>
            <a:r>
              <a:rPr lang="tr-TR" altLang="tr-TR" sz="2000" dirty="0" smtClean="0">
                <a:solidFill>
                  <a:srgbClr val="FF0000"/>
                </a:solidFill>
              </a:rPr>
              <a:t>(5.12.2017 tarihinden itibaren </a:t>
            </a:r>
            <a:r>
              <a:rPr lang="tr-TR" altLang="tr-TR" sz="2000" b="1" dirty="0" smtClean="0">
                <a:solidFill>
                  <a:srgbClr val="FF0000"/>
                </a:solidFill>
              </a:rPr>
              <a:t>%50) </a:t>
            </a:r>
            <a:r>
              <a:rPr lang="tr-TR" altLang="tr-TR" sz="2000" dirty="0"/>
              <a:t>kısmı kurumlar vergisinden istisna edilebilecektir.</a:t>
            </a:r>
            <a:endParaRPr lang="tr-TR" sz="20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42385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7904" y="1916832"/>
            <a:ext cx="8398552" cy="4536674"/>
          </a:xfrm>
          <a:prstGeom prst="rect">
            <a:avLst/>
          </a:prstGeom>
          <a:noFill/>
        </p:spPr>
        <p:txBody>
          <a:bodyPr wrap="square" lIns="0" rIns="0" numCol="1" rtlCol="0" anchor="t" anchorCtr="0">
            <a:noAutofit/>
          </a:bodyPr>
          <a:lstStyle/>
          <a:p>
            <a:pPr algn="ctr" defTabSz="187325">
              <a:buClr>
                <a:srgbClr val="FF0000"/>
              </a:buClr>
              <a:buSzPct val="125000"/>
              <a:defRPr/>
            </a:pPr>
            <a:r>
              <a:rPr lang="tr-TR" altLang="tr-TR" sz="2000" b="1" dirty="0">
                <a:solidFill>
                  <a:srgbClr val="FF0000"/>
                </a:solidFill>
              </a:rPr>
              <a:t>TAŞINMAZ VE İŞTİRAK HİSSESİ SATIŞ KAZANÇ İSTİSNASINDA ÖZELLİKLİ KONULAR</a:t>
            </a:r>
          </a:p>
          <a:p>
            <a:pPr algn="just" defTabSz="187325">
              <a:buClr>
                <a:srgbClr val="FF0000"/>
              </a:buClr>
              <a:buSzPct val="125000"/>
              <a:buFont typeface="Wingdings" panose="05000000000000000000" pitchFamily="2" charset="2"/>
              <a:buChar char="Ø"/>
              <a:defRPr/>
            </a:pPr>
            <a:r>
              <a:rPr lang="tr-TR" altLang="tr-TR" sz="2100" dirty="0" smtClean="0"/>
              <a:t>İstisna</a:t>
            </a:r>
            <a:r>
              <a:rPr lang="tr-TR" altLang="tr-TR" sz="2100" dirty="0"/>
              <a:t>, satış kazancının </a:t>
            </a:r>
            <a:r>
              <a:rPr lang="tr-TR" altLang="tr-TR" sz="2100" dirty="0" smtClean="0"/>
              <a:t>%50’sine veya % 75’ine uygulandığından</a:t>
            </a:r>
            <a:r>
              <a:rPr lang="tr-TR" altLang="tr-TR" sz="2100" dirty="0"/>
              <a:t>, kazancın tamamının fon hesabına alınma şartı </a:t>
            </a:r>
            <a:r>
              <a:rPr lang="tr-TR" altLang="tr-TR" sz="2100" dirty="0" smtClean="0"/>
              <a:t>bulunmayıp, </a:t>
            </a:r>
            <a:r>
              <a:rPr lang="tr-TR" altLang="tr-TR" sz="2100" dirty="0" smtClean="0">
                <a:solidFill>
                  <a:srgbClr val="FF0000"/>
                </a:solidFill>
              </a:rPr>
              <a:t>sadece </a:t>
            </a:r>
            <a:r>
              <a:rPr lang="tr-TR" altLang="tr-TR" sz="2100" dirty="0">
                <a:solidFill>
                  <a:srgbClr val="FF0000"/>
                </a:solidFill>
              </a:rPr>
              <a:t>istisnadan yararlanan kazanç kısmının söz konusu fon hesabına alınması gerekmektedir</a:t>
            </a:r>
            <a:r>
              <a:rPr lang="tr-TR" altLang="tr-TR" sz="2100" dirty="0">
                <a:solidFill>
                  <a:srgbClr val="CC3300"/>
                </a:solidFill>
              </a:rPr>
              <a:t>. </a:t>
            </a:r>
          </a:p>
          <a:p>
            <a:pPr algn="just" defTabSz="187325">
              <a:buClr>
                <a:srgbClr val="FF0000"/>
              </a:buClr>
              <a:buSzPct val="125000"/>
              <a:buFont typeface="Wingdings" panose="05000000000000000000" pitchFamily="2" charset="2"/>
              <a:buChar char="Ø"/>
              <a:defRPr/>
            </a:pPr>
            <a:r>
              <a:rPr lang="tr-TR" altLang="tr-TR" sz="2100" dirty="0"/>
              <a:t>İstisna uygulamasında mükelleflerin kazancın belli bir kısmı için istisnadan yararlanabilmeleri mümkün bulunmaktadır. İstisnadan kısmen yararlanılması halinde, yararlanılmayan bu kazanç tutarı için sonraki yıllarda istisnadan yararlanılabilmesi mümkün değildir. </a:t>
            </a:r>
            <a:r>
              <a:rPr lang="tr-TR" altLang="tr-TR" sz="2100" dirty="0">
                <a:solidFill>
                  <a:srgbClr val="FF0000"/>
                </a:solidFill>
              </a:rPr>
              <a:t>İstisnadan yararlanması öngörülen kazanç kısmının fon hesabına alınan kazanç kısmından büyük </a:t>
            </a:r>
            <a:r>
              <a:rPr lang="tr-TR" altLang="tr-TR" sz="2100" dirty="0" smtClean="0">
                <a:solidFill>
                  <a:srgbClr val="FF0000"/>
                </a:solidFill>
              </a:rPr>
              <a:t>olmaz.</a:t>
            </a:r>
            <a:endParaRPr lang="tr-TR" altLang="tr-TR" sz="2100" dirty="0">
              <a:solidFill>
                <a:srgbClr val="FF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227281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27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55978" y="1969711"/>
            <a:ext cx="8485787" cy="4629299"/>
          </a:xfrm>
          <a:prstGeom prst="rect">
            <a:avLst/>
          </a:prstGeom>
          <a:noFill/>
        </p:spPr>
        <p:txBody>
          <a:bodyPr wrap="square" lIns="0" rIns="0" numCol="1" rtlCol="0" anchor="t" anchorCtr="0">
            <a:noAutofit/>
          </a:bodyPr>
          <a:lstStyle/>
          <a:p>
            <a:pPr lvl="1" defTabSz="187325">
              <a:buClr>
                <a:srgbClr val="FF0000"/>
              </a:buClr>
              <a:buSzPct val="125000"/>
              <a:buFont typeface="Wingdings" panose="05000000000000000000" pitchFamily="2" charset="2"/>
              <a:buChar char="Ø"/>
              <a:defRPr/>
            </a:pPr>
            <a:r>
              <a:rPr lang="tr-TR" altLang="tr-TR" sz="2100" dirty="0" smtClean="0"/>
              <a:t> Fon </a:t>
            </a:r>
            <a:r>
              <a:rPr lang="tr-TR" altLang="tr-TR" sz="2100" dirty="0"/>
              <a:t>hesabına alınma işleminin, satışın yapıldığı yılı izleyen hesap döneminin başından itibaren kazancın beyan edildiği döneme ait kurumlar vergisi beyannamesinin verildiği tarihe kadar yapılması gerekir.</a:t>
            </a:r>
          </a:p>
          <a:p>
            <a:pPr marL="817200" lvl="1" defTabSz="187325">
              <a:buClr>
                <a:srgbClr val="FF0000"/>
              </a:buClr>
              <a:buSzPct val="125000"/>
              <a:defRPr/>
            </a:pPr>
            <a:r>
              <a:rPr lang="tr-TR" altLang="tr-TR" sz="2100" dirty="0">
                <a:solidFill>
                  <a:srgbClr val="FF0000"/>
                </a:solidFill>
              </a:rPr>
              <a:t>Örneğin, </a:t>
            </a:r>
            <a:r>
              <a:rPr lang="tr-TR" altLang="tr-TR" sz="2100" dirty="0"/>
              <a:t>2017 yılında yapılan bir satış için kazancın fon hesabına alınma zamanı, 01.01.2018 tarihinden beyannamenin fiilen verildiği tarihe kadar olan süre olacaktır. </a:t>
            </a:r>
          </a:p>
          <a:p>
            <a:pPr lvl="1" defTabSz="187325">
              <a:spcBef>
                <a:spcPct val="0"/>
              </a:spcBef>
              <a:buClr>
                <a:srgbClr val="FF0000"/>
              </a:buClr>
              <a:buSzPct val="125000"/>
            </a:pPr>
            <a:endParaRPr lang="tr-TR" altLang="tr-TR" sz="2100" dirty="0" smtClean="0"/>
          </a:p>
          <a:p>
            <a:pPr lvl="1" defTabSz="187325">
              <a:spcBef>
                <a:spcPct val="0"/>
              </a:spcBef>
              <a:buClr>
                <a:srgbClr val="FF0000"/>
              </a:buClr>
              <a:buSzPct val="125000"/>
              <a:buFont typeface="Wingdings" panose="05000000000000000000" pitchFamily="2" charset="2"/>
              <a:buChar char="Ø"/>
            </a:pPr>
            <a:r>
              <a:rPr lang="tr-TR" altLang="tr-TR" sz="2100" dirty="0" smtClean="0"/>
              <a:t> Bina </a:t>
            </a:r>
            <a:r>
              <a:rPr lang="tr-TR" altLang="tr-TR" sz="2100" dirty="0"/>
              <a:t>satışlarında her iki uygulama şartlarının da birlikte gerçekleştiği bir bina satışı söz konusu olduğunda, satıştan doğan kazancın </a:t>
            </a:r>
            <a:r>
              <a:rPr lang="tr-TR" altLang="tr-TR" sz="2100" dirty="0" smtClean="0"/>
              <a:t>% 75’lik </a:t>
            </a:r>
            <a:r>
              <a:rPr lang="tr-TR" altLang="tr-TR" sz="2100" dirty="0" smtClean="0">
                <a:solidFill>
                  <a:srgbClr val="FF0000"/>
                </a:solidFill>
              </a:rPr>
              <a:t>(5.12.2017 tarihinden itibaren % 50 )</a:t>
            </a:r>
            <a:r>
              <a:rPr lang="tr-TR" altLang="tr-TR" sz="2100" dirty="0" smtClean="0"/>
              <a:t> kısmı </a:t>
            </a:r>
            <a:r>
              <a:rPr lang="tr-TR" altLang="tr-TR" sz="2100" dirty="0"/>
              <a:t>özel fon hesabına alınarak istisna edilecek, kalan vergiye </a:t>
            </a:r>
            <a:r>
              <a:rPr lang="tr-TR" altLang="tr-TR" sz="2100" dirty="0" smtClean="0"/>
              <a:t>tabi kısım </a:t>
            </a:r>
            <a:r>
              <a:rPr lang="tr-TR" altLang="tr-TR" sz="2100" dirty="0"/>
              <a:t>içinse </a:t>
            </a:r>
            <a:r>
              <a:rPr lang="tr-TR" altLang="tr-TR" sz="2100" dirty="0">
                <a:solidFill>
                  <a:srgbClr val="FF0000"/>
                </a:solidFill>
              </a:rPr>
              <a:t>yenileme fonu </a:t>
            </a:r>
            <a:r>
              <a:rPr lang="tr-TR" altLang="tr-TR" sz="2100" dirty="0"/>
              <a:t>ayrılabilecektir.</a:t>
            </a:r>
          </a:p>
          <a:p>
            <a:pPr lvl="1" defTabSz="187325">
              <a:spcBef>
                <a:spcPct val="0"/>
              </a:spcBef>
              <a:buClr>
                <a:srgbClr val="FF0000"/>
              </a:buClr>
              <a:buSzPct val="125000"/>
              <a:buFont typeface="Wingdings" panose="05000000000000000000" pitchFamily="2" charset="2"/>
              <a:buChar char="Ø"/>
            </a:pPr>
            <a:endParaRPr lang="tr-TR" altLang="tr-TR" sz="2100"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1373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027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01113" y="1916832"/>
            <a:ext cx="8347351" cy="4711588"/>
          </a:xfrm>
          <a:prstGeom prst="rect">
            <a:avLst/>
          </a:prstGeom>
          <a:noFill/>
        </p:spPr>
        <p:txBody>
          <a:bodyPr wrap="square" lIns="0" rIns="0" numCol="1" rtlCol="0" anchor="t" anchorCtr="0">
            <a:noAutofit/>
          </a:bodyPr>
          <a:lstStyle/>
          <a:p>
            <a:pPr lvl="1" defTabSz="187325">
              <a:spcBef>
                <a:spcPct val="0"/>
              </a:spcBef>
              <a:buClr>
                <a:srgbClr val="FF0000"/>
              </a:buClr>
              <a:buSzPct val="125000"/>
              <a:buFont typeface="Wingdings" panose="05000000000000000000" pitchFamily="2" charset="2"/>
              <a:buChar char="Ø"/>
            </a:pPr>
            <a:r>
              <a:rPr lang="tr-TR" altLang="tr-TR" sz="2000" dirty="0"/>
              <a:t>Satış işlemi ile birlikte satış kazancı oluşacağından istisna, satışın yapıldığı dönemde uygulanacaktır. İstisna kapsamındaki değerlerin satışından kaynaklanan alacaklar için</a:t>
            </a:r>
            <a:r>
              <a:rPr lang="tr-TR" altLang="tr-TR" sz="2000" dirty="0">
                <a:solidFill>
                  <a:srgbClr val="CC3300"/>
                </a:solidFill>
              </a:rPr>
              <a:t> alınan faiz, komisyon ve benzeri gelirler, </a:t>
            </a:r>
            <a:r>
              <a:rPr lang="tr-TR" altLang="tr-TR" sz="2000" dirty="0"/>
              <a:t>istisna kazancın tespitinde dikkate alınmayacaktır. </a:t>
            </a:r>
            <a:endParaRPr lang="tr-TR" altLang="tr-TR" sz="2000" dirty="0" smtClean="0"/>
          </a:p>
          <a:p>
            <a:pPr lvl="1" defTabSz="187325">
              <a:spcBef>
                <a:spcPct val="0"/>
              </a:spcBef>
              <a:buClr>
                <a:srgbClr val="FF0000"/>
              </a:buClr>
              <a:buSzPct val="125000"/>
            </a:pPr>
            <a:endParaRPr lang="tr-TR" altLang="tr-TR" sz="2000" dirty="0"/>
          </a:p>
          <a:p>
            <a:pPr lvl="1" defTabSz="187325">
              <a:spcBef>
                <a:spcPct val="0"/>
              </a:spcBef>
              <a:buClr>
                <a:srgbClr val="FF0000"/>
              </a:buClr>
              <a:buSzPct val="125000"/>
              <a:buFont typeface="Wingdings" panose="05000000000000000000" pitchFamily="2" charset="2"/>
              <a:buChar char="Ø"/>
            </a:pPr>
            <a:r>
              <a:rPr lang="tr-TR" altLang="tr-TR" sz="2000" dirty="0"/>
              <a:t>Satış bedelinin döviz cinsinden belirlenmesi durumunda ortaya çıkan kur farklarının da istisna kazancın tespitinde dikkate alınması mümkün bulunmamaktadır</a:t>
            </a:r>
            <a:r>
              <a:rPr lang="tr-TR" altLang="tr-TR" sz="2000" dirty="0" smtClean="0"/>
              <a:t>.</a:t>
            </a:r>
          </a:p>
          <a:p>
            <a:pPr lvl="1" defTabSz="187325">
              <a:spcBef>
                <a:spcPct val="0"/>
              </a:spcBef>
              <a:buClr>
                <a:srgbClr val="FF0000"/>
              </a:buClr>
              <a:buSzPct val="125000"/>
            </a:pPr>
            <a:endParaRPr lang="tr-TR" altLang="tr-TR" sz="2000" dirty="0" smtClean="0">
              <a:solidFill>
                <a:srgbClr val="FF0000"/>
              </a:solidFill>
            </a:endParaRPr>
          </a:p>
          <a:p>
            <a:pPr lvl="1">
              <a:buClr>
                <a:srgbClr val="FF0000"/>
              </a:buClr>
              <a:buSzPct val="125000"/>
              <a:buFont typeface="Wingdings" panose="05000000000000000000" pitchFamily="2" charset="2"/>
              <a:buChar char="Ø"/>
            </a:pPr>
            <a:r>
              <a:rPr lang="tr-TR" altLang="tr-TR" sz="2000" dirty="0" smtClean="0">
                <a:solidFill>
                  <a:srgbClr val="FF0000"/>
                </a:solidFill>
              </a:rPr>
              <a:t>İnşaatı </a:t>
            </a:r>
            <a:r>
              <a:rPr lang="tr-TR" altLang="tr-TR" sz="2000" dirty="0">
                <a:solidFill>
                  <a:srgbClr val="FF0000"/>
                </a:solidFill>
              </a:rPr>
              <a:t>henüz tamamlanmamış bina satışında arsaya tekabül eden kazanç istisna kapsamındadır. </a:t>
            </a:r>
            <a:r>
              <a:rPr lang="tr-TR" altLang="tr-TR" sz="2000" dirty="0"/>
              <a:t>Ancak inşaatı tamamlanan binalarda, arsası iki yıldan eski iktisap edilmiş bile olsa, inşaatın tamamlandığı ve bina olarak kullanılmaya başlandığı tarihten itibaren </a:t>
            </a:r>
            <a:r>
              <a:rPr lang="tr-TR" altLang="tr-TR" sz="2000" dirty="0" smtClean="0"/>
              <a:t>2 yıl </a:t>
            </a:r>
            <a:r>
              <a:rPr lang="tr-TR" altLang="tr-TR" sz="2000" dirty="0"/>
              <a:t>geçmedikçe kazanç istisnasından yararlanılamaz</a:t>
            </a:r>
            <a:r>
              <a:rPr lang="tr-TR" altLang="tr-TR" sz="2000" dirty="0" smtClean="0"/>
              <a:t>.</a:t>
            </a:r>
            <a:endParaRPr lang="tr-TR" altLang="tr-TR" sz="2000"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411463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2740"/>
            <a:ext cx="8928991"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65109" y="1844824"/>
            <a:ext cx="8311347" cy="4654996"/>
          </a:xfrm>
          <a:prstGeom prst="rect">
            <a:avLst/>
          </a:prstGeom>
          <a:noFill/>
        </p:spPr>
        <p:txBody>
          <a:bodyPr wrap="square" lIns="0" rIns="0" numCol="1" rtlCol="0" anchor="t" anchorCtr="0">
            <a:noAutofit/>
          </a:bodyPr>
          <a:lstStyle/>
          <a:p>
            <a:pPr algn="just">
              <a:buClr>
                <a:srgbClr val="FF0000"/>
              </a:buClr>
              <a:buSzPct val="125000"/>
              <a:buFont typeface="Wingdings" panose="05000000000000000000" pitchFamily="2" charset="2"/>
              <a:buChar char="Ø"/>
            </a:pPr>
            <a:endParaRPr lang="tr-TR" altLang="tr-TR" sz="2100" dirty="0"/>
          </a:p>
          <a:p>
            <a:pPr algn="just">
              <a:buClr>
                <a:srgbClr val="FF0000"/>
              </a:buClr>
              <a:buSzPct val="125000"/>
              <a:buFont typeface="Wingdings" panose="05000000000000000000" pitchFamily="2" charset="2"/>
              <a:buChar char="Ø"/>
            </a:pPr>
            <a:r>
              <a:rPr lang="tr-TR" altLang="tr-TR" sz="2100" dirty="0"/>
              <a:t>Taşınmazların para karşılığı olmaksızın devir ve temliki, trampası gibi işlemler istisna kapsamına girmemektedir. </a:t>
            </a:r>
            <a:r>
              <a:rPr lang="tr-TR" altLang="tr-TR" sz="2100" dirty="0">
                <a:solidFill>
                  <a:srgbClr val="FF0000"/>
                </a:solidFill>
              </a:rPr>
              <a:t>Kat karşılığı arsa devri işleminin</a:t>
            </a:r>
            <a:r>
              <a:rPr lang="tr-TR" altLang="tr-TR" sz="2100" dirty="0"/>
              <a:t>, bir malın başka bir mal ile değiştirilmesini ifade eden trampa niteliğinde olmasından dolayı, bu gibi işlemlerden elde edilen kazançlara söz konusu istisnanın uygulanması mümkün değildir</a:t>
            </a:r>
            <a:r>
              <a:rPr lang="tr-TR" altLang="tr-TR" sz="2100" dirty="0" smtClean="0"/>
              <a:t>.</a:t>
            </a:r>
          </a:p>
          <a:p>
            <a:pPr algn="just">
              <a:buClr>
                <a:srgbClr val="FF0000"/>
              </a:buClr>
              <a:buSzPct val="125000"/>
            </a:pPr>
            <a:endParaRPr lang="tr-TR" altLang="tr-TR" sz="2100" dirty="0"/>
          </a:p>
          <a:p>
            <a:pPr algn="just">
              <a:buClr>
                <a:srgbClr val="FF0000"/>
              </a:buClr>
              <a:buSzPct val="125000"/>
              <a:buFont typeface="Wingdings" panose="05000000000000000000" pitchFamily="2" charset="2"/>
              <a:buChar char="Ø"/>
            </a:pPr>
            <a:r>
              <a:rPr lang="tr-TR" altLang="tr-TR" sz="2100" dirty="0" smtClean="0">
                <a:solidFill>
                  <a:srgbClr val="CC3300"/>
                </a:solidFill>
              </a:rPr>
              <a:t>Cins </a:t>
            </a:r>
            <a:r>
              <a:rPr lang="tr-TR" altLang="tr-TR" sz="2100" dirty="0">
                <a:solidFill>
                  <a:srgbClr val="CC3300"/>
                </a:solidFill>
              </a:rPr>
              <a:t>tashihi</a:t>
            </a:r>
            <a:r>
              <a:rPr lang="tr-TR" altLang="tr-TR" sz="2100" dirty="0"/>
              <a:t> herhangi bir nedenle geciken binalarda iki yıllık süre </a:t>
            </a:r>
            <a:r>
              <a:rPr lang="tr-TR" altLang="tr-TR" sz="2100" dirty="0" smtClean="0"/>
              <a:t>binanın </a:t>
            </a:r>
            <a:r>
              <a:rPr lang="tr-TR" altLang="tr-TR" sz="2100" dirty="0"/>
              <a:t>fiilen kullanım tarihinden itibaren başlamaktadır. </a:t>
            </a:r>
            <a:r>
              <a:rPr lang="tr-TR" altLang="tr-TR" sz="2100" dirty="0" smtClean="0"/>
              <a:t>(yapı ruhsatı, vd. tespiti gibi)</a:t>
            </a:r>
          </a:p>
          <a:p>
            <a:pPr algn="just">
              <a:buClr>
                <a:srgbClr val="FF0000"/>
              </a:buClr>
              <a:buSzPct val="125000"/>
            </a:pPr>
            <a:endParaRPr lang="tr-TR" altLang="tr-TR" sz="2100" dirty="0"/>
          </a:p>
          <a:p>
            <a:pPr lvl="0" algn="just">
              <a:buClr>
                <a:srgbClr val="FF0000"/>
              </a:buClr>
              <a:buSzPct val="125000"/>
              <a:buFont typeface="Wingdings" panose="05000000000000000000" pitchFamily="2" charset="2"/>
              <a:buChar char="Ø"/>
            </a:pPr>
            <a:r>
              <a:rPr lang="tr-TR" altLang="tr-TR" sz="2100" dirty="0" err="1" smtClean="0">
                <a:solidFill>
                  <a:prstClr val="black"/>
                </a:solidFill>
              </a:rPr>
              <a:t>OSB’lerce</a:t>
            </a:r>
            <a:r>
              <a:rPr lang="tr-TR" altLang="tr-TR" sz="2100" dirty="0" smtClean="0">
                <a:solidFill>
                  <a:prstClr val="black"/>
                </a:solidFill>
              </a:rPr>
              <a:t> </a:t>
            </a:r>
            <a:r>
              <a:rPr lang="tr-TR" altLang="tr-TR" sz="2100" dirty="0">
                <a:solidFill>
                  <a:prstClr val="black"/>
                </a:solidFill>
              </a:rPr>
              <a:t>katılımcılara tahsis edilen ancak tapu kaydı katılımcı üzerinde bulunmayan arsaların satışı </a:t>
            </a:r>
            <a:r>
              <a:rPr lang="tr-TR" altLang="tr-TR" sz="2100" b="1" dirty="0">
                <a:solidFill>
                  <a:srgbClr val="FF0000"/>
                </a:solidFill>
              </a:rPr>
              <a:t>istisna kapsamında</a:t>
            </a:r>
            <a:r>
              <a:rPr lang="tr-TR" altLang="tr-TR" sz="2100" dirty="0">
                <a:solidFill>
                  <a:prstClr val="black"/>
                </a:solidFill>
              </a:rPr>
              <a:t> </a:t>
            </a:r>
            <a:r>
              <a:rPr lang="tr-TR" altLang="tr-TR" sz="2100" b="1" dirty="0">
                <a:solidFill>
                  <a:srgbClr val="FF0000"/>
                </a:solidFill>
              </a:rPr>
              <a:t>değildir.</a:t>
            </a:r>
          </a:p>
          <a:p>
            <a:pPr lvl="0" algn="just">
              <a:buClr>
                <a:srgbClr val="FF0000"/>
              </a:buClr>
              <a:buSzPct val="125000"/>
              <a:buFont typeface="Wingdings" panose="05000000000000000000" pitchFamily="2" charset="2"/>
              <a:buChar char="Ø"/>
            </a:pPr>
            <a:endParaRPr lang="tr-TR" altLang="tr-TR" sz="2100" dirty="0">
              <a:solidFill>
                <a:prstClr val="black"/>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218040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67544" y="1916832"/>
            <a:ext cx="8352928" cy="4553454"/>
          </a:xfrm>
          <a:prstGeom prst="rect">
            <a:avLst/>
          </a:prstGeom>
          <a:noFill/>
        </p:spPr>
        <p:txBody>
          <a:bodyPr wrap="square" lIns="0" rIns="0" numCol="1" rtlCol="0" anchor="t" anchorCtr="0">
            <a:noAutofit/>
          </a:bodyPr>
          <a:lstStyle/>
          <a:p>
            <a:pPr lvl="0" algn="ctr" fontAlgn="base">
              <a:spcBef>
                <a:spcPct val="0"/>
              </a:spcBef>
              <a:spcAft>
                <a:spcPct val="0"/>
              </a:spcAft>
            </a:pPr>
            <a:r>
              <a:rPr lang="tr-TR" altLang="tr-TR" sz="2100" b="1" dirty="0">
                <a:solidFill>
                  <a:srgbClr val="FF0000"/>
                </a:solidFill>
              </a:rPr>
              <a:t>KONUYA İLİŞKİN ÖRNEKLER</a:t>
            </a:r>
          </a:p>
          <a:p>
            <a:pPr lvl="0" algn="just" fontAlgn="base">
              <a:spcBef>
                <a:spcPct val="0"/>
              </a:spcBef>
              <a:spcAft>
                <a:spcPct val="0"/>
              </a:spcAft>
            </a:pPr>
            <a:r>
              <a:rPr lang="tr-TR" altLang="tr-TR" sz="2100" u="sng" dirty="0" smtClean="0">
                <a:solidFill>
                  <a:srgbClr val="FF0000"/>
                </a:solidFill>
              </a:rPr>
              <a:t>Örnek </a:t>
            </a:r>
            <a:r>
              <a:rPr lang="tr-TR" altLang="tr-TR" sz="2100" u="sng" dirty="0">
                <a:solidFill>
                  <a:srgbClr val="FF0000"/>
                </a:solidFill>
              </a:rPr>
              <a:t>1:</a:t>
            </a:r>
            <a:r>
              <a:rPr lang="tr-TR" altLang="tr-TR" sz="2100" dirty="0">
                <a:solidFill>
                  <a:srgbClr val="FF0000"/>
                </a:solidFill>
              </a:rPr>
              <a:t> 04.12.2017 tarihinde</a:t>
            </a:r>
            <a:r>
              <a:rPr lang="tr-TR" altLang="tr-TR" sz="2100" dirty="0">
                <a:solidFill>
                  <a:prstClr val="black"/>
                </a:solidFill>
              </a:rPr>
              <a:t> taşınmaz satışından 200.000 TL kazanç elde edilmiş ve bu kazanç tutarının %75’i olan 150.000 TL için 2017 yılı geçici vergi dönemlerinde ve yıllık kurumlar vergisi beyannamesinde istisnadan yararlanılmıştır. İstisnadan yararlanılan bu tutarın pasifte özel bir fon hesabına alınması ve bu fon hesabında bulunan tutarın 31.12.2022 tarihine kadar da sermayeye ilave dışında başka bir hesaba aktarılmaması veya işletmeden çekilmemesi gerekmektedir. </a:t>
            </a:r>
          </a:p>
          <a:p>
            <a:pPr lvl="0" algn="just" fontAlgn="base">
              <a:spcBef>
                <a:spcPct val="0"/>
              </a:spcBef>
              <a:spcAft>
                <a:spcPct val="0"/>
              </a:spcAft>
            </a:pPr>
            <a:r>
              <a:rPr lang="tr-TR" altLang="tr-TR" sz="2100" dirty="0" smtClean="0">
                <a:solidFill>
                  <a:prstClr val="black"/>
                </a:solidFill>
              </a:rPr>
              <a:t>Peşin </a:t>
            </a:r>
            <a:r>
              <a:rPr lang="tr-TR" altLang="tr-TR" sz="2100" dirty="0">
                <a:solidFill>
                  <a:prstClr val="black"/>
                </a:solidFill>
              </a:rPr>
              <a:t>satışlarda olduğu gibi </a:t>
            </a:r>
            <a:r>
              <a:rPr lang="tr-TR" altLang="tr-TR" sz="2100" dirty="0">
                <a:solidFill>
                  <a:srgbClr val="CC3300"/>
                </a:solidFill>
              </a:rPr>
              <a:t>vadeli satış halinde</a:t>
            </a:r>
            <a:r>
              <a:rPr lang="tr-TR" altLang="tr-TR" sz="2100" dirty="0">
                <a:solidFill>
                  <a:prstClr val="black"/>
                </a:solidFill>
              </a:rPr>
              <a:t> de satıştan doğan kazanç kısmının %75’i beş yıl süreyle özel bir fon hesabında tutulmak şartıyla satışın yapıldığı dönemde istisnadan yaralanabilecektir. Ancak, satış bedelinin tamamının, </a:t>
            </a:r>
            <a:r>
              <a:rPr lang="tr-TR" altLang="tr-TR" sz="2100" dirty="0">
                <a:solidFill>
                  <a:srgbClr val="CC3300"/>
                </a:solidFill>
              </a:rPr>
              <a:t>satışın yapıldığı yılı izleyen ikinci takvim yılının sonuna kadar</a:t>
            </a:r>
            <a:r>
              <a:rPr lang="tr-TR" altLang="tr-TR" sz="2100" dirty="0">
                <a:solidFill>
                  <a:prstClr val="black"/>
                </a:solidFill>
              </a:rPr>
              <a:t> tahsil edilmesi şarttır. </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33575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261" y="1539916"/>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67544" y="1844825"/>
            <a:ext cx="8136904" cy="4701306"/>
          </a:xfrm>
          <a:prstGeom prst="rect">
            <a:avLst/>
          </a:prstGeom>
          <a:noFill/>
        </p:spPr>
        <p:txBody>
          <a:bodyPr wrap="square" lIns="0" rIns="0" numCol="1" rtlCol="0" anchor="t" anchorCtr="0">
            <a:noAutofit/>
          </a:bodyPr>
          <a:lstStyle/>
          <a:p>
            <a:pPr algn="just"/>
            <a:r>
              <a:rPr lang="tr-TR" altLang="tr-TR" sz="2100" b="1" u="sng" dirty="0">
                <a:solidFill>
                  <a:srgbClr val="FF0000"/>
                </a:solidFill>
              </a:rPr>
              <a:t>Örnek 2:</a:t>
            </a:r>
            <a:r>
              <a:rPr lang="tr-TR" altLang="tr-TR" sz="2100" b="1" dirty="0">
                <a:solidFill>
                  <a:srgbClr val="FF0000"/>
                </a:solidFill>
              </a:rPr>
              <a:t> </a:t>
            </a:r>
            <a:endParaRPr lang="tr-TR" altLang="tr-TR" sz="2100" b="1" dirty="0" smtClean="0">
              <a:solidFill>
                <a:srgbClr val="FF0000"/>
              </a:solidFill>
            </a:endParaRPr>
          </a:p>
          <a:p>
            <a:pPr algn="just"/>
            <a:endParaRPr lang="tr-TR" altLang="tr-TR" sz="2100" b="1" dirty="0">
              <a:solidFill>
                <a:srgbClr val="FF0000"/>
              </a:solidFill>
            </a:endParaRPr>
          </a:p>
          <a:p>
            <a:pPr algn="just"/>
            <a:r>
              <a:rPr lang="tr-TR" altLang="tr-TR" sz="2100" dirty="0" smtClean="0"/>
              <a:t>Maliyet </a:t>
            </a:r>
            <a:r>
              <a:rPr lang="tr-TR" altLang="tr-TR" sz="2100" dirty="0"/>
              <a:t>bedeli 200.000 TL olan taşınmaz 06.12.2017 tarihinde 1.000.000 TL’ye vadeli olarak satılmıştır. Satışa ilişkin tahsilat 2017 hesap döneminde 300.000 TL, 2018 hesap döneminde 300.000 TL, 2019 hesap döneminde 300.000 TL ve 2020 hesap döneminde 100.000 TL olarak gerçekleştirilecektir. </a:t>
            </a:r>
          </a:p>
          <a:p>
            <a:pPr algn="just"/>
            <a:endParaRPr lang="tr-TR" altLang="tr-TR" sz="2100" dirty="0"/>
          </a:p>
          <a:p>
            <a:pPr algn="just"/>
            <a:r>
              <a:rPr lang="tr-TR" altLang="tr-TR" sz="2100" dirty="0"/>
              <a:t>Kurum, süresi içinde kazancın %50’sini (800.000 x %50 =) 400.000 TL özel bir fon hesabına almış bulunmaktadır. </a:t>
            </a:r>
          </a:p>
          <a:p>
            <a:pPr algn="just"/>
            <a:endParaRPr lang="tr-TR" altLang="tr-TR" sz="2100" dirty="0"/>
          </a:p>
          <a:p>
            <a:pPr algn="just"/>
            <a:endParaRPr lang="tr-TR" altLang="tr-TR" sz="2100"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105571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76994"/>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67543" y="1916832"/>
            <a:ext cx="8064897" cy="4629298"/>
          </a:xfrm>
          <a:prstGeom prst="rect">
            <a:avLst/>
          </a:prstGeom>
          <a:noFill/>
        </p:spPr>
        <p:txBody>
          <a:bodyPr wrap="square" lIns="0" rIns="0" numCol="1" rtlCol="0" anchor="t" anchorCtr="0">
            <a:noAutofit/>
          </a:bodyPr>
          <a:lstStyle/>
          <a:p>
            <a:pPr lvl="0" algn="just"/>
            <a:r>
              <a:rPr lang="tr-TR" altLang="tr-TR" sz="2100">
                <a:solidFill>
                  <a:prstClr val="black"/>
                </a:solidFill>
              </a:rPr>
              <a:t>Kurumun 2020 hesap döneminde tahsil ettiği 100.000 TL’ye isabet eden (100.000 x %80 x %50 =) 40.000 TL kazanç kısmı için istisnadan yararlanılabilmesi mümkün bulunmamaktadır. Bu kazanç tutarına istisna uygulanmış olması halinde, istisnaya konu olan 40.000 TL nedeniyle 2017 hesap dönemine ilişkin olarak tahakkuk etmesi gereken kurumlar vergisi (geçici vergi dahil) vergi ziyaına uğramış olacağından, vergi aslı, vergi ziyaı ve gecikme faizi ile birlikte tahsil edilecektir. </a:t>
            </a:r>
          </a:p>
          <a:p>
            <a:pPr lvl="0" algn="just"/>
            <a:endParaRPr lang="tr-TR" altLang="tr-TR" sz="2100">
              <a:solidFill>
                <a:prstClr val="black"/>
              </a:solidFill>
            </a:endParaRPr>
          </a:p>
          <a:p>
            <a:pPr lvl="0" algn="just"/>
            <a:r>
              <a:rPr lang="tr-TR" altLang="tr-TR" sz="2100">
                <a:solidFill>
                  <a:prstClr val="black"/>
                </a:solidFill>
              </a:rPr>
              <a:t>2017 hesap dönemi beyannamesinin verilmesi sırasında, mükellef kurum tarafından, satıştan elde edilen kazanç 800.000 TL olmasına rağmen, istisna kazanç tutarının (900.000 x %80 x %50 =) 360.000 TL olarak uygulanması halinde, vergi ziyaının varlığından bahsedilemeyecektir</a:t>
            </a:r>
            <a:r>
              <a:rPr lang="tr-TR" altLang="tr-TR" sz="2100">
                <a:solidFill>
                  <a:prstClr val="black"/>
                </a:solidFill>
                <a:cs typeface="Times New Roman" panose="02020603050405020304" pitchFamily="18" charset="0"/>
              </a:rPr>
              <a:t>.</a:t>
            </a:r>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301901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7782"/>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673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7904" y="1736672"/>
            <a:ext cx="8791268" cy="4637976"/>
          </a:xfrm>
          <a:prstGeom prst="rect">
            <a:avLst/>
          </a:prstGeom>
          <a:noFill/>
        </p:spPr>
        <p:txBody>
          <a:bodyPr wrap="square" lIns="0" rIns="0" numCol="1" rtlCol="0" anchor="t" anchorCtr="0">
            <a:noAutofit/>
          </a:bodyPr>
          <a:lstStyle/>
          <a:p>
            <a:pPr marL="360000"/>
            <a:endParaRPr lang="tr-TR" kern="0" dirty="0">
              <a:solidFill>
                <a:srgbClr val="000000"/>
              </a:solidFill>
              <a:latin typeface="Times New Roman" pitchFamily="18" charset="0"/>
              <a:cs typeface="Times New Roman" pitchFamily="18" charset="0"/>
            </a:endParaRPr>
          </a:p>
          <a:p>
            <a:pPr marL="360000"/>
            <a:endParaRPr lang="tr-TR" sz="2400" dirty="0">
              <a:latin typeface="Times New Roman" pitchFamily="18" charset="0"/>
              <a:cs typeface="Times New Roman"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4"/>
          <a:stretch>
            <a:fillRect/>
          </a:stretch>
        </p:blipFill>
        <p:spPr>
          <a:xfrm>
            <a:off x="831489" y="2188469"/>
            <a:ext cx="2880320" cy="1942159"/>
          </a:xfrm>
          <a:prstGeom prst="rect">
            <a:avLst/>
          </a:prstGeom>
        </p:spPr>
      </p:pic>
      <p:pic>
        <p:nvPicPr>
          <p:cNvPr id="3" name="Resim 2"/>
          <p:cNvPicPr>
            <a:picLocks noChangeAspect="1"/>
          </p:cNvPicPr>
          <p:nvPr/>
        </p:nvPicPr>
        <p:blipFill>
          <a:blip r:embed="rId5"/>
          <a:stretch>
            <a:fillRect/>
          </a:stretch>
        </p:blipFill>
        <p:spPr>
          <a:xfrm>
            <a:off x="3733742" y="2360465"/>
            <a:ext cx="4959052" cy="1876380"/>
          </a:xfrm>
          <a:prstGeom prst="rect">
            <a:avLst/>
          </a:prstGeom>
        </p:spPr>
      </p:pic>
      <p:sp>
        <p:nvSpPr>
          <p:cNvPr id="13" name="AutoShape 5"/>
          <p:cNvSpPr>
            <a:spLocks noChangeArrowheads="1"/>
          </p:cNvSpPr>
          <p:nvPr/>
        </p:nvSpPr>
        <p:spPr bwMode="auto">
          <a:xfrm>
            <a:off x="848005" y="4179884"/>
            <a:ext cx="2842728" cy="2012888"/>
          </a:xfrm>
          <a:prstGeom prst="rightArrowCallout">
            <a:avLst>
              <a:gd name="adj1" fmla="val 25000"/>
              <a:gd name="adj2" fmla="val 25000"/>
              <a:gd name="adj3" fmla="val 25009"/>
              <a:gd name="adj4" fmla="val 66667"/>
            </a:avLst>
          </a:prstGeom>
          <a:solidFill>
            <a:srgbClr val="FFFF99"/>
          </a:solidFill>
          <a:ln w="57150" algn="ctr">
            <a:solidFill>
              <a:srgbClr val="FFCC00"/>
            </a:solidFill>
            <a:miter lim="800000"/>
            <a:headEnd/>
            <a:tailEnd/>
          </a:ln>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buClr>
                <a:schemeClr val="hlink"/>
              </a:buClr>
              <a:buSzPct val="65000"/>
            </a:pPr>
            <a:r>
              <a:rPr lang="tr-TR" altLang="tr-TR" sz="1900" b="0" dirty="0">
                <a:latin typeface="Tahoma" panose="020B0604030504040204" pitchFamily="34" charset="0"/>
              </a:rPr>
              <a:t>Taşınmaz ve İştirak Hissesi Satışlarından Kaynaklanan </a:t>
            </a:r>
            <a:r>
              <a:rPr lang="tr-TR" altLang="tr-TR" sz="1900" dirty="0">
                <a:latin typeface="Tahoma" panose="020B0604030504040204" pitchFamily="34" charset="0"/>
              </a:rPr>
              <a:t>Zararın Durumu</a:t>
            </a:r>
            <a:r>
              <a:rPr lang="tr-TR" altLang="tr-TR" sz="1900" b="0" dirty="0">
                <a:latin typeface="Tahoma" panose="020B0604030504040204" pitchFamily="34" charset="0"/>
              </a:rPr>
              <a:t> </a:t>
            </a:r>
          </a:p>
        </p:txBody>
      </p:sp>
      <p:sp>
        <p:nvSpPr>
          <p:cNvPr id="14" name="AutoShape 7"/>
          <p:cNvSpPr>
            <a:spLocks noChangeArrowheads="1"/>
          </p:cNvSpPr>
          <p:nvPr/>
        </p:nvSpPr>
        <p:spPr bwMode="auto">
          <a:xfrm>
            <a:off x="3717403" y="4210416"/>
            <a:ext cx="4959053" cy="2098904"/>
          </a:xfrm>
          <a:prstGeom prst="roundRect">
            <a:avLst>
              <a:gd name="adj" fmla="val 16667"/>
            </a:avLst>
          </a:prstGeom>
          <a:solidFill>
            <a:srgbClr val="FFFF99"/>
          </a:solidFill>
          <a:ln w="28575" algn="ctr">
            <a:solidFill>
              <a:srgbClr val="FFCC00"/>
            </a:solidFill>
            <a:round/>
            <a:headEnd/>
            <a:tailEnd/>
          </a:ln>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buClr>
                <a:schemeClr val="hlink"/>
              </a:buClr>
              <a:buSzPct val="65000"/>
              <a:buFont typeface="Wingdings" panose="05000000000000000000" pitchFamily="2" charset="2"/>
              <a:buNone/>
            </a:pPr>
            <a:r>
              <a:rPr lang="tr-TR" altLang="tr-TR" sz="1400" b="0" dirty="0">
                <a:latin typeface="Tahoma" panose="020B0604030504040204" pitchFamily="34" charset="0"/>
              </a:rPr>
              <a:t>Gerek, taşınmaz ve iştirak hisselerinin satışından kaynaklanan zararların </a:t>
            </a:r>
            <a:r>
              <a:rPr lang="tr-TR" altLang="tr-TR" sz="1400" dirty="0">
                <a:latin typeface="Tahoma" panose="020B0604030504040204" pitchFamily="34" charset="0"/>
              </a:rPr>
              <a:t>“istisna faaliyetlerden doğan zararlar”</a:t>
            </a:r>
            <a:r>
              <a:rPr lang="tr-TR" altLang="tr-TR" sz="1400" b="0" dirty="0">
                <a:latin typeface="Tahoma" panose="020B0604030504040204" pitchFamily="34" charset="0"/>
              </a:rPr>
              <a:t> tanımına girmemesi; gerekse, istisna uygulamasının mükelleflerin ihtiyarında olan bir takım şartlara bağlanmış olması hususları göz önünde bulundurulduğunda, taşınmaz ve iştirak hissesi satış işlemlerinden kaynaklanan zararların kurum kazancının tespitinde dikkate alınabileceği görüşündeyiz.</a:t>
            </a:r>
            <a:r>
              <a:rPr lang="tr-TR" altLang="tr-TR" sz="1400" dirty="0">
                <a:latin typeface="Tahoma" panose="020B0604030504040204" pitchFamily="34" charset="0"/>
              </a:rPr>
              <a:t> </a:t>
            </a:r>
            <a:r>
              <a:rPr lang="tr-TR" altLang="tr-TR" sz="1400" u="sng" dirty="0">
                <a:solidFill>
                  <a:srgbClr val="FF0000"/>
                </a:solidFill>
                <a:latin typeface="Tahoma" panose="020B0604030504040204" pitchFamily="34" charset="0"/>
              </a:rPr>
              <a:t>(Vergi idaresinin görüşü aksi yönde)</a:t>
            </a:r>
          </a:p>
        </p:txBody>
      </p:sp>
      <p:sp>
        <p:nvSpPr>
          <p:cNvPr id="16"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
        <p:nvSpPr>
          <p:cNvPr id="5" name="Metin kutusu 4"/>
          <p:cNvSpPr txBox="1"/>
          <p:nvPr/>
        </p:nvSpPr>
        <p:spPr>
          <a:xfrm>
            <a:off x="785106" y="1801172"/>
            <a:ext cx="7776864" cy="369332"/>
          </a:xfrm>
          <a:prstGeom prst="rect">
            <a:avLst/>
          </a:prstGeom>
          <a:noFill/>
        </p:spPr>
        <p:txBody>
          <a:bodyPr wrap="square" rtlCol="0">
            <a:spAutoFit/>
          </a:bodyPr>
          <a:lstStyle/>
          <a:p>
            <a:pPr lvl="0">
              <a:defRPr/>
            </a:pPr>
            <a:r>
              <a:rPr lang="tr-TR" altLang="tr-TR" b="1" dirty="0" smtClean="0">
                <a:solidFill>
                  <a:srgbClr val="CC3300"/>
                </a:solidFill>
              </a:rPr>
              <a:t>                      İSTİSNALARA </a:t>
            </a:r>
            <a:r>
              <a:rPr lang="tr-TR" altLang="tr-TR" b="1" dirty="0">
                <a:solidFill>
                  <a:srgbClr val="CC3300"/>
                </a:solidFill>
              </a:rPr>
              <a:t>İLİŞKİN GİDER VE ZARARLARIN  DURUMU</a:t>
            </a:r>
          </a:p>
        </p:txBody>
      </p:sp>
    </p:spTree>
    <p:extLst>
      <p:ext uri="{BB962C8B-B14F-4D97-AF65-F5344CB8AC3E}">
        <p14:creationId xmlns:p14="http://schemas.microsoft.com/office/powerpoint/2010/main" val="199309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806731"/>
            <a:ext cx="8557795" cy="4739399"/>
          </a:xfrm>
          <a:prstGeom prst="rect">
            <a:avLst/>
          </a:prstGeom>
          <a:noFill/>
        </p:spPr>
        <p:txBody>
          <a:bodyPr wrap="square" lIns="0" rIns="0" numCol="1" rtlCol="0" anchor="t" anchorCtr="0">
            <a:noAutofit/>
          </a:bodyPr>
          <a:lstStyle/>
          <a:p>
            <a:pPr algn="just">
              <a:spcBef>
                <a:spcPct val="0"/>
              </a:spcBef>
              <a:buClr>
                <a:srgbClr val="FF0000"/>
              </a:buClr>
              <a:buSzPct val="125000"/>
              <a:buFont typeface="Wingdings" panose="05000000000000000000" pitchFamily="2" charset="2"/>
              <a:buChar char="Ø"/>
            </a:pPr>
            <a:endParaRPr lang="tr-TR" altLang="tr-TR" b="1" dirty="0" smtClean="0"/>
          </a:p>
          <a:p>
            <a:pPr algn="just">
              <a:spcBef>
                <a:spcPct val="0"/>
              </a:spcBef>
              <a:buClr>
                <a:srgbClr val="FF0000"/>
              </a:buClr>
              <a:buSzPct val="125000"/>
              <a:buFont typeface="Wingdings" panose="05000000000000000000" pitchFamily="2" charset="2"/>
              <a:buChar char="Ø"/>
            </a:pPr>
            <a:endParaRPr lang="tr-TR" altLang="tr-TR" b="1" dirty="0"/>
          </a:p>
          <a:p>
            <a:pPr algn="just">
              <a:spcBef>
                <a:spcPct val="0"/>
              </a:spcBef>
              <a:buClr>
                <a:srgbClr val="FF0000"/>
              </a:buClr>
              <a:buSzPct val="125000"/>
              <a:buFont typeface="Wingdings" panose="05000000000000000000" pitchFamily="2" charset="2"/>
              <a:buChar char="Ø"/>
            </a:pPr>
            <a:endParaRPr lang="tr-TR" altLang="tr-TR" b="1" dirty="0" smtClean="0"/>
          </a:p>
          <a:p>
            <a:pPr algn="just">
              <a:spcBef>
                <a:spcPct val="0"/>
              </a:spcBef>
              <a:buClr>
                <a:srgbClr val="FF0000"/>
              </a:buClr>
              <a:buSzPct val="125000"/>
              <a:buFont typeface="Wingdings" panose="05000000000000000000" pitchFamily="2" charset="2"/>
              <a:buChar char="Ø"/>
            </a:pPr>
            <a:r>
              <a:rPr lang="tr-TR" altLang="tr-TR" sz="2100" dirty="0" smtClean="0"/>
              <a:t>İştirak </a:t>
            </a:r>
            <a:r>
              <a:rPr lang="tr-TR" altLang="tr-TR" sz="2100" dirty="0"/>
              <a:t>hisseleri alımlarıyla ilgili finansman giderleri </a:t>
            </a:r>
            <a:r>
              <a:rPr lang="tr-TR" altLang="tr-TR" sz="2100" dirty="0">
                <a:solidFill>
                  <a:srgbClr val="FF0000"/>
                </a:solidFill>
              </a:rPr>
              <a:t>hariç</a:t>
            </a:r>
            <a:r>
              <a:rPr lang="tr-TR" altLang="tr-TR" sz="2100" dirty="0"/>
              <a:t>, kurumlar vergisinden istisna edilen kazançlara ilişkin giderlerin veya istisna kapsamındaki faaliyetlerden doğan zararlar istisna dışı kurum kazancından indirilmesi kabul edilmez</a:t>
            </a:r>
            <a:r>
              <a:rPr lang="tr-TR" altLang="tr-TR" sz="2100" dirty="0" smtClean="0"/>
              <a:t>. (KVK/5-3 )</a:t>
            </a:r>
            <a:endParaRPr lang="tr-TR" altLang="tr-TR" sz="2100" dirty="0"/>
          </a:p>
          <a:p>
            <a:pPr algn="just">
              <a:spcBef>
                <a:spcPct val="0"/>
              </a:spcBef>
              <a:buClr>
                <a:srgbClr val="FF0000"/>
              </a:buClr>
              <a:buSzPct val="125000"/>
              <a:buFont typeface="Wingdings" panose="05000000000000000000" pitchFamily="2" charset="2"/>
              <a:buChar char="Ø"/>
            </a:pPr>
            <a:endParaRPr lang="tr-TR" altLang="tr-TR" sz="2100" dirty="0"/>
          </a:p>
          <a:p>
            <a:pPr algn="just">
              <a:spcBef>
                <a:spcPct val="0"/>
              </a:spcBef>
              <a:buClr>
                <a:srgbClr val="FF0000"/>
              </a:buClr>
              <a:buSzPct val="125000"/>
              <a:buFont typeface="Wingdings" panose="05000000000000000000" pitchFamily="2" charset="2"/>
              <a:buChar char="Ø"/>
            </a:pPr>
            <a:r>
              <a:rPr lang="tr-TR" altLang="tr-TR" sz="2100" dirty="0"/>
              <a:t>Hisse senetleri alış bedeli ile değerlenir. Vadeli alımlarda ödenen finansman giderlerinin doğrudan gider yazılması gerekir. Hissenin satış tarihinden sonra ödenecek finansman giderlerinin de özel hüküm gereği zarar yazılması mümkün. Taşınmaz satışların da ise finansman giderleri maliyete ilave edilenler hariç gider kabul edilmeyecektir.</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1 Başlık"/>
          <p:cNvSpPr txBox="1">
            <a:spLocks/>
          </p:cNvSpPr>
          <p:nvPr/>
        </p:nvSpPr>
        <p:spPr bwMode="auto">
          <a:xfrm>
            <a:off x="238572" y="1721832"/>
            <a:ext cx="8964613" cy="6334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altLang="tr-TR" sz="2400" b="1" dirty="0" smtClean="0">
                <a:solidFill>
                  <a:srgbClr val="C00000"/>
                </a:solidFill>
                <a:latin typeface="+mn-lt"/>
              </a:rPr>
              <a:t>İŞTİRAK HİSSELERİNE AİT FİNANSMAN GİDERLERİ</a:t>
            </a:r>
          </a:p>
        </p:txBody>
      </p:sp>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82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8</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2421062"/>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Metin kutusu 31">
            <a:extLst>
              <a:ext uri="{FF2B5EF4-FFF2-40B4-BE49-F238E27FC236}">
                <a16:creationId xmlns:a16="http://schemas.microsoft.com/office/drawing/2014/main" xmlns="" id="{704053E6-AF3A-479E-B429-5AC0359258EE}"/>
              </a:ext>
            </a:extLst>
          </p:cNvPr>
          <p:cNvSpPr txBox="1"/>
          <p:nvPr/>
        </p:nvSpPr>
        <p:spPr>
          <a:xfrm>
            <a:off x="518218" y="2494347"/>
            <a:ext cx="8064897" cy="7109639"/>
          </a:xfrm>
          <a:prstGeom prst="rect">
            <a:avLst/>
          </a:prstGeom>
          <a:noFill/>
        </p:spPr>
        <p:txBody>
          <a:bodyPr wrap="square" rtlCol="0">
            <a:spAutoFit/>
          </a:bodyPr>
          <a:lstStyle/>
          <a:p>
            <a:r>
              <a:rPr lang="tr-TR" sz="2400" b="1" dirty="0" smtClean="0">
                <a:solidFill>
                  <a:srgbClr val="FF0000"/>
                </a:solidFill>
                <a:latin typeface="Times New Roman" pitchFamily="18" charset="0"/>
                <a:cs typeface="Times New Roman" panose="02020603050405020304" pitchFamily="18" charset="0"/>
              </a:rPr>
              <a:t>Şirketlerin Sürdürülebilirliklerine  Bakış Açısı </a:t>
            </a:r>
          </a:p>
          <a:p>
            <a:endParaRPr lang="tr-TR" sz="2400" b="1" dirty="0">
              <a:solidFill>
                <a:srgbClr val="212E84"/>
              </a:solidFill>
              <a:latin typeface="Times New Roman" panose="02020603050405020304" pitchFamily="18" charset="0"/>
              <a:cs typeface="Times New Roman" panose="02020603050405020304" pitchFamily="18" charset="0"/>
            </a:endParaRPr>
          </a:p>
          <a:p>
            <a:r>
              <a:rPr lang="tr-TR" sz="2400" b="1" u="sng" dirty="0" smtClean="0">
                <a:solidFill>
                  <a:srgbClr val="212E84"/>
                </a:solidFill>
                <a:latin typeface="Times New Roman" panose="02020603050405020304" pitchFamily="18" charset="0"/>
                <a:cs typeface="Times New Roman" panose="02020603050405020304" pitchFamily="18" charset="0"/>
              </a:rPr>
              <a:t>Türkiye Bakış Açısı</a:t>
            </a:r>
            <a:r>
              <a:rPr lang="tr-TR" sz="2400" b="1" dirty="0" smtClean="0">
                <a:solidFill>
                  <a:srgbClr val="212E84"/>
                </a:solidFill>
                <a:latin typeface="Times New Roman" panose="02020603050405020304" pitchFamily="18" charset="0"/>
                <a:cs typeface="Times New Roman" panose="02020603050405020304" pitchFamily="18" charset="0"/>
              </a:rPr>
              <a:t>                           </a:t>
            </a:r>
            <a:r>
              <a:rPr lang="tr-TR" sz="2400" b="1" u="sng" dirty="0" smtClean="0">
                <a:solidFill>
                  <a:srgbClr val="212E84"/>
                </a:solidFill>
                <a:latin typeface="Times New Roman" panose="02020603050405020304" pitchFamily="18" charset="0"/>
                <a:cs typeface="Times New Roman" panose="02020603050405020304" pitchFamily="18" charset="0"/>
              </a:rPr>
              <a:t>Dünya Bakış Açısı </a:t>
            </a:r>
            <a:r>
              <a:rPr lang="tr-TR" sz="2400" b="1" dirty="0" smtClean="0">
                <a:solidFill>
                  <a:srgbClr val="212E84"/>
                </a:solidFill>
                <a:latin typeface="Times New Roman" panose="02020603050405020304" pitchFamily="18" charset="0"/>
                <a:cs typeface="Times New Roman" panose="02020603050405020304" pitchFamily="18" charset="0"/>
              </a:rPr>
              <a:t>  </a:t>
            </a:r>
          </a:p>
          <a:p>
            <a:endParaRPr lang="tr-TR" sz="2400" b="1" dirty="0">
              <a:solidFill>
                <a:srgbClr val="212E84"/>
              </a:solidFill>
              <a:latin typeface="Times New Roman" panose="02020603050405020304" pitchFamily="18" charset="0"/>
              <a:cs typeface="Times New Roman" panose="02020603050405020304" pitchFamily="18" charset="0"/>
            </a:endParaRPr>
          </a:p>
          <a:p>
            <a:r>
              <a:rPr lang="tr-TR" sz="2400" b="1" dirty="0" smtClean="0">
                <a:latin typeface="Times New Roman" pitchFamily="18" charset="0"/>
                <a:cs typeface="Times New Roman" pitchFamily="18" charset="0"/>
              </a:rPr>
              <a:t>Türkiye’de </a:t>
            </a:r>
            <a:r>
              <a:rPr lang="tr-TR" sz="2400" b="1" dirty="0">
                <a:latin typeface="Times New Roman" pitchFamily="18" charset="0"/>
                <a:cs typeface="Times New Roman" pitchFamily="18" charset="0"/>
              </a:rPr>
              <a:t>şirketleri </a:t>
            </a:r>
            <a:r>
              <a:rPr lang="tr-TR" sz="2400" b="1" dirty="0" smtClean="0">
                <a:latin typeface="Times New Roman" pitchFamily="18" charset="0"/>
                <a:cs typeface="Times New Roman" pitchFamily="18" charset="0"/>
              </a:rPr>
              <a:t>;                      Dünyada Şirketleri; </a:t>
            </a:r>
            <a:r>
              <a:rPr lang="tr-TR" sz="2400" dirty="0" smtClean="0">
                <a:latin typeface="Times New Roman" pitchFamily="18" charset="0"/>
                <a:cs typeface="Times New Roman" pitchFamily="18" charset="0"/>
              </a:rPr>
              <a:t>Babalar </a:t>
            </a:r>
            <a:r>
              <a:rPr lang="tr-TR" sz="2400" dirty="0">
                <a:latin typeface="Times New Roman" pitchFamily="18" charset="0"/>
                <a:cs typeface="Times New Roman" pitchFamily="18" charset="0"/>
              </a:rPr>
              <a:t>kurar</a:t>
            </a:r>
            <a:r>
              <a:rPr lang="tr-TR" sz="2400" dirty="0" smtClean="0">
                <a:latin typeface="Times New Roman" pitchFamily="18" charset="0"/>
                <a:cs typeface="Times New Roman" pitchFamily="18" charset="0"/>
              </a:rPr>
              <a:t>,			            Dedeler kurar,</a:t>
            </a:r>
          </a:p>
          <a:p>
            <a:r>
              <a:rPr lang="tr-TR" sz="2400" dirty="0">
                <a:latin typeface="Times New Roman" pitchFamily="18" charset="0"/>
                <a:cs typeface="Times New Roman" pitchFamily="18" charset="0"/>
              </a:rPr>
              <a:t>Oğulları yer,	</a:t>
            </a:r>
            <a:r>
              <a:rPr lang="tr-TR" sz="2400" dirty="0" smtClean="0">
                <a:latin typeface="Times New Roman" pitchFamily="18" charset="0"/>
                <a:cs typeface="Times New Roman" pitchFamily="18" charset="0"/>
              </a:rPr>
              <a:t>		            Baba büyütür,</a:t>
            </a:r>
          </a:p>
          <a:p>
            <a:r>
              <a:rPr lang="tr-TR" sz="2400" dirty="0">
                <a:latin typeface="Times New Roman" pitchFamily="18" charset="0"/>
                <a:cs typeface="Times New Roman" pitchFamily="18" charset="0"/>
              </a:rPr>
              <a:t>Torunları batırır</a:t>
            </a:r>
            <a:r>
              <a:rPr lang="tr-TR" sz="2400" dirty="0" smtClean="0">
                <a:latin typeface="Times New Roman" pitchFamily="18" charset="0"/>
                <a:cs typeface="Times New Roman" pitchFamily="18" charset="0"/>
              </a:rPr>
              <a:t>.		            Oğul </a:t>
            </a:r>
            <a:r>
              <a:rPr lang="tr-TR" sz="2400" dirty="0">
                <a:latin typeface="Times New Roman" pitchFamily="18" charset="0"/>
                <a:cs typeface="Times New Roman" pitchFamily="18" charset="0"/>
              </a:rPr>
              <a:t>tutar,</a:t>
            </a:r>
          </a:p>
          <a:p>
            <a:r>
              <a:rPr lang="tr-TR" sz="2400" dirty="0" smtClean="0">
                <a:latin typeface="Times New Roman" pitchFamily="18" charset="0"/>
                <a:cs typeface="Times New Roman" pitchFamily="18" charset="0"/>
              </a:rPr>
              <a:t>				            Torunlar </a:t>
            </a:r>
            <a:r>
              <a:rPr lang="tr-TR" sz="2400" dirty="0">
                <a:latin typeface="Times New Roman" pitchFamily="18" charset="0"/>
                <a:cs typeface="Times New Roman" pitchFamily="18" charset="0"/>
              </a:rPr>
              <a:t>sanat tarihi okur.</a:t>
            </a:r>
            <a:endParaRPr lang="tr-TR" sz="2400" b="1" dirty="0">
              <a:latin typeface="Times New Roman" pitchFamily="18" charset="0"/>
              <a:cs typeface="Times New Roman" pitchFamily="18" charset="0"/>
            </a:endParaRPr>
          </a:p>
          <a:p>
            <a:r>
              <a:rPr lang="tr-TR" sz="2400" b="1" dirty="0" smtClean="0">
                <a:solidFill>
                  <a:srgbClr val="FF0000"/>
                </a:solidFill>
                <a:latin typeface="Times New Roman" panose="02020603050405020304" pitchFamily="18" charset="0"/>
                <a:cs typeface="Times New Roman" panose="02020603050405020304" pitchFamily="18" charset="0"/>
              </a:rPr>
              <a:t>Nejat Eczacıbaşı</a:t>
            </a:r>
            <a:r>
              <a:rPr lang="tr-TR" sz="4000" b="1" dirty="0" smtClean="0">
                <a:solidFill>
                  <a:srgbClr val="212E84"/>
                </a:solidFill>
                <a:latin typeface="Times New Roman" panose="02020603050405020304" pitchFamily="18" charset="0"/>
                <a:cs typeface="Times New Roman" panose="02020603050405020304" pitchFamily="18" charset="0"/>
              </a:rPr>
              <a:t> 		       </a:t>
            </a:r>
            <a:r>
              <a:rPr lang="tr-TR" sz="2400" b="1" dirty="0" err="1" smtClean="0">
                <a:solidFill>
                  <a:srgbClr val="FF0000"/>
                </a:solidFill>
                <a:latin typeface="Times New Roman" pitchFamily="18" charset="0"/>
                <a:cs typeface="Times New Roman" pitchFamily="18" charset="0"/>
              </a:rPr>
              <a:t>Alfred</a:t>
            </a:r>
            <a:r>
              <a:rPr lang="tr-TR" sz="2400" b="1" dirty="0" smtClean="0">
                <a:solidFill>
                  <a:srgbClr val="FF0000"/>
                </a:solidFill>
                <a:latin typeface="Times New Roman" pitchFamily="18" charset="0"/>
                <a:cs typeface="Times New Roman" pitchFamily="18" charset="0"/>
              </a:rPr>
              <a:t> Marshall</a:t>
            </a:r>
          </a:p>
          <a:p>
            <a:endParaRPr lang="tr-TR" sz="4000" b="1" dirty="0" smtClean="0">
              <a:solidFill>
                <a:srgbClr val="212E84"/>
              </a:solidFill>
              <a:latin typeface="Times New Roman" panose="02020603050405020304" pitchFamily="18" charset="0"/>
              <a:cs typeface="Times New Roman" panose="02020603050405020304" pitchFamily="18" charset="0"/>
            </a:endParaRPr>
          </a:p>
          <a:p>
            <a:r>
              <a:rPr lang="tr-TR" sz="4000" b="1" dirty="0" smtClean="0">
                <a:solidFill>
                  <a:srgbClr val="212E84"/>
                </a:solidFill>
                <a:latin typeface="Times New Roman" panose="02020603050405020304" pitchFamily="18" charset="0"/>
                <a:cs typeface="Times New Roman" panose="02020603050405020304" pitchFamily="18" charset="0"/>
              </a:rPr>
              <a:t> </a:t>
            </a:r>
          </a:p>
          <a:p>
            <a:pPr algn="ctr"/>
            <a:endParaRPr lang="tr-TR" sz="4000" b="1" dirty="0" smtClean="0">
              <a:solidFill>
                <a:srgbClr val="212E84"/>
              </a:solidFill>
              <a:latin typeface="Times New Roman" panose="02020603050405020304" pitchFamily="18" charset="0"/>
              <a:cs typeface="Times New Roman" panose="02020603050405020304" pitchFamily="18" charset="0"/>
            </a:endParaRPr>
          </a:p>
          <a:p>
            <a:pPr algn="ctr"/>
            <a:endParaRPr lang="tr-TR" sz="4000" b="1" dirty="0">
              <a:solidFill>
                <a:srgbClr val="212E84"/>
              </a:solidFill>
              <a:latin typeface="Times New Roman" panose="02020603050405020304" pitchFamily="18" charset="0"/>
              <a:cs typeface="Times New Roman" panose="02020603050405020304" pitchFamily="18" charset="0"/>
            </a:endParaRPr>
          </a:p>
          <a:p>
            <a:pPr algn="ctr"/>
            <a:endParaRPr lang="tr-TR" sz="4000" b="1" dirty="0">
              <a:solidFill>
                <a:srgbClr val="212E84"/>
              </a:solidFill>
              <a:latin typeface="Times New Roman" panose="02020603050405020304" pitchFamily="18" charset="0"/>
              <a:cs typeface="Times New Roman" panose="02020603050405020304" pitchFamily="18" charset="0"/>
            </a:endParaRP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04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2" y="1484954"/>
            <a:ext cx="8928993"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01113" y="1968223"/>
            <a:ext cx="8341771" cy="4485283"/>
          </a:xfrm>
          <a:prstGeom prst="rect">
            <a:avLst/>
          </a:prstGeom>
          <a:noFill/>
        </p:spPr>
        <p:txBody>
          <a:bodyPr wrap="square" lIns="0" rIns="0" numCol="1" rtlCol="0" anchor="t" anchorCtr="0">
            <a:noAutofit/>
          </a:bodyPr>
          <a:lstStyle/>
          <a:p>
            <a:pPr algn="ctr">
              <a:defRPr/>
            </a:pPr>
            <a:r>
              <a:rPr lang="tr-TR" altLang="tr-TR" sz="2100" b="1" dirty="0">
                <a:solidFill>
                  <a:srgbClr val="FF0000"/>
                </a:solidFill>
              </a:rPr>
              <a:t>KURUMLARIN YURT DIŞI İŞYERLERİ VE DAİMİ TEMSİLCİLERİ VASITASIYLA ELDE ETTİKLERİ KAZANÇLARA İLİŞKİN </a:t>
            </a:r>
            <a:r>
              <a:rPr lang="tr-TR" altLang="tr-TR" sz="2100" b="1" dirty="0" smtClean="0">
                <a:solidFill>
                  <a:srgbClr val="FF0000"/>
                </a:solidFill>
              </a:rPr>
              <a:t>İSTİSNA ( KVK 5/1-g)</a:t>
            </a:r>
            <a:endParaRPr lang="tr-TR" altLang="tr-TR" sz="2100" b="1" dirty="0">
              <a:solidFill>
                <a:srgbClr val="FF0000"/>
              </a:solidFill>
            </a:endParaRPr>
          </a:p>
          <a:p>
            <a:pPr algn="just">
              <a:defRPr/>
            </a:pPr>
            <a:endParaRPr lang="tr-TR" altLang="tr-TR" sz="2100" dirty="0">
              <a:solidFill>
                <a:srgbClr val="000000"/>
              </a:solidFill>
            </a:endParaRPr>
          </a:p>
          <a:p>
            <a:pPr algn="just">
              <a:defRPr/>
            </a:pPr>
            <a:r>
              <a:rPr lang="tr-TR" altLang="tr-TR" sz="2100" dirty="0" smtClean="0">
                <a:solidFill>
                  <a:srgbClr val="000000"/>
                </a:solidFill>
              </a:rPr>
              <a:t>Kurumların </a:t>
            </a:r>
            <a:r>
              <a:rPr lang="tr-TR" altLang="tr-TR" sz="2100" dirty="0">
                <a:solidFill>
                  <a:srgbClr val="000000"/>
                </a:solidFill>
              </a:rPr>
              <a:t>yurt dışında bulunan </a:t>
            </a:r>
            <a:r>
              <a:rPr lang="tr-TR" altLang="tr-TR" sz="2100" dirty="0">
                <a:solidFill>
                  <a:srgbClr val="FF0000"/>
                </a:solidFill>
              </a:rPr>
              <a:t>iş yerleri veya daimî temsilcileri aracılığıyla</a:t>
            </a:r>
            <a:r>
              <a:rPr lang="tr-TR" altLang="tr-TR" sz="2100" dirty="0">
                <a:solidFill>
                  <a:srgbClr val="000000"/>
                </a:solidFill>
              </a:rPr>
              <a:t> elde ettikleri ve aşağıdaki şartları taşıyan kurum kazançları</a:t>
            </a:r>
            <a:r>
              <a:rPr lang="tr-TR" altLang="tr-TR" sz="2100" dirty="0"/>
              <a:t> </a:t>
            </a:r>
            <a:r>
              <a:rPr lang="tr-TR" altLang="tr-TR" sz="2100" dirty="0">
                <a:solidFill>
                  <a:srgbClr val="000000"/>
                </a:solidFill>
              </a:rPr>
              <a:t>kurumlar vergisinden istisna edilmiştir. </a:t>
            </a:r>
            <a:r>
              <a:rPr lang="tr-TR" altLang="tr-TR" sz="2100" dirty="0">
                <a:solidFill>
                  <a:srgbClr val="000000"/>
                </a:solidFill>
                <a:cs typeface="Times New Roman" panose="02020603050405020304" pitchFamily="18" charset="0"/>
              </a:rPr>
              <a:t>Kurumların;</a:t>
            </a:r>
            <a:endParaRPr lang="tr-TR" altLang="tr-TR" sz="2100" dirty="0">
              <a:solidFill>
                <a:srgbClr val="000000"/>
              </a:solidFill>
            </a:endParaRPr>
          </a:p>
          <a:p>
            <a:pPr marL="342900" indent="-342900" algn="just">
              <a:buClr>
                <a:srgbClr val="FF0000"/>
              </a:buClr>
              <a:buFont typeface="Wingdings" panose="05000000000000000000" pitchFamily="2" charset="2"/>
              <a:buChar char="Ø"/>
              <a:defRPr/>
            </a:pPr>
            <a:r>
              <a:rPr lang="tr-TR" altLang="tr-TR" sz="2100" dirty="0" smtClean="0">
                <a:solidFill>
                  <a:srgbClr val="000000"/>
                </a:solidFill>
                <a:cs typeface="Times New Roman" panose="02020603050405020304" pitchFamily="18" charset="0"/>
              </a:rPr>
              <a:t>Bu </a:t>
            </a:r>
            <a:r>
              <a:rPr lang="tr-TR" altLang="tr-TR" sz="2100" dirty="0">
                <a:solidFill>
                  <a:srgbClr val="000000"/>
                </a:solidFill>
                <a:cs typeface="Times New Roman" panose="02020603050405020304" pitchFamily="18" charset="0"/>
              </a:rPr>
              <a:t>kazançların, doğduğu ülke vergi kanunları uyarınca </a:t>
            </a:r>
            <a:r>
              <a:rPr lang="tr-TR" altLang="tr-TR" sz="2100" dirty="0">
                <a:solidFill>
                  <a:srgbClr val="FF0000"/>
                </a:solidFill>
                <a:cs typeface="Times New Roman" panose="02020603050405020304" pitchFamily="18" charset="0"/>
              </a:rPr>
              <a:t>en az %15 oranında </a:t>
            </a:r>
            <a:r>
              <a:rPr lang="tr-TR" altLang="tr-TR" sz="2100" dirty="0">
                <a:solidFill>
                  <a:srgbClr val="000000"/>
                </a:solidFill>
                <a:cs typeface="Times New Roman" panose="02020603050405020304" pitchFamily="18" charset="0"/>
              </a:rPr>
              <a:t>gelir ve kurumlar vergisi benzeri toplam </a:t>
            </a:r>
            <a:r>
              <a:rPr lang="tr-TR" altLang="tr-TR" sz="2100" dirty="0">
                <a:solidFill>
                  <a:srgbClr val="FF0000"/>
                </a:solidFill>
                <a:cs typeface="Times New Roman" panose="02020603050405020304" pitchFamily="18" charset="0"/>
              </a:rPr>
              <a:t>vergi yükü </a:t>
            </a:r>
            <a:r>
              <a:rPr lang="tr-TR" altLang="tr-TR" sz="2100" dirty="0">
                <a:solidFill>
                  <a:srgbClr val="000000"/>
                </a:solidFill>
                <a:cs typeface="Times New Roman" panose="02020603050405020304" pitchFamily="18" charset="0"/>
              </a:rPr>
              <a:t>taşıması, </a:t>
            </a:r>
          </a:p>
          <a:p>
            <a:pPr marL="342900" indent="-342900" algn="just">
              <a:buClr>
                <a:srgbClr val="FF0000"/>
              </a:buClr>
              <a:buFont typeface="Wingdings" panose="05000000000000000000" pitchFamily="2" charset="2"/>
              <a:buChar char="Ø"/>
              <a:defRPr/>
            </a:pPr>
            <a:r>
              <a:rPr lang="tr-TR" altLang="tr-TR" sz="2100" dirty="0">
                <a:solidFill>
                  <a:srgbClr val="000000"/>
                </a:solidFill>
                <a:cs typeface="Times New Roman" panose="02020603050405020304" pitchFamily="18" charset="0"/>
              </a:rPr>
              <a:t>Kazançların elde edildiği hesap dönemine ilişkin yıllık kurumlar vergisi beyannamesinin verilmesi gereken tarihe kadar </a:t>
            </a:r>
            <a:r>
              <a:rPr lang="tr-TR" altLang="tr-TR" sz="2100" dirty="0" smtClean="0">
                <a:solidFill>
                  <a:srgbClr val="FF0000"/>
                </a:solidFill>
                <a:cs typeface="Times New Roman" panose="02020603050405020304" pitchFamily="18" charset="0"/>
              </a:rPr>
              <a:t>(2017 yılı yurt dışı şube kazançları için 25 Nisan 2018’e kadar )</a:t>
            </a:r>
            <a:r>
              <a:rPr lang="tr-TR" altLang="tr-TR" sz="2100" dirty="0" smtClean="0">
                <a:solidFill>
                  <a:srgbClr val="000000"/>
                </a:solidFill>
                <a:cs typeface="Times New Roman" panose="02020603050405020304" pitchFamily="18" charset="0"/>
              </a:rPr>
              <a:t> Türkiye'ye </a:t>
            </a:r>
            <a:r>
              <a:rPr lang="tr-TR" altLang="tr-TR" sz="2100" dirty="0">
                <a:solidFill>
                  <a:srgbClr val="000000"/>
                </a:solidFill>
                <a:cs typeface="Times New Roman" panose="02020603050405020304" pitchFamily="18" charset="0"/>
              </a:rPr>
              <a:t>transfer edilmiş olması</a:t>
            </a:r>
            <a:r>
              <a:rPr lang="tr-TR" altLang="tr-TR" sz="2100" dirty="0" smtClean="0">
                <a:solidFill>
                  <a:srgbClr val="000000"/>
                </a:solidFill>
                <a:cs typeface="Times New Roman" panose="02020603050405020304" pitchFamily="18" charset="0"/>
              </a:rPr>
              <a:t>,</a:t>
            </a:r>
            <a:endParaRPr lang="tr-TR" altLang="tr-TR" sz="2100" dirty="0">
              <a:solidFill>
                <a:srgbClr val="0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168035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7919" y="1476994"/>
            <a:ext cx="8898577"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575554" y="1863953"/>
            <a:ext cx="8028894" cy="4557290"/>
          </a:xfrm>
          <a:prstGeom prst="rect">
            <a:avLst/>
          </a:prstGeom>
          <a:noFill/>
        </p:spPr>
        <p:txBody>
          <a:bodyPr wrap="square" lIns="0" rIns="0" numCol="1" rtlCol="0" anchor="t" anchorCtr="0">
            <a:noAutofit/>
          </a:bodyPr>
          <a:lstStyle/>
          <a:p>
            <a:pPr marL="342900" lvl="0" indent="-342900" algn="just">
              <a:buClr>
                <a:srgbClr val="FF0000"/>
              </a:buClr>
              <a:buFont typeface="Wingdings" panose="05000000000000000000" pitchFamily="2" charset="2"/>
              <a:buChar char="Ø"/>
              <a:defRPr/>
            </a:pPr>
            <a:r>
              <a:rPr lang="tr-TR" altLang="tr-TR" sz="2100" dirty="0">
                <a:solidFill>
                  <a:srgbClr val="000000"/>
                </a:solidFill>
                <a:cs typeface="Times New Roman" panose="02020603050405020304" pitchFamily="18" charset="0"/>
              </a:rPr>
              <a:t>Ana faaliyet konusu, finansal kiralama dahil finansman temini, sigorta hizmetlerinin sunulması veya menkul kıymet yatırımı olan kurumlarda, bu kazançların doğduğu ülke vergi kanunları </a:t>
            </a:r>
            <a:r>
              <a:rPr lang="tr-TR" altLang="tr-TR" sz="2100" dirty="0">
                <a:solidFill>
                  <a:srgbClr val="FF0000"/>
                </a:solidFill>
                <a:cs typeface="Times New Roman" panose="02020603050405020304" pitchFamily="18" charset="0"/>
              </a:rPr>
              <a:t>uyarınca en az Türkiye'de uygulanan kurumlar vergisi oranında </a:t>
            </a:r>
            <a:r>
              <a:rPr lang="tr-TR" altLang="tr-TR" sz="2100" dirty="0">
                <a:solidFill>
                  <a:srgbClr val="000000"/>
                </a:solidFill>
                <a:cs typeface="Times New Roman" panose="02020603050405020304" pitchFamily="18" charset="0"/>
              </a:rPr>
              <a:t>gelir ve kurumlar vergisi benzeri toplam </a:t>
            </a:r>
            <a:r>
              <a:rPr lang="tr-TR" altLang="tr-TR" sz="2100" dirty="0">
                <a:solidFill>
                  <a:srgbClr val="FF0000"/>
                </a:solidFill>
                <a:cs typeface="Times New Roman" panose="02020603050405020304" pitchFamily="18" charset="0"/>
              </a:rPr>
              <a:t>vergi yükü </a:t>
            </a:r>
            <a:r>
              <a:rPr lang="tr-TR" altLang="tr-TR" sz="2100" dirty="0">
                <a:solidFill>
                  <a:srgbClr val="000000"/>
                </a:solidFill>
                <a:cs typeface="Times New Roman" panose="02020603050405020304" pitchFamily="18" charset="0"/>
              </a:rPr>
              <a:t>taşıması.</a:t>
            </a:r>
            <a:r>
              <a:rPr lang="tr-TR" altLang="tr-TR" sz="2100" dirty="0">
                <a:solidFill>
                  <a:prstClr val="black"/>
                </a:solidFill>
              </a:rPr>
              <a:t> </a:t>
            </a:r>
          </a:p>
          <a:p>
            <a:pPr marL="342900" lvl="0" indent="-342900" algn="just">
              <a:buClr>
                <a:srgbClr val="FF0000"/>
              </a:buClr>
              <a:buFont typeface="Wingdings" panose="05000000000000000000" pitchFamily="2" charset="2"/>
              <a:buChar char="Ø"/>
              <a:defRPr/>
            </a:pPr>
            <a:r>
              <a:rPr lang="tr-TR" altLang="tr-TR" sz="2100" dirty="0">
                <a:solidFill>
                  <a:prstClr val="black"/>
                </a:solidFill>
              </a:rPr>
              <a:t>Vergi yükü, yurt dışındaki iştirakin bulunduğu ülkede ilgili dönemde tahakkuk eden, kâr payı dağıtımına kaynak olan kazançlar üzerinden ödenen vergiler dahil olmak üzere, </a:t>
            </a:r>
            <a:endParaRPr lang="tr-TR" altLang="tr-TR" sz="2100" dirty="0" smtClean="0">
              <a:solidFill>
                <a:prstClr val="black"/>
              </a:solidFill>
            </a:endParaRPr>
          </a:p>
          <a:p>
            <a:pPr lvl="0" algn="just">
              <a:buClr>
                <a:srgbClr val="FF0000"/>
              </a:buClr>
              <a:defRPr/>
            </a:pPr>
            <a:r>
              <a:rPr lang="tr-TR" altLang="tr-TR" sz="2100" dirty="0">
                <a:solidFill>
                  <a:prstClr val="black"/>
                </a:solidFill>
              </a:rPr>
              <a:t> </a:t>
            </a:r>
            <a:r>
              <a:rPr lang="tr-TR" altLang="tr-TR" sz="2100" dirty="0" smtClean="0">
                <a:solidFill>
                  <a:prstClr val="black"/>
                </a:solidFill>
              </a:rPr>
              <a:t>   	____</a:t>
            </a:r>
            <a:r>
              <a:rPr lang="tr-TR" altLang="tr-TR" sz="2100" u="sng" dirty="0" smtClean="0">
                <a:solidFill>
                  <a:prstClr val="black"/>
                </a:solidFill>
              </a:rPr>
              <a:t>   </a:t>
            </a:r>
            <a:r>
              <a:rPr lang="tr-TR" altLang="tr-TR" b="1" u="sng" dirty="0" smtClean="0">
                <a:solidFill>
                  <a:prstClr val="black"/>
                </a:solidFill>
              </a:rPr>
              <a:t>Gelir </a:t>
            </a:r>
            <a:r>
              <a:rPr lang="tr-TR" altLang="tr-TR" b="1" u="sng" dirty="0">
                <a:solidFill>
                  <a:prstClr val="black"/>
                </a:solidFill>
              </a:rPr>
              <a:t>ve </a:t>
            </a:r>
            <a:r>
              <a:rPr lang="tr-TR" altLang="tr-TR" b="1" u="sng" dirty="0" smtClean="0">
                <a:solidFill>
                  <a:prstClr val="black"/>
                </a:solidFill>
              </a:rPr>
              <a:t>Kurumlar Vergisi </a:t>
            </a:r>
            <a:r>
              <a:rPr lang="tr-TR" altLang="tr-TR" b="1" u="sng" dirty="0">
                <a:solidFill>
                  <a:prstClr val="black"/>
                </a:solidFill>
              </a:rPr>
              <a:t>benzeri </a:t>
            </a:r>
            <a:r>
              <a:rPr lang="tr-TR" altLang="tr-TR" b="1" u="sng" dirty="0" smtClean="0">
                <a:solidFill>
                  <a:prstClr val="black"/>
                </a:solidFill>
              </a:rPr>
              <a:t>vergi toplamı________   </a:t>
            </a:r>
            <a:r>
              <a:rPr lang="tr-TR" altLang="tr-TR" u="sng" dirty="0" smtClean="0">
                <a:solidFill>
                  <a:prstClr val="black"/>
                </a:solidFill>
              </a:rPr>
              <a:t>    </a:t>
            </a:r>
          </a:p>
          <a:p>
            <a:pPr lvl="0" algn="just">
              <a:buClr>
                <a:srgbClr val="FF0000"/>
              </a:buClr>
              <a:defRPr/>
            </a:pPr>
            <a:r>
              <a:rPr lang="tr-TR" altLang="tr-TR" b="1" dirty="0" smtClean="0">
                <a:solidFill>
                  <a:prstClr val="black"/>
                </a:solidFill>
              </a:rPr>
              <a:t>	Dağıtılabilir Kurum Kazancı (*) + Tahakkuk </a:t>
            </a:r>
            <a:r>
              <a:rPr lang="tr-TR" altLang="tr-TR" b="1" dirty="0">
                <a:solidFill>
                  <a:prstClr val="black"/>
                </a:solidFill>
              </a:rPr>
              <a:t>eden </a:t>
            </a:r>
            <a:r>
              <a:rPr lang="tr-TR" altLang="tr-TR" b="1" dirty="0" smtClean="0">
                <a:solidFill>
                  <a:prstClr val="black"/>
                </a:solidFill>
              </a:rPr>
              <a:t>Gelir </a:t>
            </a:r>
            <a:r>
              <a:rPr lang="tr-TR" altLang="tr-TR" b="1" dirty="0">
                <a:solidFill>
                  <a:prstClr val="black"/>
                </a:solidFill>
              </a:rPr>
              <a:t>ve K</a:t>
            </a:r>
            <a:r>
              <a:rPr lang="tr-TR" altLang="tr-TR" b="1" dirty="0" smtClean="0">
                <a:solidFill>
                  <a:prstClr val="black"/>
                </a:solidFill>
              </a:rPr>
              <a:t>urumlar </a:t>
            </a:r>
            <a:r>
              <a:rPr lang="tr-TR" altLang="tr-TR" b="1" dirty="0">
                <a:solidFill>
                  <a:prstClr val="black"/>
                </a:solidFill>
              </a:rPr>
              <a:t>V</a:t>
            </a:r>
            <a:r>
              <a:rPr lang="tr-TR" altLang="tr-TR" b="1" dirty="0" smtClean="0">
                <a:solidFill>
                  <a:prstClr val="black"/>
                </a:solidFill>
              </a:rPr>
              <a:t>ergisi</a:t>
            </a:r>
          </a:p>
          <a:p>
            <a:pPr lvl="0" algn="just">
              <a:buClr>
                <a:srgbClr val="FF0000"/>
              </a:buClr>
              <a:defRPr/>
            </a:pPr>
            <a:r>
              <a:rPr lang="tr-TR" altLang="tr-TR" b="1" dirty="0">
                <a:solidFill>
                  <a:prstClr val="black"/>
                </a:solidFill>
                <a:cs typeface="Times New Roman" panose="02020603050405020304" pitchFamily="18" charset="0"/>
              </a:rPr>
              <a:t>	</a:t>
            </a:r>
            <a:endParaRPr lang="tr-TR" altLang="tr-TR" b="1" dirty="0" smtClean="0">
              <a:solidFill>
                <a:prstClr val="black"/>
              </a:solidFill>
              <a:cs typeface="Times New Roman" panose="02020603050405020304" pitchFamily="18" charset="0"/>
            </a:endParaRPr>
          </a:p>
          <a:p>
            <a:pPr lvl="0" algn="just">
              <a:buClr>
                <a:srgbClr val="FF0000"/>
              </a:buClr>
              <a:defRPr/>
            </a:pPr>
            <a:r>
              <a:rPr lang="tr-TR" altLang="tr-TR" b="1" dirty="0" smtClean="0">
                <a:solidFill>
                  <a:prstClr val="black"/>
                </a:solidFill>
                <a:cs typeface="Times New Roman" panose="02020603050405020304" pitchFamily="18" charset="0"/>
              </a:rPr>
              <a:t>*Dağıtılabilir kurum kazancı: </a:t>
            </a:r>
            <a:r>
              <a:rPr lang="tr-TR" altLang="tr-TR" dirty="0" smtClean="0">
                <a:solidFill>
                  <a:prstClr val="black"/>
                </a:solidFill>
                <a:cs typeface="Times New Roman" panose="02020603050405020304" pitchFamily="18" charset="0"/>
              </a:rPr>
              <a:t>Bu dönemde elde edilen dağıtılabilir kurum kazancı</a:t>
            </a:r>
            <a:endParaRPr lang="tr-TR" altLang="tr-TR" dirty="0">
              <a:solidFill>
                <a:srgbClr val="000000"/>
              </a:solidFill>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42634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23528" y="1700807"/>
            <a:ext cx="8424936" cy="4845323"/>
          </a:xfrm>
          <a:prstGeom prst="rect">
            <a:avLst/>
          </a:prstGeom>
          <a:noFill/>
        </p:spPr>
        <p:txBody>
          <a:bodyPr wrap="square" lIns="0" rIns="0" numCol="1" rtlCol="0" anchor="t" anchorCtr="0">
            <a:noAutofit/>
          </a:bodyPr>
          <a:lstStyle/>
          <a:p>
            <a:pPr algn="ctr">
              <a:defRPr/>
            </a:pPr>
            <a:r>
              <a:rPr lang="tr-TR" altLang="tr-TR" b="1" dirty="0" smtClean="0">
                <a:solidFill>
                  <a:srgbClr val="FF0000"/>
                </a:solidFill>
              </a:rPr>
              <a:t> </a:t>
            </a:r>
            <a:r>
              <a:rPr lang="tr-TR" altLang="tr-TR" sz="1700" b="1" dirty="0" smtClean="0">
                <a:solidFill>
                  <a:srgbClr val="FF0000"/>
                </a:solidFill>
              </a:rPr>
              <a:t>YURT </a:t>
            </a:r>
            <a:r>
              <a:rPr lang="tr-TR" altLang="tr-TR" sz="1700" b="1" dirty="0">
                <a:solidFill>
                  <a:srgbClr val="FF0000"/>
                </a:solidFill>
              </a:rPr>
              <a:t>DIŞI İNŞAAT İŞLERİNDEN  SAĞLANAN KAZANÇLARA İLİŞKİN İSTİSNA (K.V.K. </a:t>
            </a:r>
            <a:r>
              <a:rPr lang="tr-TR" altLang="tr-TR" sz="1700" b="1" dirty="0" smtClean="0">
                <a:solidFill>
                  <a:srgbClr val="FF0000"/>
                </a:solidFill>
              </a:rPr>
              <a:t>5/1-h)</a:t>
            </a:r>
          </a:p>
          <a:p>
            <a:pPr algn="ctr">
              <a:defRPr/>
            </a:pPr>
            <a:endParaRPr lang="tr-TR" altLang="tr-TR" sz="1700" b="1" dirty="0">
              <a:solidFill>
                <a:srgbClr val="FF0000"/>
              </a:solidFill>
            </a:endParaRPr>
          </a:p>
          <a:p>
            <a:pPr>
              <a:defRPr/>
            </a:pPr>
            <a:r>
              <a:rPr lang="tr-TR" altLang="tr-TR" sz="2100" dirty="0" smtClean="0"/>
              <a:t>“</a:t>
            </a:r>
            <a:r>
              <a:rPr lang="tr-TR" altLang="tr-TR" dirty="0"/>
              <a:t>Yurt dışında yapılan inşaat, onarım, montaj işleri ile teknik hizmetlerden sağlanarak Türkiye'de genel sonuç hesaplarına intikal ettirilen kazançlar” </a:t>
            </a:r>
            <a:r>
              <a:rPr lang="tr-TR" altLang="tr-TR" dirty="0">
                <a:solidFill>
                  <a:srgbClr val="FF0000"/>
                </a:solidFill>
              </a:rPr>
              <a:t>herhangi bir koşula bağlanmaksızın </a:t>
            </a:r>
            <a:r>
              <a:rPr lang="tr-TR" altLang="tr-TR" dirty="0">
                <a:solidFill>
                  <a:srgbClr val="000000"/>
                </a:solidFill>
              </a:rPr>
              <a:t>kurumlar vergisinden istisna edilmiştir.</a:t>
            </a:r>
            <a:endParaRPr lang="tr-TR" altLang="tr-TR" dirty="0"/>
          </a:p>
          <a:p>
            <a:pPr>
              <a:defRPr/>
            </a:pPr>
            <a:r>
              <a:rPr lang="tr-TR" altLang="tr-TR" dirty="0" smtClean="0"/>
              <a:t>Bu </a:t>
            </a:r>
            <a:r>
              <a:rPr lang="tr-TR" altLang="tr-TR" dirty="0"/>
              <a:t>kapsamda istisnadan yararlanabilmek için; </a:t>
            </a:r>
            <a:endParaRPr lang="tr-TR" altLang="tr-TR" dirty="0" smtClean="0"/>
          </a:p>
          <a:p>
            <a:pPr>
              <a:defRPr/>
            </a:pPr>
            <a:endParaRPr lang="tr-TR" altLang="tr-TR" dirty="0"/>
          </a:p>
          <a:p>
            <a:pPr marL="285750" indent="-285750">
              <a:buClr>
                <a:srgbClr val="FF0000"/>
              </a:buClr>
              <a:buFont typeface="Wingdings" panose="05000000000000000000" pitchFamily="2" charset="2"/>
              <a:buChar char="Ø"/>
              <a:defRPr/>
            </a:pPr>
            <a:r>
              <a:rPr lang="tr-TR" altLang="tr-TR" dirty="0"/>
              <a:t>Faaliyetin konusunun yurt dışında yapılan inşaat, onarma ve montaj işleri ile teknik hizmet kapsamında olması</a:t>
            </a:r>
            <a:r>
              <a:rPr lang="tr-TR" altLang="tr-TR" dirty="0" smtClean="0"/>
              <a:t>.</a:t>
            </a:r>
          </a:p>
          <a:p>
            <a:pPr>
              <a:buClr>
                <a:srgbClr val="FF0000"/>
              </a:buClr>
              <a:defRPr/>
            </a:pPr>
            <a:endParaRPr lang="tr-TR" altLang="tr-TR" dirty="0" smtClean="0"/>
          </a:p>
          <a:p>
            <a:pPr marL="285750" indent="-285750">
              <a:buClr>
                <a:srgbClr val="FF0000"/>
              </a:buClr>
              <a:buFont typeface="Wingdings" panose="05000000000000000000" pitchFamily="2" charset="2"/>
              <a:buChar char="Ø"/>
              <a:defRPr/>
            </a:pPr>
            <a:r>
              <a:rPr lang="tr-TR" altLang="tr-TR" dirty="0" smtClean="0"/>
              <a:t>Bu </a:t>
            </a:r>
            <a:r>
              <a:rPr lang="tr-TR" altLang="tr-TR" dirty="0"/>
              <a:t>faaliyetlerden sağlanan kazançların elde edildiği yılda, </a:t>
            </a:r>
            <a:r>
              <a:rPr lang="tr-TR" altLang="tr-TR" dirty="0" smtClean="0"/>
              <a:t>Türkiye’de </a:t>
            </a:r>
            <a:r>
              <a:rPr lang="tr-TR" altLang="tr-TR" dirty="0"/>
              <a:t>genel netice hesabına  intikal ettirilmesi</a:t>
            </a:r>
            <a:r>
              <a:rPr lang="tr-TR" altLang="tr-TR" dirty="0" smtClean="0"/>
              <a:t>.</a:t>
            </a:r>
          </a:p>
          <a:p>
            <a:pPr>
              <a:buClr>
                <a:srgbClr val="FF0000"/>
              </a:buClr>
              <a:defRPr/>
            </a:pPr>
            <a:endParaRPr lang="tr-TR" altLang="tr-TR" dirty="0"/>
          </a:p>
          <a:p>
            <a:pPr marL="285750" indent="-285750">
              <a:buClr>
                <a:srgbClr val="FF0000"/>
              </a:buClr>
              <a:buFont typeface="Wingdings" panose="05000000000000000000" pitchFamily="2" charset="2"/>
              <a:buChar char="Ø"/>
              <a:defRPr/>
            </a:pPr>
            <a:r>
              <a:rPr lang="tr-TR" altLang="tr-TR" dirty="0"/>
              <a:t>Bu kapsama giren istisna kazançlar içinde diğer istisna kazançlarda olduğu gibi kar dağıtımı yapılmadıkça gelir vergisi tevkifatı yapılmayacaktır</a:t>
            </a:r>
            <a:r>
              <a:rPr lang="tr-TR" altLang="tr-TR" dirty="0" smtClean="0"/>
              <a:t>.</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71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95536" y="1742223"/>
            <a:ext cx="8424936" cy="4485282"/>
          </a:xfrm>
          <a:prstGeom prst="rect">
            <a:avLst/>
          </a:prstGeom>
          <a:noFill/>
        </p:spPr>
        <p:txBody>
          <a:bodyPr wrap="square" lIns="0" rIns="0" numCol="1" rtlCol="0" anchor="t" anchorCtr="0">
            <a:noAutofit/>
          </a:bodyPr>
          <a:lstStyle/>
          <a:p>
            <a:pPr marL="285750" indent="-285750">
              <a:buClr>
                <a:srgbClr val="FF0000"/>
              </a:buClr>
              <a:buFont typeface="Wingdings" panose="05000000000000000000" pitchFamily="2" charset="2"/>
              <a:buChar char="Ø"/>
              <a:defRPr/>
            </a:pPr>
            <a:endParaRPr lang="tr-TR" altLang="tr-TR" dirty="0" smtClean="0">
              <a:solidFill>
                <a:srgbClr val="CC3300"/>
              </a:solidFill>
              <a:cs typeface="Times New Roman" panose="02020603050405020304" pitchFamily="18" charset="0"/>
            </a:endParaRPr>
          </a:p>
          <a:p>
            <a:pPr marL="285750" indent="-285750">
              <a:buClr>
                <a:srgbClr val="FF0000"/>
              </a:buClr>
              <a:buFont typeface="Wingdings" panose="05000000000000000000" pitchFamily="2" charset="2"/>
              <a:buChar char="Ø"/>
              <a:defRPr/>
            </a:pPr>
            <a:r>
              <a:rPr lang="tr-TR" altLang="tr-TR" dirty="0" smtClean="0">
                <a:solidFill>
                  <a:srgbClr val="CC3300"/>
                </a:solidFill>
                <a:cs typeface="Times New Roman" panose="02020603050405020304" pitchFamily="18" charset="0"/>
              </a:rPr>
              <a:t>Proje </a:t>
            </a:r>
            <a:r>
              <a:rPr lang="tr-TR" altLang="tr-TR" dirty="0">
                <a:solidFill>
                  <a:srgbClr val="CC3300"/>
                </a:solidFill>
                <a:cs typeface="Times New Roman" panose="02020603050405020304" pitchFamily="18" charset="0"/>
              </a:rPr>
              <a:t>hazırlanması gibi teknik hizmetler,</a:t>
            </a:r>
            <a:r>
              <a:rPr lang="tr-TR" altLang="tr-TR" dirty="0">
                <a:solidFill>
                  <a:srgbClr val="000000"/>
                </a:solidFill>
                <a:cs typeface="Times New Roman" panose="02020603050405020304" pitchFamily="18" charset="0"/>
              </a:rPr>
              <a:t> inşaat ve onarma işinin tamamlayıcı bir unsuru olmasına kar</a:t>
            </a:r>
            <a:r>
              <a:rPr lang="tr-TR" altLang="tr-TR" dirty="0">
                <a:solidFill>
                  <a:srgbClr val="000000"/>
                </a:solidFill>
              </a:rPr>
              <a:t>ş</a:t>
            </a:r>
            <a:r>
              <a:rPr lang="tr-TR" altLang="tr-TR" dirty="0">
                <a:solidFill>
                  <a:srgbClr val="000000"/>
                </a:solidFill>
                <a:cs typeface="Times New Roman" panose="02020603050405020304" pitchFamily="18" charset="0"/>
              </a:rPr>
              <a:t>ın; Kurumların </a:t>
            </a:r>
            <a:r>
              <a:rPr lang="tr-TR" altLang="tr-TR" dirty="0">
                <a:solidFill>
                  <a:srgbClr val="C00000"/>
                </a:solidFill>
                <a:cs typeface="Times New Roman" panose="02020603050405020304" pitchFamily="18" charset="0"/>
              </a:rPr>
              <a:t>yurt dışında devam eden bir in</a:t>
            </a:r>
            <a:r>
              <a:rPr lang="tr-TR" altLang="tr-TR" dirty="0">
                <a:solidFill>
                  <a:srgbClr val="C00000"/>
                </a:solidFill>
              </a:rPr>
              <a:t>ş</a:t>
            </a:r>
            <a:r>
              <a:rPr lang="tr-TR" altLang="tr-TR" dirty="0">
                <a:solidFill>
                  <a:srgbClr val="C00000"/>
                </a:solidFill>
                <a:cs typeface="Times New Roman" panose="02020603050405020304" pitchFamily="18" charset="0"/>
              </a:rPr>
              <a:t>aat ve onarma işi olmadığı ya da ayrıca bir i</a:t>
            </a:r>
            <a:r>
              <a:rPr lang="tr-TR" altLang="tr-TR" dirty="0">
                <a:solidFill>
                  <a:srgbClr val="C00000"/>
                </a:solidFill>
              </a:rPr>
              <a:t>ş</a:t>
            </a:r>
            <a:r>
              <a:rPr lang="tr-TR" altLang="tr-TR" dirty="0">
                <a:solidFill>
                  <a:srgbClr val="C00000"/>
                </a:solidFill>
                <a:cs typeface="Times New Roman" panose="02020603050405020304" pitchFamily="18" charset="0"/>
              </a:rPr>
              <a:t> yeri veya daimi temsilci bulundurulmadığı durumlarda</a:t>
            </a:r>
            <a:r>
              <a:rPr lang="tr-TR" altLang="tr-TR" dirty="0">
                <a:solidFill>
                  <a:srgbClr val="000000"/>
                </a:solidFill>
                <a:cs typeface="Times New Roman" panose="02020603050405020304" pitchFamily="18" charset="0"/>
              </a:rPr>
              <a:t>, bu faaliyetin ihracat olarak </a:t>
            </a:r>
            <a:r>
              <a:rPr lang="tr-TR" altLang="tr-TR" dirty="0" smtClean="0">
                <a:solidFill>
                  <a:srgbClr val="000000"/>
                </a:solidFill>
                <a:cs typeface="Times New Roman" panose="02020603050405020304" pitchFamily="18" charset="0"/>
              </a:rPr>
              <a:t>değerlendirilmesi gerekmekte olup; yurt </a:t>
            </a:r>
            <a:r>
              <a:rPr lang="tr-TR" altLang="tr-TR" dirty="0">
                <a:solidFill>
                  <a:srgbClr val="000000"/>
                </a:solidFill>
                <a:cs typeface="Times New Roman" panose="02020603050405020304" pitchFamily="18" charset="0"/>
              </a:rPr>
              <a:t>dışındaki inşaat işine bağlı olarak Türkiye’de yapılan teknik hizmetlerden sağlanan kazançların bu </a:t>
            </a:r>
            <a:r>
              <a:rPr lang="tr-TR" altLang="tr-TR" dirty="0">
                <a:solidFill>
                  <a:srgbClr val="C00000"/>
                </a:solidFill>
                <a:cs typeface="Times New Roman" panose="02020603050405020304" pitchFamily="18" charset="0"/>
              </a:rPr>
              <a:t>istisnadan yararlandırılması mümkün değildir</a:t>
            </a:r>
            <a:r>
              <a:rPr lang="tr-TR" altLang="tr-TR" dirty="0">
                <a:solidFill>
                  <a:srgbClr val="000000"/>
                </a:solidFill>
                <a:cs typeface="Times New Roman" panose="02020603050405020304" pitchFamily="18" charset="0"/>
              </a:rPr>
              <a:t>.</a:t>
            </a:r>
            <a:r>
              <a:rPr lang="tr-TR" altLang="tr-TR" dirty="0">
                <a:solidFill>
                  <a:srgbClr val="CC3300"/>
                </a:solidFill>
              </a:rPr>
              <a:t> </a:t>
            </a:r>
            <a:endParaRPr lang="tr-TR" altLang="tr-TR" dirty="0" smtClean="0">
              <a:solidFill>
                <a:srgbClr val="CC3300"/>
              </a:solidFill>
            </a:endParaRPr>
          </a:p>
          <a:p>
            <a:pPr marL="285750" indent="-285750">
              <a:buClr>
                <a:srgbClr val="FF0000"/>
              </a:buClr>
              <a:buFont typeface="Wingdings" panose="05000000000000000000" pitchFamily="2" charset="2"/>
              <a:buChar char="Ø"/>
              <a:defRPr/>
            </a:pPr>
            <a:endParaRPr lang="tr-TR" altLang="tr-TR" dirty="0" smtClean="0">
              <a:solidFill>
                <a:srgbClr val="CC3300"/>
              </a:solidFill>
            </a:endParaRPr>
          </a:p>
          <a:p>
            <a:pPr marL="285750" indent="-285750">
              <a:buClr>
                <a:srgbClr val="FF0000"/>
              </a:buClr>
              <a:buFont typeface="Wingdings" panose="05000000000000000000" pitchFamily="2" charset="2"/>
              <a:buChar char="Ø"/>
              <a:defRPr/>
            </a:pPr>
            <a:r>
              <a:rPr lang="tr-TR" altLang="tr-TR" dirty="0" smtClean="0">
                <a:solidFill>
                  <a:srgbClr val="000000"/>
                </a:solidFill>
                <a:cs typeface="Times New Roman" panose="02020603050405020304" pitchFamily="18" charset="0"/>
              </a:rPr>
              <a:t>Yurt </a:t>
            </a:r>
            <a:r>
              <a:rPr lang="tr-TR" altLang="tr-TR" dirty="0">
                <a:solidFill>
                  <a:srgbClr val="000000"/>
                </a:solidFill>
                <a:cs typeface="Times New Roman" panose="02020603050405020304" pitchFamily="18" charset="0"/>
              </a:rPr>
              <a:t>dışındaki şantiye veya şubelere gönderilen mallar ihracat kapsamında değerlendirilecektir</a:t>
            </a:r>
            <a:r>
              <a:rPr lang="tr-TR" altLang="tr-TR" dirty="0" smtClean="0">
                <a:solidFill>
                  <a:srgbClr val="000000"/>
                </a:solidFill>
                <a:cs typeface="Times New Roman" panose="02020603050405020304" pitchFamily="18" charset="0"/>
              </a:rPr>
              <a:t>. </a:t>
            </a:r>
          </a:p>
          <a:p>
            <a:pPr marL="285750" indent="-285750">
              <a:buClr>
                <a:srgbClr val="FF0000"/>
              </a:buClr>
              <a:buFont typeface="Wingdings" panose="05000000000000000000" pitchFamily="2" charset="2"/>
              <a:buChar char="Ø"/>
              <a:defRPr/>
            </a:pPr>
            <a:endParaRPr lang="tr-TR" altLang="tr-TR" dirty="0" smtClean="0">
              <a:solidFill>
                <a:srgbClr val="000000"/>
              </a:solidFill>
              <a:cs typeface="Times New Roman" panose="02020603050405020304" pitchFamily="18" charset="0"/>
            </a:endParaRPr>
          </a:p>
          <a:p>
            <a:pPr marL="285750" indent="-285750">
              <a:buClr>
                <a:srgbClr val="FF0000"/>
              </a:buClr>
              <a:buFont typeface="Wingdings" panose="05000000000000000000" pitchFamily="2" charset="2"/>
              <a:buChar char="Ø"/>
              <a:defRPr/>
            </a:pPr>
            <a:r>
              <a:rPr lang="tr-TR" altLang="tr-TR" dirty="0" smtClean="0">
                <a:solidFill>
                  <a:srgbClr val="000000"/>
                </a:solidFill>
                <a:cs typeface="Times New Roman" panose="02020603050405020304" pitchFamily="18" charset="0"/>
              </a:rPr>
              <a:t>Yurt </a:t>
            </a:r>
            <a:r>
              <a:rPr lang="tr-TR" altLang="tr-TR" dirty="0">
                <a:solidFill>
                  <a:srgbClr val="000000"/>
                </a:solidFill>
                <a:cs typeface="Times New Roman" panose="02020603050405020304" pitchFamily="18" charset="0"/>
              </a:rPr>
              <a:t>dışına gönderilen avanslar değerlemeye tabi tutulmayacaktır. </a:t>
            </a:r>
            <a:endParaRPr lang="tr-TR" altLang="tr-TR" dirty="0" smtClean="0">
              <a:solidFill>
                <a:srgbClr val="000000"/>
              </a:solidFill>
              <a:cs typeface="Times New Roman" panose="02020603050405020304" pitchFamily="18" charset="0"/>
            </a:endParaRPr>
          </a:p>
          <a:p>
            <a:pPr marL="285750" indent="-285750">
              <a:buClr>
                <a:srgbClr val="FF0000"/>
              </a:buClr>
              <a:buFont typeface="Wingdings" panose="05000000000000000000" pitchFamily="2" charset="2"/>
              <a:buChar char="Ø"/>
              <a:defRPr/>
            </a:pPr>
            <a:endParaRPr lang="tr-TR" altLang="tr-TR" dirty="0" smtClean="0">
              <a:solidFill>
                <a:srgbClr val="000000"/>
              </a:solidFill>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895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2741"/>
            <a:ext cx="8928992" cy="518758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31539" y="1897704"/>
            <a:ext cx="8280920" cy="4701306"/>
          </a:xfrm>
          <a:prstGeom prst="rect">
            <a:avLst/>
          </a:prstGeom>
          <a:noFill/>
        </p:spPr>
        <p:txBody>
          <a:bodyPr wrap="square" lIns="0" rIns="0" numCol="1" rtlCol="0" anchor="t" anchorCtr="0">
            <a:noAutofit/>
          </a:bodyPr>
          <a:lstStyle/>
          <a:p>
            <a:pPr marL="285750" indent="-285750">
              <a:buClr>
                <a:srgbClr val="FF0000"/>
              </a:buClr>
              <a:buFont typeface="Wingdings" panose="05000000000000000000" pitchFamily="2" charset="2"/>
              <a:buChar char="Ø"/>
              <a:defRPr/>
            </a:pPr>
            <a:endParaRPr lang="tr-TR" altLang="tr-TR" dirty="0" smtClean="0">
              <a:solidFill>
                <a:srgbClr val="000000"/>
              </a:solidFill>
              <a:cs typeface="Times New Roman" panose="02020603050405020304" pitchFamily="18" charset="0"/>
            </a:endParaRPr>
          </a:p>
          <a:p>
            <a:pPr marL="285750" indent="-285750">
              <a:buClr>
                <a:srgbClr val="FF0000"/>
              </a:buClr>
              <a:buFont typeface="Wingdings" panose="05000000000000000000" pitchFamily="2" charset="2"/>
              <a:buChar char="Ø"/>
              <a:defRPr/>
            </a:pPr>
            <a:r>
              <a:rPr lang="tr-TR" altLang="tr-TR" dirty="0" err="1">
                <a:solidFill>
                  <a:srgbClr val="000000"/>
                </a:solidFill>
                <a:cs typeface="Times New Roman" panose="02020603050405020304" pitchFamily="18" charset="0"/>
              </a:rPr>
              <a:t>KVK’nın</a:t>
            </a:r>
            <a:r>
              <a:rPr lang="tr-TR" altLang="tr-TR" dirty="0">
                <a:solidFill>
                  <a:srgbClr val="000000"/>
                </a:solidFill>
                <a:cs typeface="Times New Roman" panose="02020603050405020304" pitchFamily="18" charset="0"/>
              </a:rPr>
              <a:t> 5/3. maddesine göre yurt dışına gönderilen kredilere ait Türkiye’de ödenen faiz ve hesaplanan kur farkları Türkiye’deki vergiye tabi gelirlerden indirilemez.</a:t>
            </a:r>
          </a:p>
          <a:p>
            <a:pPr marL="285750" indent="-285750">
              <a:buClr>
                <a:srgbClr val="FF0000"/>
              </a:buClr>
              <a:buFont typeface="Wingdings" panose="05000000000000000000" pitchFamily="2" charset="2"/>
              <a:buChar char="Ø"/>
              <a:defRPr/>
            </a:pPr>
            <a:endParaRPr lang="tr-TR" altLang="tr-TR" dirty="0" smtClean="0">
              <a:solidFill>
                <a:srgbClr val="000000"/>
              </a:solidFill>
              <a:cs typeface="Times New Roman" panose="02020603050405020304" pitchFamily="18" charset="0"/>
            </a:endParaRPr>
          </a:p>
          <a:p>
            <a:pPr marL="285750" indent="-285750">
              <a:buClr>
                <a:srgbClr val="FF0000"/>
              </a:buClr>
              <a:buFont typeface="Wingdings" panose="05000000000000000000" pitchFamily="2" charset="2"/>
              <a:buChar char="Ø"/>
              <a:defRPr/>
            </a:pPr>
            <a:r>
              <a:rPr lang="tr-TR" altLang="tr-TR" dirty="0" smtClean="0">
                <a:solidFill>
                  <a:srgbClr val="000000"/>
                </a:solidFill>
                <a:cs typeface="Times New Roman" panose="02020603050405020304" pitchFamily="18" charset="0"/>
              </a:rPr>
              <a:t>Geçici </a:t>
            </a:r>
            <a:r>
              <a:rPr lang="tr-TR" altLang="tr-TR" dirty="0">
                <a:solidFill>
                  <a:srgbClr val="000000"/>
                </a:solidFill>
                <a:cs typeface="Times New Roman" panose="02020603050405020304" pitchFamily="18" charset="0"/>
              </a:rPr>
              <a:t>ihraç kapsamında yurt dışına gönderilen makine ve teçhizat için Türkiye’de amortisman ayrılamaz</a:t>
            </a:r>
            <a:r>
              <a:rPr lang="tr-TR" altLang="tr-TR" dirty="0" smtClean="0">
                <a:solidFill>
                  <a:srgbClr val="000000"/>
                </a:solidFill>
                <a:cs typeface="Times New Roman" panose="02020603050405020304" pitchFamily="18" charset="0"/>
              </a:rPr>
              <a:t>.</a:t>
            </a:r>
          </a:p>
          <a:p>
            <a:pPr>
              <a:buClr>
                <a:srgbClr val="FF0000"/>
              </a:buClr>
              <a:defRPr/>
            </a:pPr>
            <a:endParaRPr lang="tr-TR" altLang="tr-TR" dirty="0">
              <a:solidFill>
                <a:srgbClr val="000000"/>
              </a:solidFill>
              <a:cs typeface="Times New Roman" panose="02020603050405020304" pitchFamily="18" charset="0"/>
            </a:endParaRPr>
          </a:p>
          <a:p>
            <a:pPr marL="285750" indent="-285750">
              <a:buClr>
                <a:srgbClr val="FF0000"/>
              </a:buClr>
              <a:buFont typeface="Wingdings" panose="05000000000000000000" pitchFamily="2" charset="2"/>
              <a:buChar char="Ø"/>
              <a:defRPr/>
            </a:pPr>
            <a:r>
              <a:rPr lang="tr-TR" altLang="tr-TR" dirty="0">
                <a:solidFill>
                  <a:srgbClr val="000000"/>
                </a:solidFill>
                <a:cs typeface="Times New Roman" panose="02020603050405020304" pitchFamily="18" charset="0"/>
              </a:rPr>
              <a:t>Ortak genel giderlerden yurt dışındaki işlere pay verilmesi gerekebilir. Yurt dışına ait giderler ayrıştırılmalı.</a:t>
            </a:r>
          </a:p>
          <a:p>
            <a:pPr marL="285750" indent="-285750">
              <a:buClr>
                <a:srgbClr val="FF0000"/>
              </a:buClr>
              <a:buFont typeface="Wingdings" panose="05000000000000000000" pitchFamily="2" charset="2"/>
              <a:buChar char="Ø"/>
              <a:defRPr/>
            </a:pPr>
            <a:endParaRPr lang="tr-TR" altLang="tr-TR" sz="2400" dirty="0">
              <a:solidFill>
                <a:srgbClr val="CC33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424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7904" y="1772816"/>
            <a:ext cx="8542568" cy="4760080"/>
          </a:xfrm>
          <a:prstGeom prst="rect">
            <a:avLst/>
          </a:prstGeom>
          <a:noFill/>
        </p:spPr>
        <p:txBody>
          <a:bodyPr wrap="square" lIns="0" rIns="0" numCol="1" rtlCol="0" anchor="t" anchorCtr="0">
            <a:noAutofit/>
          </a:bodyPr>
          <a:lstStyle/>
          <a:p>
            <a:pPr algn="ctr">
              <a:buClr>
                <a:srgbClr val="FF0000"/>
              </a:buClr>
              <a:buSzPct val="125000"/>
              <a:defRPr/>
            </a:pPr>
            <a:r>
              <a:rPr lang="tr-TR" altLang="tr-TR" u="sng" dirty="0" smtClean="0">
                <a:solidFill>
                  <a:srgbClr val="CC3300"/>
                </a:solidFill>
              </a:rPr>
              <a:t> </a:t>
            </a:r>
            <a:r>
              <a:rPr lang="tr-TR" altLang="tr-TR" sz="2100" b="1" dirty="0">
                <a:solidFill>
                  <a:srgbClr val="FF0000"/>
                </a:solidFill>
              </a:rPr>
              <a:t>EĞİTİM VE REHABİLİTASYON TESİSLERİ İSTİSNASI (</a:t>
            </a:r>
            <a:r>
              <a:rPr lang="tr-TR" altLang="tr-TR" sz="2100" b="1" dirty="0" smtClean="0">
                <a:solidFill>
                  <a:srgbClr val="FF0000"/>
                </a:solidFill>
              </a:rPr>
              <a:t>KVK 5/1-ı</a:t>
            </a:r>
            <a:r>
              <a:rPr lang="tr-TR" altLang="tr-TR" sz="2100" b="1" dirty="0">
                <a:solidFill>
                  <a:srgbClr val="FF0000"/>
                </a:solidFill>
              </a:rPr>
              <a:t>)</a:t>
            </a:r>
          </a:p>
          <a:p>
            <a:pPr marL="285750" indent="-285750">
              <a:buClr>
                <a:srgbClr val="FF0000"/>
              </a:buClr>
              <a:buSzPct val="125000"/>
              <a:buFont typeface="Wingdings" panose="05000000000000000000" pitchFamily="2" charset="2"/>
              <a:buChar char="Ø"/>
              <a:defRPr/>
            </a:pPr>
            <a:endParaRPr lang="tr-TR" altLang="tr-TR" dirty="0" smtClean="0"/>
          </a:p>
          <a:p>
            <a:pPr marL="285750" indent="-285750">
              <a:buClr>
                <a:srgbClr val="FF0000"/>
              </a:buClr>
              <a:buSzPct val="125000"/>
              <a:buFont typeface="Wingdings" panose="05000000000000000000" pitchFamily="2" charset="2"/>
              <a:buChar char="Ø"/>
              <a:defRPr/>
            </a:pPr>
            <a:r>
              <a:rPr lang="tr-TR" altLang="tr-TR" dirty="0" smtClean="0"/>
              <a:t>5580 </a:t>
            </a:r>
            <a:r>
              <a:rPr lang="tr-TR" altLang="tr-TR" dirty="0"/>
              <a:t>sayılı Özel Öğretim Kurumları Kanunu Kapsamında yer alan okul öncesi eğitim, ilköğretim okulu, ortaöğretim özel okulları ile </a:t>
            </a:r>
            <a:r>
              <a:rPr lang="tr-TR" altLang="tr-TR" dirty="0">
                <a:solidFill>
                  <a:srgbClr val="FF0000"/>
                </a:solidFill>
              </a:rPr>
              <a:t>özel kreş ve gündüz bakımevleri 6745 sayılı kanunun 64 üncü maddesiyle eklenen ibare; Yürürlük: 01.01.2017) </a:t>
            </a:r>
            <a:r>
              <a:rPr lang="tr-TR" altLang="tr-TR" dirty="0"/>
              <a:t>işletilmesinden sağlanan kazançlar</a:t>
            </a:r>
            <a:r>
              <a:rPr lang="tr-TR" altLang="tr-TR" dirty="0" smtClean="0"/>
              <a:t>,</a:t>
            </a:r>
          </a:p>
          <a:p>
            <a:pPr>
              <a:buClr>
                <a:srgbClr val="FF0000"/>
              </a:buClr>
              <a:buSzPct val="125000"/>
              <a:defRPr/>
            </a:pPr>
            <a:endParaRPr lang="tr-TR" altLang="tr-TR" dirty="0"/>
          </a:p>
          <a:p>
            <a:pPr marL="285750" indent="-285750">
              <a:buClr>
                <a:srgbClr val="FF0000"/>
              </a:buClr>
              <a:buSzPct val="125000"/>
              <a:buFont typeface="Wingdings" panose="05000000000000000000" pitchFamily="2" charset="2"/>
              <a:buChar char="Ø"/>
              <a:defRPr/>
            </a:pPr>
            <a:r>
              <a:rPr lang="tr-TR" altLang="tr-TR" dirty="0"/>
              <a:t>Bakanlar Kurulunca vergi muafiyeti tanınan vakıflar ve kamu yararına çalışan derneklere bağlı rehabilitasyon merkezlerinin işletilmesinden elde edilen kazançlar istisna kapsamındadır</a:t>
            </a:r>
            <a:r>
              <a:rPr lang="tr-TR" altLang="tr-TR" dirty="0" smtClean="0"/>
              <a:t>.</a:t>
            </a:r>
          </a:p>
          <a:p>
            <a:pPr>
              <a:buClr>
                <a:srgbClr val="FF0000"/>
              </a:buClr>
              <a:buSzPct val="125000"/>
              <a:defRPr/>
            </a:pPr>
            <a:endParaRPr lang="tr-TR" altLang="tr-TR" dirty="0"/>
          </a:p>
          <a:p>
            <a:pPr marL="285750" indent="-285750">
              <a:buClr>
                <a:srgbClr val="FF0000"/>
              </a:buClr>
              <a:buSzPct val="125000"/>
              <a:buFont typeface="Wingdings" panose="05000000000000000000" pitchFamily="2" charset="2"/>
              <a:buChar char="Ø"/>
              <a:defRPr/>
            </a:pPr>
            <a:r>
              <a:rPr lang="tr-TR" altLang="tr-TR" dirty="0"/>
              <a:t>İstisna uygulaması tesis bazında yapılır</a:t>
            </a:r>
            <a:r>
              <a:rPr lang="tr-TR" altLang="tr-TR" dirty="0" smtClean="0"/>
              <a:t>.</a:t>
            </a:r>
          </a:p>
          <a:p>
            <a:pPr>
              <a:buClr>
                <a:srgbClr val="FF0000"/>
              </a:buClr>
              <a:buSzPct val="125000"/>
              <a:defRPr/>
            </a:pPr>
            <a:endParaRPr lang="tr-TR" altLang="tr-TR" dirty="0"/>
          </a:p>
          <a:p>
            <a:pPr marL="285750" indent="-285750">
              <a:buClr>
                <a:srgbClr val="FF0000"/>
              </a:buClr>
              <a:buSzPct val="125000"/>
              <a:buFont typeface="Wingdings" panose="05000000000000000000" pitchFamily="2" charset="2"/>
              <a:buChar char="Ø"/>
              <a:defRPr/>
            </a:pPr>
            <a:r>
              <a:rPr lang="tr-TR" altLang="tr-TR" dirty="0"/>
              <a:t>İstisna eğitim hizmetlerinden sağlanan kazanca uygulanacak. Konaklama ve yemek hizmeti de verilmesi halinde, söz konusu hizmetlerin okulda verilmesi ve bedelin okul ücretine dahil olduğu durumda elde edilen kazanç ayrım yapılmaksızın istisna edilecek</a:t>
            </a:r>
            <a:r>
              <a:rPr lang="tr-TR" altLang="tr-TR" dirty="0" smtClean="0"/>
              <a:t>.</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306155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1100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1705" y="1753686"/>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844823"/>
            <a:ext cx="8485787" cy="4701307"/>
          </a:xfrm>
          <a:prstGeom prst="rect">
            <a:avLst/>
          </a:prstGeom>
          <a:noFill/>
        </p:spPr>
        <p:txBody>
          <a:bodyPr wrap="square" lIns="0" rIns="0" numCol="1" rtlCol="0" anchor="t" anchorCtr="0">
            <a:noAutofit/>
          </a:bodyPr>
          <a:lstStyle/>
          <a:p>
            <a:pPr marL="285750" lvl="0" indent="-285750" algn="just">
              <a:buClr>
                <a:srgbClr val="FF0000"/>
              </a:buClr>
              <a:buSzPct val="125000"/>
              <a:buFont typeface="Wingdings" panose="05000000000000000000" pitchFamily="2" charset="2"/>
              <a:buChar char="Ø"/>
              <a:defRPr/>
            </a:pPr>
            <a:endParaRPr lang="tr-TR" altLang="tr-TR" sz="2100" dirty="0" smtClean="0">
              <a:solidFill>
                <a:prstClr val="black"/>
              </a:solidFill>
            </a:endParaRPr>
          </a:p>
          <a:p>
            <a:pPr marL="285750" lvl="0" indent="-285750">
              <a:buClr>
                <a:srgbClr val="FF0000"/>
              </a:buClr>
              <a:buSzPct val="125000"/>
              <a:buFont typeface="Wingdings" panose="05000000000000000000" pitchFamily="2" charset="2"/>
              <a:buChar char="Ø"/>
              <a:defRPr/>
            </a:pPr>
            <a:r>
              <a:rPr lang="tr-TR" altLang="tr-TR" dirty="0" smtClean="0">
                <a:solidFill>
                  <a:prstClr val="black"/>
                </a:solidFill>
              </a:rPr>
              <a:t>Okuldaki </a:t>
            </a:r>
            <a:r>
              <a:rPr lang="tr-TR" altLang="tr-TR" dirty="0">
                <a:solidFill>
                  <a:prstClr val="black"/>
                </a:solidFill>
              </a:rPr>
              <a:t>büfe, kantin, kafeterya, kitap satış gelirleri istisna kapsamında değildir. Yemek hizmetinin dışarıdan satın alınması istisnanın uygulanmasına engel değildir</a:t>
            </a:r>
            <a:r>
              <a:rPr lang="tr-TR" altLang="tr-TR" dirty="0" smtClean="0">
                <a:solidFill>
                  <a:prstClr val="black"/>
                </a:solidFill>
              </a:rPr>
              <a:t>.</a:t>
            </a:r>
          </a:p>
          <a:p>
            <a:pPr lvl="0">
              <a:buClr>
                <a:srgbClr val="FF0000"/>
              </a:buClr>
              <a:buSzPct val="125000"/>
              <a:defRPr/>
            </a:pPr>
            <a:endParaRPr lang="tr-TR" altLang="tr-TR" dirty="0">
              <a:solidFill>
                <a:prstClr val="black"/>
              </a:solidFill>
            </a:endParaRPr>
          </a:p>
          <a:p>
            <a:pPr marL="285750" lvl="0" indent="-285750">
              <a:buClr>
                <a:srgbClr val="FF0000"/>
              </a:buClr>
              <a:buSzPct val="125000"/>
              <a:buFont typeface="Wingdings" panose="05000000000000000000" pitchFamily="2" charset="2"/>
              <a:buChar char="Ø"/>
              <a:defRPr/>
            </a:pPr>
            <a:r>
              <a:rPr lang="tr-TR" altLang="tr-TR" dirty="0">
                <a:solidFill>
                  <a:prstClr val="black"/>
                </a:solidFill>
              </a:rPr>
              <a:t>Üniversiteye hazırlık, kolejlere hazırlık, bilgisayar, sürücü kursu, dans, mankenlik, spor kursları kazançları istisnaya konu olamaz</a:t>
            </a:r>
            <a:r>
              <a:rPr lang="tr-TR" altLang="tr-TR" dirty="0" smtClean="0">
                <a:solidFill>
                  <a:prstClr val="black"/>
                </a:solidFill>
              </a:rPr>
              <a:t>.</a:t>
            </a:r>
          </a:p>
          <a:p>
            <a:pPr lvl="0">
              <a:buClr>
                <a:srgbClr val="FF0000"/>
              </a:buClr>
              <a:buSzPct val="125000"/>
              <a:defRPr/>
            </a:pPr>
            <a:endParaRPr lang="tr-TR" altLang="tr-TR" dirty="0">
              <a:solidFill>
                <a:prstClr val="black"/>
              </a:solidFill>
            </a:endParaRPr>
          </a:p>
          <a:p>
            <a:pPr marL="285750" lvl="0" indent="-285750">
              <a:buClr>
                <a:srgbClr val="FF0000"/>
              </a:buClr>
              <a:buSzPct val="125000"/>
              <a:buFont typeface="Wingdings" panose="05000000000000000000" pitchFamily="2" charset="2"/>
              <a:buChar char="Ø"/>
              <a:defRPr/>
            </a:pPr>
            <a:r>
              <a:rPr lang="tr-TR" altLang="tr-TR" dirty="0">
                <a:solidFill>
                  <a:prstClr val="black"/>
                </a:solidFill>
              </a:rPr>
              <a:t>İstisna ilgili Bakanlığın görüşü alınmak suretiyle Maliye Bakanlığının belirleyeceği </a:t>
            </a:r>
            <a:r>
              <a:rPr lang="tr-TR" altLang="tr-TR" dirty="0" smtClean="0">
                <a:solidFill>
                  <a:prstClr val="black"/>
                </a:solidFill>
              </a:rPr>
              <a:t>usuller </a:t>
            </a:r>
            <a:r>
              <a:rPr lang="tr-TR" altLang="tr-TR" dirty="0">
                <a:solidFill>
                  <a:prstClr val="black"/>
                </a:solidFill>
              </a:rPr>
              <a:t>çerçevesinde 5 hesap dönemi için uygulanacaktır</a:t>
            </a:r>
            <a:r>
              <a:rPr lang="tr-TR" altLang="tr-TR" dirty="0" smtClean="0">
                <a:solidFill>
                  <a:prstClr val="black"/>
                </a:solidFill>
              </a:rPr>
              <a:t>.</a:t>
            </a:r>
          </a:p>
          <a:p>
            <a:pPr lvl="0">
              <a:buClr>
                <a:srgbClr val="FF0000"/>
              </a:buClr>
              <a:buSzPct val="125000"/>
              <a:defRPr/>
            </a:pPr>
            <a:endParaRPr lang="tr-TR" altLang="tr-TR" dirty="0">
              <a:solidFill>
                <a:prstClr val="black"/>
              </a:solidFill>
            </a:endParaRPr>
          </a:p>
          <a:p>
            <a:pPr marL="285750" lvl="0" indent="-285750">
              <a:buClr>
                <a:srgbClr val="FF0000"/>
              </a:buClr>
              <a:buSzPct val="125000"/>
              <a:buFont typeface="Wingdings" panose="05000000000000000000" pitchFamily="2" charset="2"/>
              <a:buChar char="Ø"/>
              <a:defRPr/>
            </a:pPr>
            <a:r>
              <a:rPr lang="tr-TR" altLang="tr-TR" dirty="0">
                <a:solidFill>
                  <a:prstClr val="black"/>
                </a:solidFill>
              </a:rPr>
              <a:t>Mükelleflerin, söz konusu istisnadan yararlanmak için ayrıca Maliye Bakanlığına başvurmalarına gerek bulunmamaktadır. (11 Seri </a:t>
            </a:r>
            <a:r>
              <a:rPr lang="tr-TR" altLang="tr-TR" dirty="0" err="1">
                <a:solidFill>
                  <a:prstClr val="black"/>
                </a:solidFill>
              </a:rPr>
              <a:t>Nolu</a:t>
            </a:r>
            <a:r>
              <a:rPr lang="tr-TR" altLang="tr-TR" dirty="0">
                <a:solidFill>
                  <a:prstClr val="black"/>
                </a:solidFill>
              </a:rPr>
              <a:t> KVK Tebliğ)  </a:t>
            </a:r>
            <a:endParaRPr lang="tr-TR" altLang="tr-TR" dirty="0" smtClean="0">
              <a:solidFill>
                <a:prstClr val="black"/>
              </a:solidFill>
            </a:endParaRPr>
          </a:p>
          <a:p>
            <a:pPr lvl="0">
              <a:buClr>
                <a:srgbClr val="FF0000"/>
              </a:buClr>
              <a:buSzPct val="125000"/>
              <a:defRPr/>
            </a:pPr>
            <a:endParaRPr lang="tr-TR" altLang="tr-TR" dirty="0">
              <a:solidFill>
                <a:prstClr val="black"/>
              </a:solidFill>
            </a:endParaRPr>
          </a:p>
          <a:p>
            <a:pPr marL="285750" lvl="0" indent="-285750">
              <a:buClr>
                <a:srgbClr val="FF0000"/>
              </a:buClr>
              <a:buSzPct val="125000"/>
              <a:buFont typeface="Wingdings" panose="05000000000000000000" pitchFamily="2" charset="2"/>
              <a:buChar char="Ø"/>
              <a:defRPr/>
            </a:pPr>
            <a:r>
              <a:rPr lang="tr-TR" altLang="tr-TR" dirty="0">
                <a:solidFill>
                  <a:prstClr val="black"/>
                </a:solidFill>
              </a:rPr>
              <a:t>Tesislerinin devri halinde devralan kurum, kalan süre için yararlanır.</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8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11359" y="1469623"/>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714039"/>
            <a:ext cx="8791268" cy="4832092"/>
          </a:xfrm>
          <a:prstGeom prst="rect">
            <a:avLst/>
          </a:prstGeom>
          <a:noFill/>
        </p:spPr>
        <p:txBody>
          <a:bodyPr wrap="square" lIns="0" rIns="0" numCol="1" rtlCol="0" anchor="t" anchorCtr="0">
            <a:noAutofit/>
          </a:bodyPr>
          <a:lstStyle/>
          <a:p>
            <a:pPr algn="ctr">
              <a:defRPr/>
            </a:pPr>
            <a:r>
              <a:rPr lang="tr-TR" altLang="tr-TR" b="1" dirty="0">
                <a:solidFill>
                  <a:srgbClr val="FF0000"/>
                </a:solidFill>
              </a:rPr>
              <a:t>KOOPERATİFLERDE RİSTURN İSTİSNASI (K.V.K. MD.5/1-i ) :</a:t>
            </a:r>
          </a:p>
          <a:p>
            <a:pPr>
              <a:defRPr/>
            </a:pPr>
            <a:r>
              <a:rPr lang="tr-TR" altLang="tr-TR" i="1" dirty="0" smtClean="0">
                <a:solidFill>
                  <a:srgbClr val="0070C0"/>
                </a:solidFill>
              </a:rPr>
              <a:t>	(</a:t>
            </a:r>
            <a:r>
              <a:rPr lang="tr-TR" altLang="tr-TR" i="1" dirty="0">
                <a:solidFill>
                  <a:srgbClr val="0070C0"/>
                </a:solidFill>
              </a:rPr>
              <a:t>01.01.2018 öncesi 7061 sayılı Kanunla değişmeden önceki uygulama)</a:t>
            </a:r>
          </a:p>
          <a:p>
            <a:pPr>
              <a:defRPr/>
            </a:pPr>
            <a:r>
              <a:rPr lang="tr-TR" altLang="tr-TR" dirty="0" smtClean="0"/>
              <a:t>Kooperatif </a:t>
            </a:r>
            <a:r>
              <a:rPr lang="tr-TR" altLang="tr-TR" dirty="0"/>
              <a:t>muafiyetinden yararlanmayan kooperatiflerin yararlanabileceği diğer bir imkan </a:t>
            </a:r>
            <a:r>
              <a:rPr lang="tr-TR" altLang="tr-TR" dirty="0" smtClean="0"/>
              <a:t>ise</a:t>
            </a:r>
          </a:p>
          <a:p>
            <a:pPr>
              <a:defRPr/>
            </a:pPr>
            <a:r>
              <a:rPr lang="tr-TR" altLang="tr-TR" dirty="0" err="1" smtClean="0"/>
              <a:t>risturn</a:t>
            </a:r>
            <a:r>
              <a:rPr lang="tr-TR" altLang="tr-TR" dirty="0" smtClean="0"/>
              <a:t> </a:t>
            </a:r>
            <a:r>
              <a:rPr lang="tr-TR" altLang="tr-TR" dirty="0"/>
              <a:t>istisnasıdır.</a:t>
            </a:r>
            <a:r>
              <a:rPr lang="tr-TR" altLang="tr-TR" dirty="0">
                <a:solidFill>
                  <a:srgbClr val="000000"/>
                </a:solidFill>
                <a:cs typeface="Times New Roman" panose="02020603050405020304" pitchFamily="18" charset="0"/>
              </a:rPr>
              <a:t> </a:t>
            </a:r>
            <a:endParaRPr lang="tr-TR" altLang="tr-TR" dirty="0">
              <a:solidFill>
                <a:srgbClr val="000000"/>
              </a:solidFill>
            </a:endParaRPr>
          </a:p>
          <a:p>
            <a:pPr>
              <a:defRPr/>
            </a:pPr>
            <a:r>
              <a:rPr lang="tr-TR" altLang="tr-TR" dirty="0" smtClean="0">
                <a:solidFill>
                  <a:srgbClr val="000000"/>
                </a:solidFill>
                <a:cs typeface="Times New Roman" panose="02020603050405020304" pitchFamily="18" charset="0"/>
              </a:rPr>
              <a:t>Kooperatif </a:t>
            </a:r>
            <a:r>
              <a:rPr lang="tr-TR" altLang="tr-TR" dirty="0">
                <a:solidFill>
                  <a:srgbClr val="000000"/>
                </a:solidFill>
                <a:cs typeface="Times New Roman" panose="02020603050405020304" pitchFamily="18" charset="0"/>
              </a:rPr>
              <a:t>ortaklarının yönetim gideri karşılığı olarak ödedikleri paralardan harcanmayarak iade edilen kısımlar ile aşağıda belirtilen kooperatiflerin ortakları için</a:t>
            </a:r>
            <a:r>
              <a:rPr lang="tr-TR" altLang="tr-TR" dirty="0" smtClean="0">
                <a:solidFill>
                  <a:srgbClr val="000000"/>
                </a:solidFill>
                <a:cs typeface="Times New Roman" panose="02020603050405020304" pitchFamily="18" charset="0"/>
              </a:rPr>
              <a:t>;</a:t>
            </a:r>
          </a:p>
          <a:p>
            <a:pPr>
              <a:defRPr/>
            </a:pPr>
            <a:endParaRPr lang="tr-TR" altLang="tr-TR" dirty="0">
              <a:solidFill>
                <a:srgbClr val="000000"/>
              </a:solidFill>
              <a:cs typeface="Times New Roman" panose="02020603050405020304" pitchFamily="18" charset="0"/>
            </a:endParaRPr>
          </a:p>
          <a:p>
            <a:pPr marL="342900" indent="-342900">
              <a:buFont typeface="+mj-lt"/>
              <a:buAutoNum type="arabicParenR"/>
              <a:defRPr/>
            </a:pPr>
            <a:r>
              <a:rPr lang="tr-TR" altLang="tr-TR" dirty="0">
                <a:solidFill>
                  <a:srgbClr val="CC3300"/>
                </a:solidFill>
                <a:cs typeface="Times New Roman" panose="02020603050405020304" pitchFamily="18" charset="0"/>
              </a:rPr>
              <a:t>Tüketim kooperatiflerinde</a:t>
            </a:r>
            <a:r>
              <a:rPr lang="tr-TR" altLang="tr-TR" dirty="0">
                <a:solidFill>
                  <a:srgbClr val="000000"/>
                </a:solidFill>
                <a:cs typeface="Times New Roman" panose="02020603050405020304" pitchFamily="18" charset="0"/>
              </a:rPr>
              <a:t>, ortakların kişisel ve ailevî gıda ve giyecek ihtiyaçlarını karşılamak </a:t>
            </a:r>
            <a:r>
              <a:rPr lang="tr-TR" altLang="tr-TR" dirty="0" smtClean="0">
                <a:solidFill>
                  <a:srgbClr val="000000"/>
                </a:solidFill>
                <a:cs typeface="Times New Roman" panose="02020603050405020304" pitchFamily="18" charset="0"/>
              </a:rPr>
              <a:t>için </a:t>
            </a:r>
            <a:r>
              <a:rPr lang="tr-TR" altLang="tr-TR" dirty="0">
                <a:solidFill>
                  <a:srgbClr val="000000"/>
                </a:solidFill>
                <a:cs typeface="Times New Roman" panose="02020603050405020304" pitchFamily="18" charset="0"/>
              </a:rPr>
              <a:t>satın aldıkları malların değerine,</a:t>
            </a:r>
          </a:p>
          <a:p>
            <a:pPr marL="342900" indent="-342900">
              <a:buFont typeface="+mj-lt"/>
              <a:buAutoNum type="arabicParenR"/>
              <a:defRPr/>
            </a:pPr>
            <a:r>
              <a:rPr lang="tr-TR" altLang="tr-TR" dirty="0">
                <a:solidFill>
                  <a:srgbClr val="CC3300"/>
                </a:solidFill>
                <a:cs typeface="Times New Roman" panose="02020603050405020304" pitchFamily="18" charset="0"/>
              </a:rPr>
              <a:t>Üretim kooperatiflerinde</a:t>
            </a:r>
            <a:r>
              <a:rPr lang="tr-TR" altLang="tr-TR" dirty="0">
                <a:solidFill>
                  <a:srgbClr val="000000"/>
                </a:solidFill>
                <a:cs typeface="Times New Roman" panose="02020603050405020304" pitchFamily="18" charset="0"/>
              </a:rPr>
              <a:t>, ortakların üreterek kooperatife sattıkları veya kooperatiften üretim faaliyetinde kullanmak üzere satın aldıkları malların değerine,</a:t>
            </a:r>
          </a:p>
          <a:p>
            <a:pPr marL="342900" indent="-342900">
              <a:buFont typeface="+mj-lt"/>
              <a:buAutoNum type="arabicParenR"/>
              <a:defRPr/>
            </a:pPr>
            <a:r>
              <a:rPr lang="tr-TR" altLang="tr-TR" dirty="0">
                <a:solidFill>
                  <a:srgbClr val="CC3300"/>
                </a:solidFill>
                <a:cs typeface="Times New Roman" panose="02020603050405020304" pitchFamily="18" charset="0"/>
              </a:rPr>
              <a:t>Kredi kooperatiflerinde</a:t>
            </a:r>
            <a:r>
              <a:rPr lang="tr-TR" altLang="tr-TR" dirty="0">
                <a:solidFill>
                  <a:srgbClr val="000000"/>
                </a:solidFill>
                <a:cs typeface="Times New Roman" panose="02020603050405020304" pitchFamily="18" charset="0"/>
              </a:rPr>
              <a:t>, ortakların kullandıkları kredilere, göre hesapladıkları </a:t>
            </a:r>
            <a:r>
              <a:rPr lang="tr-TR" altLang="tr-TR" dirty="0" err="1">
                <a:solidFill>
                  <a:srgbClr val="000000"/>
                </a:solidFill>
                <a:cs typeface="Times New Roman" panose="02020603050405020304" pitchFamily="18" charset="0"/>
              </a:rPr>
              <a:t>risturnlar</a:t>
            </a:r>
            <a:r>
              <a:rPr lang="tr-TR" altLang="tr-TR" dirty="0">
                <a:solidFill>
                  <a:srgbClr val="000000"/>
                </a:solidFill>
              </a:rPr>
              <a:t> kurumlar vergisinden istisnadır</a:t>
            </a:r>
            <a:r>
              <a:rPr lang="tr-TR" altLang="tr-TR" dirty="0" smtClean="0">
                <a:solidFill>
                  <a:srgbClr val="000000"/>
                </a:solidFill>
              </a:rPr>
              <a:t>.</a:t>
            </a:r>
            <a:endParaRPr lang="tr-TR" altLang="tr-TR" dirty="0">
              <a:solidFill>
                <a:srgbClr val="00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341617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11359" y="1469623"/>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7710" y="1752296"/>
            <a:ext cx="8791268" cy="4832092"/>
          </a:xfrm>
          <a:prstGeom prst="rect">
            <a:avLst/>
          </a:prstGeom>
          <a:noFill/>
        </p:spPr>
        <p:txBody>
          <a:bodyPr wrap="square" lIns="0" rIns="0" numCol="1" rtlCol="0" anchor="t" anchorCtr="0">
            <a:noAutofit/>
          </a:bodyPr>
          <a:lstStyle/>
          <a:p>
            <a:pPr algn="ctr">
              <a:defRPr/>
            </a:pPr>
            <a:r>
              <a:rPr lang="tr-TR" altLang="tr-TR" b="1" dirty="0">
                <a:solidFill>
                  <a:srgbClr val="FF0000"/>
                </a:solidFill>
              </a:rPr>
              <a:t>KOOPERATİFLERDE RİSTURN İSTİSNASI (K.V.K. MD.5/1-i ) :</a:t>
            </a:r>
          </a:p>
          <a:p>
            <a:pPr>
              <a:defRPr/>
            </a:pPr>
            <a:r>
              <a:rPr lang="tr-TR" altLang="tr-TR" i="1" dirty="0" smtClean="0">
                <a:solidFill>
                  <a:srgbClr val="0070C0"/>
                </a:solidFill>
              </a:rPr>
              <a:t>	(</a:t>
            </a:r>
            <a:r>
              <a:rPr lang="tr-TR" altLang="tr-TR" i="1" dirty="0">
                <a:solidFill>
                  <a:srgbClr val="0070C0"/>
                </a:solidFill>
              </a:rPr>
              <a:t>01.01.2018 öncesi 7061 sayılı Kanunla değişmeden önceki uygulama</a:t>
            </a:r>
            <a:r>
              <a:rPr lang="tr-TR" altLang="tr-TR" i="1" dirty="0" smtClean="0">
                <a:solidFill>
                  <a:srgbClr val="0070C0"/>
                </a:solidFill>
              </a:rPr>
              <a:t>)</a:t>
            </a:r>
          </a:p>
          <a:p>
            <a:pPr>
              <a:defRPr/>
            </a:pPr>
            <a:endParaRPr lang="tr-TR" altLang="tr-TR" i="1" dirty="0">
              <a:solidFill>
                <a:srgbClr val="0070C0"/>
              </a:solidFill>
            </a:endParaRPr>
          </a:p>
          <a:p>
            <a:pPr marL="742950" lvl="1" indent="-285750">
              <a:buFont typeface="Wingdings" panose="05000000000000000000" pitchFamily="2" charset="2"/>
              <a:buChar char="Ø"/>
              <a:defRPr/>
            </a:pPr>
            <a:r>
              <a:rPr lang="tr-TR" altLang="tr-TR" dirty="0" smtClean="0">
                <a:solidFill>
                  <a:srgbClr val="000000"/>
                </a:solidFill>
                <a:cs typeface="Times New Roman" panose="02020603050405020304" pitchFamily="18" charset="0"/>
              </a:rPr>
              <a:t>Bu </a:t>
            </a:r>
            <a:r>
              <a:rPr lang="tr-TR" altLang="tr-TR" dirty="0" err="1">
                <a:solidFill>
                  <a:srgbClr val="000000"/>
                </a:solidFill>
                <a:cs typeface="Times New Roman" panose="02020603050405020304" pitchFamily="18" charset="0"/>
              </a:rPr>
              <a:t>risturnların</a:t>
            </a:r>
            <a:r>
              <a:rPr lang="tr-TR" altLang="tr-TR" dirty="0">
                <a:solidFill>
                  <a:srgbClr val="000000"/>
                </a:solidFill>
                <a:cs typeface="Times New Roman" panose="02020603050405020304" pitchFamily="18" charset="0"/>
              </a:rPr>
              <a:t> ortaklara dağıtımı, </a:t>
            </a:r>
            <a:r>
              <a:rPr lang="tr-TR" altLang="tr-TR" dirty="0">
                <a:solidFill>
                  <a:srgbClr val="FF0000"/>
                </a:solidFill>
                <a:cs typeface="Times New Roman" panose="02020603050405020304" pitchFamily="18" charset="0"/>
              </a:rPr>
              <a:t>kâr da</a:t>
            </a:r>
            <a:r>
              <a:rPr lang="tr-TR" altLang="tr-TR" dirty="0">
                <a:solidFill>
                  <a:srgbClr val="FF0000"/>
                </a:solidFill>
              </a:rPr>
              <a:t>ğıtımı </a:t>
            </a:r>
            <a:r>
              <a:rPr lang="tr-TR" altLang="tr-TR" dirty="0">
                <a:solidFill>
                  <a:srgbClr val="FF0000"/>
                </a:solidFill>
                <a:cs typeface="Times New Roman" panose="02020603050405020304" pitchFamily="18" charset="0"/>
              </a:rPr>
              <a:t>say</a:t>
            </a:r>
            <a:r>
              <a:rPr lang="tr-TR" altLang="tr-TR" dirty="0">
                <a:solidFill>
                  <a:srgbClr val="FF0000"/>
                </a:solidFill>
              </a:rPr>
              <a:t>ı</a:t>
            </a:r>
            <a:r>
              <a:rPr lang="tr-TR" altLang="tr-TR" dirty="0">
                <a:solidFill>
                  <a:srgbClr val="FF0000"/>
                </a:solidFill>
                <a:cs typeface="Times New Roman" panose="02020603050405020304" pitchFamily="18" charset="0"/>
              </a:rPr>
              <a:t>lmaz</a:t>
            </a:r>
            <a:r>
              <a:rPr lang="tr-TR" altLang="tr-TR" dirty="0">
                <a:solidFill>
                  <a:srgbClr val="000000"/>
                </a:solidFill>
                <a:cs typeface="Times New Roman" panose="02020603050405020304" pitchFamily="18" charset="0"/>
              </a:rPr>
              <a:t>. </a:t>
            </a:r>
            <a:endParaRPr lang="tr-TR" altLang="tr-TR" dirty="0" smtClean="0">
              <a:solidFill>
                <a:srgbClr val="000000"/>
              </a:solidFill>
              <a:cs typeface="Times New Roman" panose="02020603050405020304" pitchFamily="18" charset="0"/>
            </a:endParaRPr>
          </a:p>
          <a:p>
            <a:pPr marL="742950" lvl="1" indent="-285750">
              <a:buFont typeface="Wingdings" panose="05000000000000000000" pitchFamily="2" charset="2"/>
              <a:buChar char="Ø"/>
              <a:defRPr/>
            </a:pPr>
            <a:endParaRPr lang="tr-TR" altLang="tr-TR" dirty="0">
              <a:solidFill>
                <a:srgbClr val="000000"/>
              </a:solidFill>
              <a:cs typeface="Times New Roman" panose="02020603050405020304" pitchFamily="18" charset="0"/>
            </a:endParaRPr>
          </a:p>
          <a:p>
            <a:pPr marL="742950" lvl="1" indent="-285750">
              <a:buFont typeface="Wingdings" panose="05000000000000000000" pitchFamily="2" charset="2"/>
              <a:buChar char="Ø"/>
              <a:defRPr/>
            </a:pPr>
            <a:r>
              <a:rPr lang="tr-TR" altLang="tr-TR" dirty="0" err="1" smtClean="0">
                <a:solidFill>
                  <a:srgbClr val="000000"/>
                </a:solidFill>
                <a:cs typeface="Times New Roman" panose="02020603050405020304" pitchFamily="18" charset="0"/>
              </a:rPr>
              <a:t>Risturnun</a:t>
            </a:r>
            <a:r>
              <a:rPr lang="tr-TR" altLang="tr-TR" dirty="0" smtClean="0">
                <a:solidFill>
                  <a:srgbClr val="000000"/>
                </a:solidFill>
                <a:cs typeface="Times New Roman" panose="02020603050405020304" pitchFamily="18" charset="0"/>
              </a:rPr>
              <a:t> </a:t>
            </a:r>
            <a:r>
              <a:rPr lang="tr-TR" altLang="tr-TR" dirty="0">
                <a:solidFill>
                  <a:srgbClr val="000000"/>
                </a:solidFill>
                <a:cs typeface="Times New Roman" panose="02020603050405020304" pitchFamily="18" charset="0"/>
              </a:rPr>
              <a:t>nakden veya ayn</a:t>
            </a:r>
            <a:r>
              <a:rPr lang="tr-TR" altLang="tr-TR" dirty="0">
                <a:solidFill>
                  <a:srgbClr val="000000"/>
                </a:solidFill>
              </a:rPr>
              <a:t>ı</a:t>
            </a:r>
            <a:r>
              <a:rPr lang="tr-TR" altLang="tr-TR" dirty="0">
                <a:solidFill>
                  <a:srgbClr val="000000"/>
                </a:solidFill>
                <a:cs typeface="Times New Roman" panose="02020603050405020304" pitchFamily="18" charset="0"/>
              </a:rPr>
              <a:t> de</a:t>
            </a:r>
            <a:r>
              <a:rPr lang="tr-TR" altLang="tr-TR" dirty="0">
                <a:solidFill>
                  <a:srgbClr val="000000"/>
                </a:solidFill>
              </a:rPr>
              <a:t>ğ</a:t>
            </a:r>
            <a:r>
              <a:rPr lang="tr-TR" altLang="tr-TR" dirty="0">
                <a:solidFill>
                  <a:srgbClr val="000000"/>
                </a:solidFill>
                <a:cs typeface="Times New Roman" panose="02020603050405020304" pitchFamily="18" charset="0"/>
              </a:rPr>
              <a:t>erde mal ile ödenmesi istisnanın uygulanmas</a:t>
            </a:r>
            <a:r>
              <a:rPr lang="tr-TR" altLang="tr-TR" dirty="0">
                <a:solidFill>
                  <a:srgbClr val="000000"/>
                </a:solidFill>
              </a:rPr>
              <a:t>ı</a:t>
            </a:r>
            <a:r>
              <a:rPr lang="tr-TR" altLang="tr-TR" dirty="0">
                <a:solidFill>
                  <a:srgbClr val="000000"/>
                </a:solidFill>
                <a:cs typeface="Times New Roman" panose="02020603050405020304" pitchFamily="18" charset="0"/>
              </a:rPr>
              <a:t>na engel de</a:t>
            </a:r>
            <a:r>
              <a:rPr lang="tr-TR" altLang="tr-TR" dirty="0">
                <a:solidFill>
                  <a:srgbClr val="000000"/>
                </a:solidFill>
              </a:rPr>
              <a:t>ğ</a:t>
            </a:r>
            <a:r>
              <a:rPr lang="tr-TR" altLang="tr-TR" dirty="0">
                <a:solidFill>
                  <a:srgbClr val="000000"/>
                </a:solidFill>
                <a:cs typeface="Times New Roman" panose="02020603050405020304" pitchFamily="18" charset="0"/>
              </a:rPr>
              <a:t>ildir. </a:t>
            </a:r>
            <a:endParaRPr lang="tr-TR" altLang="tr-TR" dirty="0" smtClean="0">
              <a:solidFill>
                <a:srgbClr val="000000"/>
              </a:solidFill>
              <a:cs typeface="Times New Roman" panose="02020603050405020304" pitchFamily="18" charset="0"/>
            </a:endParaRPr>
          </a:p>
          <a:p>
            <a:pPr marL="742950" lvl="1" indent="-285750">
              <a:buFont typeface="Wingdings" panose="05000000000000000000" pitchFamily="2" charset="2"/>
              <a:buChar char="Ø"/>
              <a:defRPr/>
            </a:pPr>
            <a:endParaRPr lang="tr-TR" altLang="tr-TR" dirty="0">
              <a:solidFill>
                <a:srgbClr val="000000"/>
              </a:solidFill>
              <a:cs typeface="Times New Roman" panose="02020603050405020304" pitchFamily="18" charset="0"/>
            </a:endParaRPr>
          </a:p>
          <a:p>
            <a:pPr marL="742950" lvl="1" indent="-285750">
              <a:buFont typeface="Wingdings" panose="05000000000000000000" pitchFamily="2" charset="2"/>
              <a:buChar char="Ø"/>
              <a:defRPr/>
            </a:pPr>
            <a:r>
              <a:rPr lang="tr-TR" altLang="tr-TR" dirty="0" smtClean="0">
                <a:solidFill>
                  <a:srgbClr val="000000"/>
                </a:solidFill>
                <a:cs typeface="Times New Roman" panose="02020603050405020304" pitchFamily="18" charset="0"/>
              </a:rPr>
              <a:t>Ortaklardan başka kimselerle yapılan işlemlerden doğan kazançlar ile ortaklarla ortaklık statüsü dışında yapılan işlemlerden doğan kazançlar hakk</a:t>
            </a:r>
            <a:r>
              <a:rPr lang="tr-TR" altLang="tr-TR" dirty="0" smtClean="0">
                <a:solidFill>
                  <a:srgbClr val="000000"/>
                </a:solidFill>
              </a:rPr>
              <a:t>ı</a:t>
            </a:r>
            <a:r>
              <a:rPr lang="tr-TR" altLang="tr-TR" dirty="0" smtClean="0">
                <a:solidFill>
                  <a:srgbClr val="000000"/>
                </a:solidFill>
                <a:cs typeface="Times New Roman" panose="02020603050405020304" pitchFamily="18" charset="0"/>
              </a:rPr>
              <a:t>nda </a:t>
            </a:r>
            <a:r>
              <a:rPr lang="tr-TR" altLang="tr-TR" dirty="0" err="1" smtClean="0">
                <a:solidFill>
                  <a:srgbClr val="000000"/>
                </a:solidFill>
                <a:cs typeface="Times New Roman" panose="02020603050405020304" pitchFamily="18" charset="0"/>
              </a:rPr>
              <a:t>risturnlara</a:t>
            </a:r>
            <a:r>
              <a:rPr lang="tr-TR" altLang="tr-TR" dirty="0" smtClean="0">
                <a:solidFill>
                  <a:srgbClr val="000000"/>
                </a:solidFill>
                <a:cs typeface="Times New Roman" panose="02020603050405020304" pitchFamily="18" charset="0"/>
              </a:rPr>
              <a:t> ili</a:t>
            </a:r>
            <a:r>
              <a:rPr lang="tr-TR" altLang="tr-TR" dirty="0" smtClean="0">
                <a:solidFill>
                  <a:srgbClr val="000000"/>
                </a:solidFill>
              </a:rPr>
              <a:t>ş</a:t>
            </a:r>
            <a:r>
              <a:rPr lang="tr-TR" altLang="tr-TR" dirty="0" smtClean="0">
                <a:solidFill>
                  <a:srgbClr val="000000"/>
                </a:solidFill>
                <a:cs typeface="Times New Roman" panose="02020603050405020304" pitchFamily="18" charset="0"/>
              </a:rPr>
              <a:t>kin istisna hükmü uygulanmaz. </a:t>
            </a:r>
          </a:p>
          <a:p>
            <a:pPr lvl="1">
              <a:defRPr/>
            </a:pPr>
            <a:endParaRPr lang="tr-TR" altLang="tr-TR" dirty="0" smtClean="0">
              <a:solidFill>
                <a:srgbClr val="000000"/>
              </a:solidFill>
              <a:cs typeface="Times New Roman" panose="02020603050405020304" pitchFamily="18" charset="0"/>
            </a:endParaRPr>
          </a:p>
          <a:p>
            <a:pPr marL="742950" lvl="1" indent="-285750">
              <a:buFont typeface="Wingdings" panose="05000000000000000000" pitchFamily="2" charset="2"/>
              <a:buChar char="Ø"/>
              <a:defRPr/>
            </a:pPr>
            <a:r>
              <a:rPr lang="tr-TR" altLang="tr-TR" dirty="0" smtClean="0">
                <a:solidFill>
                  <a:srgbClr val="000000"/>
                </a:solidFill>
                <a:cs typeface="Times New Roman" panose="02020603050405020304" pitchFamily="18" charset="0"/>
              </a:rPr>
              <a:t>Bunların genel kazançtan ayrılmasında, ortaklarla yapılan iş hacminin genel i</a:t>
            </a:r>
            <a:r>
              <a:rPr lang="tr-TR" altLang="tr-TR" dirty="0" smtClean="0">
                <a:solidFill>
                  <a:srgbClr val="000000"/>
                </a:solidFill>
              </a:rPr>
              <a:t>ş</a:t>
            </a:r>
            <a:r>
              <a:rPr lang="tr-TR" altLang="tr-TR" dirty="0" smtClean="0">
                <a:solidFill>
                  <a:srgbClr val="000000"/>
                </a:solidFill>
                <a:cs typeface="Times New Roman" panose="02020603050405020304" pitchFamily="18" charset="0"/>
              </a:rPr>
              <a:t> hacmine olan oranı esas </a:t>
            </a:r>
            <a:r>
              <a:rPr lang="tr-TR" altLang="tr-TR" dirty="0" smtClean="0">
                <a:solidFill>
                  <a:srgbClr val="000000"/>
                </a:solidFill>
              </a:rPr>
              <a:t>alınır.</a:t>
            </a:r>
            <a:endParaRPr lang="tr-TR" altLang="tr-TR" dirty="0">
              <a:solidFill>
                <a:srgbClr val="C10529"/>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144716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93667" y="15027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7904" y="1736648"/>
            <a:ext cx="8657053" cy="4832092"/>
          </a:xfrm>
          <a:prstGeom prst="rect">
            <a:avLst/>
          </a:prstGeom>
          <a:noFill/>
        </p:spPr>
        <p:txBody>
          <a:bodyPr wrap="square" lIns="0" rIns="0" numCol="1" rtlCol="0" anchor="t" anchorCtr="0">
            <a:noAutofit/>
          </a:bodyPr>
          <a:lstStyle/>
          <a:p>
            <a:pPr algn="ctr"/>
            <a:r>
              <a:rPr lang="tr-TR" altLang="tr-TR" sz="2000" b="1" dirty="0" smtClean="0">
                <a:solidFill>
                  <a:srgbClr val="FF0000"/>
                </a:solidFill>
              </a:rPr>
              <a:t>KOOPERATİFLERDE </a:t>
            </a:r>
            <a:r>
              <a:rPr lang="tr-TR" altLang="tr-TR" sz="2000" b="1" dirty="0">
                <a:solidFill>
                  <a:srgbClr val="FF0000"/>
                </a:solidFill>
              </a:rPr>
              <a:t>RİSTURN İSTİSNASI (K.V.K. MD.5/1-i) </a:t>
            </a:r>
          </a:p>
          <a:p>
            <a:pPr algn="ctr"/>
            <a:r>
              <a:rPr lang="tr-TR" altLang="tr-TR" i="1" dirty="0">
                <a:solidFill>
                  <a:srgbClr val="0070C0"/>
                </a:solidFill>
              </a:rPr>
              <a:t>(01.01.2018 </a:t>
            </a:r>
            <a:r>
              <a:rPr lang="tr-TR" altLang="tr-TR" i="1" dirty="0" smtClean="0">
                <a:solidFill>
                  <a:srgbClr val="0070C0"/>
                </a:solidFill>
              </a:rPr>
              <a:t>İtibari ile </a:t>
            </a:r>
            <a:r>
              <a:rPr lang="tr-TR" altLang="tr-TR" i="1" dirty="0">
                <a:solidFill>
                  <a:srgbClr val="0070C0"/>
                </a:solidFill>
              </a:rPr>
              <a:t>7061 sayılı Kanunla </a:t>
            </a:r>
            <a:r>
              <a:rPr lang="tr-TR" altLang="tr-TR" i="1" dirty="0" smtClean="0">
                <a:solidFill>
                  <a:srgbClr val="0070C0"/>
                </a:solidFill>
              </a:rPr>
              <a:t>değişiklik sonrası </a:t>
            </a:r>
            <a:r>
              <a:rPr lang="tr-TR" altLang="tr-TR" i="1" dirty="0">
                <a:solidFill>
                  <a:srgbClr val="0070C0"/>
                </a:solidFill>
              </a:rPr>
              <a:t>uygulama)</a:t>
            </a:r>
          </a:p>
          <a:p>
            <a:pPr algn="just"/>
            <a:endParaRPr lang="tr-TR" altLang="tr-TR" sz="700" dirty="0"/>
          </a:p>
          <a:p>
            <a:pPr algn="just"/>
            <a:endParaRPr lang="tr-TR" altLang="tr-TR" sz="700" dirty="0">
              <a:latin typeface="Arial TUR" panose="020B0604020202020204" pitchFamily="34" charset="0"/>
            </a:endParaRPr>
          </a:p>
          <a:p>
            <a:r>
              <a:rPr lang="tr-TR" altLang="tr-TR" dirty="0"/>
              <a:t>7061 sayılı Kanunla 5520 sayılı Kanunun 5 inci maddesinin birinci fıkrasının (i) bendinde yapılan ve 01.01.2018 tarihinde yürürlüğe giren değişiklikle, </a:t>
            </a:r>
            <a:endParaRPr lang="tr-TR" altLang="tr-TR" dirty="0" smtClean="0"/>
          </a:p>
          <a:p>
            <a:endParaRPr lang="tr-TR" altLang="tr-TR" dirty="0" smtClean="0"/>
          </a:p>
          <a:p>
            <a:pPr marL="285750" indent="-285750">
              <a:buFont typeface="Wingdings" panose="05000000000000000000" pitchFamily="2" charset="2"/>
              <a:buChar char="Ø"/>
            </a:pPr>
            <a:r>
              <a:rPr lang="tr-TR" altLang="tr-TR" dirty="0" smtClean="0"/>
              <a:t>Kooperatif </a:t>
            </a:r>
            <a:r>
              <a:rPr lang="tr-TR" altLang="tr-TR" dirty="0"/>
              <a:t>ortaklarının yönetim gideri karşılığı olarak ödedikleri paralardan harcanmayarak iade edilen kısımlar ile tüketim kooperatiflerinin, ortaklarının kişisel ve ailevi gıda ve giyecek ihtiyaçlarını karşılamak için satın aldıkları malların değerine göre hesapladıkları </a:t>
            </a:r>
            <a:r>
              <a:rPr lang="tr-TR" altLang="tr-TR" dirty="0" err="1"/>
              <a:t>risturnlara</a:t>
            </a:r>
            <a:r>
              <a:rPr lang="tr-TR" altLang="tr-TR" dirty="0"/>
              <a:t> ilişkin kurumlar vergisi istisnası korunmuş; </a:t>
            </a:r>
            <a:endParaRPr lang="tr-TR" altLang="tr-TR" dirty="0" smtClean="0"/>
          </a:p>
          <a:p>
            <a:endParaRPr lang="tr-TR" altLang="tr-TR" dirty="0" smtClean="0"/>
          </a:p>
          <a:p>
            <a:pPr marL="285750" indent="-285750">
              <a:buFont typeface="Wingdings" panose="05000000000000000000" pitchFamily="2" charset="2"/>
              <a:buChar char="Ø"/>
            </a:pPr>
            <a:r>
              <a:rPr lang="tr-TR" altLang="tr-TR" dirty="0" smtClean="0"/>
              <a:t>Münhasıran </a:t>
            </a:r>
            <a:r>
              <a:rPr lang="tr-TR" altLang="tr-TR" dirty="0"/>
              <a:t>üretim ve kredi kooperatiflerine tanınan </a:t>
            </a:r>
            <a:r>
              <a:rPr lang="tr-TR" altLang="tr-TR" dirty="0" err="1"/>
              <a:t>risturn</a:t>
            </a:r>
            <a:r>
              <a:rPr lang="tr-TR" altLang="tr-TR" dirty="0"/>
              <a:t> istisnası, Kanunun 4 üncü maddesinde yer alan kooperatif muafiyetine ilişkin olarak yapılan düzenleme çerçevesinde yürürlükten kaldırılmıştır</a:t>
            </a:r>
            <a:r>
              <a:rPr lang="tr-TR" altLang="tr-TR" dirty="0" smtClean="0"/>
              <a:t>.</a:t>
            </a:r>
            <a:endParaRPr lang="tr-TR" altLang="tr-TR" dirty="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8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solidFill>
            <a:schemeClr val="bg1"/>
          </a:solid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Slide Number Placeholder 5"/>
          <p:cNvSpPr>
            <a:spLocks noGrp="1"/>
          </p:cNvSpPr>
          <p:nvPr>
            <p:ph type="sldNum" sz="quarter" idx="12"/>
          </p:nvPr>
        </p:nvSpPr>
        <p:spPr>
          <a:xfrm>
            <a:off x="-180528" y="6309320"/>
            <a:ext cx="838200" cy="381000"/>
          </a:xfrm>
        </p:spPr>
        <p:txBody>
          <a:bodyPr>
            <a:normAutofit/>
          </a:bodyPr>
          <a:lstStyle/>
          <a:p>
            <a:pPr algn="ctr">
              <a:defRPr/>
            </a:pPr>
            <a:fld id="{F0C94032-CD4C-4C25-B0C2-CEC720522D92}" type="slidenum">
              <a:rPr lang="en-US" sz="1800" b="1" smtClean="0">
                <a:solidFill>
                  <a:srgbClr val="EBDDC3"/>
                </a:solidFill>
                <a:latin typeface="Tw Cen MT"/>
              </a:rPr>
              <a:pPr algn="ctr">
                <a:defRPr/>
              </a:pPr>
              <a:t>9</a:t>
            </a:fld>
            <a:endParaRPr lang="en-US" sz="1800" b="1" dirty="0">
              <a:solidFill>
                <a:srgbClr val="EBDDC3"/>
              </a:solidFill>
              <a:latin typeface="Tw Cen MT"/>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1" y="206084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97306"/>
            <a:ext cx="8928992" cy="1754326"/>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a:p>
            <a:endParaRPr lang="tr-TR" dirty="0">
              <a:solidFill>
                <a:prstClr val="white"/>
              </a:solidFill>
            </a:endParaRPr>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2276876"/>
            <a:ext cx="8928992" cy="4413440"/>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162448" y="2421062"/>
            <a:ext cx="8725915" cy="4163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Metin kutusu 31">
            <a:extLst>
              <a:ext uri="{FF2B5EF4-FFF2-40B4-BE49-F238E27FC236}">
                <a16:creationId xmlns:a16="http://schemas.microsoft.com/office/drawing/2014/main" xmlns="" id="{704053E6-AF3A-479E-B429-5AC0359258EE}"/>
              </a:ext>
            </a:extLst>
          </p:cNvPr>
          <p:cNvSpPr txBox="1"/>
          <p:nvPr/>
        </p:nvSpPr>
        <p:spPr>
          <a:xfrm>
            <a:off x="234208" y="2446338"/>
            <a:ext cx="8640960" cy="954107"/>
          </a:xfrm>
          <a:prstGeom prst="rect">
            <a:avLst/>
          </a:prstGeom>
          <a:noFill/>
        </p:spPr>
        <p:txBody>
          <a:bodyPr wrap="square" rtlCol="0">
            <a:spAutoFit/>
          </a:bodyPr>
          <a:lstStyle/>
          <a:p>
            <a:pPr algn="ctr"/>
            <a:r>
              <a:rPr lang="tr-TR" sz="3200" b="1" dirty="0" smtClean="0">
                <a:solidFill>
                  <a:srgbClr val="212E84"/>
                </a:solidFill>
                <a:latin typeface="Times New Roman" panose="02020603050405020304" pitchFamily="18" charset="0"/>
                <a:cs typeface="Times New Roman" panose="02020603050405020304" pitchFamily="18" charset="0"/>
              </a:rPr>
              <a:t>TÜRMOB KART </a:t>
            </a:r>
          </a:p>
          <a:p>
            <a:pPr algn="ctr"/>
            <a:endParaRPr lang="tr-TR" sz="2400" b="1" dirty="0">
              <a:solidFill>
                <a:srgbClr val="212E84"/>
              </a:solidFill>
              <a:latin typeface="Times New Roman" panose="02020603050405020304" pitchFamily="18" charset="0"/>
              <a:cs typeface="Times New Roman" panose="02020603050405020304" pitchFamily="18" charset="0"/>
            </a:endParaRPr>
          </a:p>
        </p:txBody>
      </p:sp>
      <p:pic>
        <p:nvPicPr>
          <p:cNvPr id="10"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42239"/>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140968"/>
            <a:ext cx="31623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140968"/>
            <a:ext cx="360040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26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90</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93667" y="15027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77904" y="1736648"/>
            <a:ext cx="8657053" cy="4832092"/>
          </a:xfrm>
          <a:prstGeom prst="rect">
            <a:avLst/>
          </a:prstGeom>
          <a:noFill/>
        </p:spPr>
        <p:txBody>
          <a:bodyPr wrap="square" lIns="0" rIns="0" numCol="1" rtlCol="0" anchor="t" anchorCtr="0">
            <a:noAutofit/>
          </a:bodyPr>
          <a:lstStyle/>
          <a:p>
            <a:pPr algn="ctr"/>
            <a:r>
              <a:rPr lang="tr-TR" altLang="tr-TR" sz="2000" b="1" dirty="0" smtClean="0">
                <a:solidFill>
                  <a:srgbClr val="FF0000"/>
                </a:solidFill>
              </a:rPr>
              <a:t>KOOPERATİFLERDE </a:t>
            </a:r>
            <a:r>
              <a:rPr lang="tr-TR" altLang="tr-TR" sz="2000" b="1" dirty="0">
                <a:solidFill>
                  <a:srgbClr val="FF0000"/>
                </a:solidFill>
              </a:rPr>
              <a:t>RİSTURN İSTİSNASI (K.V.K. MD.5/1-i) </a:t>
            </a:r>
          </a:p>
          <a:p>
            <a:pPr algn="ctr"/>
            <a:r>
              <a:rPr lang="tr-TR" altLang="tr-TR" i="1" dirty="0">
                <a:solidFill>
                  <a:srgbClr val="0070C0"/>
                </a:solidFill>
              </a:rPr>
              <a:t>(01.01.2018 </a:t>
            </a:r>
            <a:r>
              <a:rPr lang="tr-TR" altLang="tr-TR" i="1" dirty="0" smtClean="0">
                <a:solidFill>
                  <a:srgbClr val="0070C0"/>
                </a:solidFill>
              </a:rPr>
              <a:t>İtibari ile </a:t>
            </a:r>
            <a:r>
              <a:rPr lang="tr-TR" altLang="tr-TR" i="1" dirty="0">
                <a:solidFill>
                  <a:srgbClr val="0070C0"/>
                </a:solidFill>
              </a:rPr>
              <a:t>7061 sayılı Kanunla </a:t>
            </a:r>
            <a:r>
              <a:rPr lang="tr-TR" altLang="tr-TR" i="1" dirty="0" smtClean="0">
                <a:solidFill>
                  <a:srgbClr val="0070C0"/>
                </a:solidFill>
              </a:rPr>
              <a:t>değişiklik sonrası </a:t>
            </a:r>
            <a:r>
              <a:rPr lang="tr-TR" altLang="tr-TR" i="1" dirty="0">
                <a:solidFill>
                  <a:srgbClr val="0070C0"/>
                </a:solidFill>
              </a:rPr>
              <a:t>uygulama)</a:t>
            </a:r>
          </a:p>
          <a:p>
            <a:pPr algn="just"/>
            <a:endParaRPr lang="tr-TR" altLang="tr-TR" sz="700" dirty="0"/>
          </a:p>
          <a:p>
            <a:pPr algn="just"/>
            <a:endParaRPr lang="tr-TR" altLang="tr-TR" sz="700" dirty="0">
              <a:latin typeface="Arial TUR" panose="020B0604020202020204" pitchFamily="34" charset="0"/>
            </a:endParaRPr>
          </a:p>
          <a:p>
            <a:pPr marL="285750" indent="-285750">
              <a:buFont typeface="Wingdings" panose="05000000000000000000" pitchFamily="2" charset="2"/>
              <a:buChar char="Ø"/>
            </a:pPr>
            <a:r>
              <a:rPr lang="tr-TR" altLang="tr-TR" dirty="0"/>
              <a:t>Ortaklarla </a:t>
            </a:r>
            <a:r>
              <a:rPr lang="tr-TR" altLang="tr-TR" dirty="0">
                <a:solidFill>
                  <a:srgbClr val="FF0000"/>
                </a:solidFill>
              </a:rPr>
              <a:t>01.01.2018 tarihinden önceki dönemlerde </a:t>
            </a:r>
            <a:r>
              <a:rPr lang="tr-TR" altLang="tr-TR" dirty="0"/>
              <a:t>yapılan işlemler dolayısıyla </a:t>
            </a:r>
            <a:r>
              <a:rPr lang="tr-TR" altLang="tr-TR" dirty="0">
                <a:solidFill>
                  <a:srgbClr val="FF0000"/>
                </a:solidFill>
              </a:rPr>
              <a:t>üretim ve kredi kooperatiflerinin hesapladığı </a:t>
            </a:r>
            <a:r>
              <a:rPr lang="tr-TR" altLang="tr-TR" dirty="0" err="1">
                <a:solidFill>
                  <a:srgbClr val="FF0000"/>
                </a:solidFill>
              </a:rPr>
              <a:t>risturnlar</a:t>
            </a:r>
            <a:r>
              <a:rPr lang="tr-TR" altLang="tr-TR" dirty="0">
                <a:solidFill>
                  <a:srgbClr val="FF0000"/>
                </a:solidFill>
              </a:rPr>
              <a:t> </a:t>
            </a:r>
            <a:r>
              <a:rPr lang="tr-TR" altLang="tr-TR" dirty="0"/>
              <a:t>kurumlar vergisi istisnasından faydalanabilecektir</a:t>
            </a:r>
            <a:r>
              <a:rPr lang="tr-TR" altLang="tr-TR" dirty="0" smtClean="0"/>
              <a:t>.</a:t>
            </a:r>
          </a:p>
          <a:p>
            <a:endParaRPr lang="tr-TR" altLang="tr-TR" dirty="0"/>
          </a:p>
          <a:p>
            <a:pPr marL="285750" indent="-285750">
              <a:buFont typeface="Wingdings" panose="05000000000000000000" pitchFamily="2" charset="2"/>
              <a:buChar char="Ø"/>
            </a:pPr>
            <a:r>
              <a:rPr lang="tr-TR" altLang="tr-TR" dirty="0" smtClean="0"/>
              <a:t>7061 </a:t>
            </a:r>
            <a:r>
              <a:rPr lang="tr-TR" altLang="tr-TR" dirty="0"/>
              <a:t>sayılı Kanunla yapılan değişiklik sonrasında 01.01.2018 tarihinden itibaren üretim ve kredi kooperatifleri </a:t>
            </a:r>
            <a:r>
              <a:rPr lang="tr-TR" altLang="tr-TR" dirty="0" err="1"/>
              <a:t>risturn</a:t>
            </a:r>
            <a:r>
              <a:rPr lang="tr-TR" altLang="tr-TR" dirty="0"/>
              <a:t> istisnasının kapsamı dışına çıkarılması ile </a:t>
            </a:r>
            <a:r>
              <a:rPr lang="tr-TR" altLang="tr-TR" dirty="0" err="1">
                <a:solidFill>
                  <a:srgbClr val="FF0000"/>
                </a:solidFill>
              </a:rPr>
              <a:t>risturn</a:t>
            </a:r>
            <a:r>
              <a:rPr lang="tr-TR" altLang="tr-TR" dirty="0">
                <a:solidFill>
                  <a:srgbClr val="FF0000"/>
                </a:solidFill>
              </a:rPr>
              <a:t> istisnası tüketim kooperatiflerine özgü hale gelmiştir.</a:t>
            </a:r>
            <a:endParaRPr lang="en-US" altLang="tr-TR" dirty="0">
              <a:solidFill>
                <a:srgbClr val="FF0000"/>
              </a:solidFill>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68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88290" y="15008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62677" y="1762465"/>
            <a:ext cx="8672280" cy="4557291"/>
          </a:xfrm>
          <a:prstGeom prst="rect">
            <a:avLst/>
          </a:prstGeom>
          <a:noFill/>
        </p:spPr>
        <p:txBody>
          <a:bodyPr wrap="square" lIns="0" rIns="0" numCol="1" rtlCol="0" anchor="t" anchorCtr="0">
            <a:noAutofit/>
          </a:bodyPr>
          <a:lstStyle/>
          <a:p>
            <a:pPr algn="ctr">
              <a:defRPr/>
            </a:pPr>
            <a:r>
              <a:rPr lang="tr-TR" altLang="tr-TR" sz="2000" b="1" dirty="0" smtClean="0">
                <a:solidFill>
                  <a:srgbClr val="FF0000"/>
                </a:solidFill>
              </a:rPr>
              <a:t>Sat </a:t>
            </a:r>
            <a:r>
              <a:rPr lang="tr-TR" altLang="tr-TR" sz="2000" b="1" dirty="0">
                <a:solidFill>
                  <a:srgbClr val="FF0000"/>
                </a:solidFill>
              </a:rPr>
              <a:t>Kirala Geri </a:t>
            </a:r>
            <a:r>
              <a:rPr lang="tr-TR" altLang="tr-TR" sz="2000" b="1" dirty="0" smtClean="0">
                <a:solidFill>
                  <a:srgbClr val="FF0000"/>
                </a:solidFill>
              </a:rPr>
              <a:t>Al (KVK 5/1-j)</a:t>
            </a:r>
            <a:endParaRPr lang="tr-TR" altLang="tr-TR" sz="2000" b="1" dirty="0">
              <a:solidFill>
                <a:srgbClr val="FF0000"/>
              </a:solidFill>
            </a:endParaRPr>
          </a:p>
          <a:p>
            <a:pPr algn="just">
              <a:defRPr/>
            </a:pPr>
            <a:endParaRPr lang="tr-TR" altLang="tr-TR" dirty="0">
              <a:solidFill>
                <a:srgbClr val="FF0000"/>
              </a:solidFill>
              <a:latin typeface="Times New Roman" panose="02020603050405020304" pitchFamily="18" charset="0"/>
              <a:cs typeface="Times New Roman" panose="02020603050405020304" pitchFamily="18" charset="0"/>
            </a:endParaRPr>
          </a:p>
          <a:p>
            <a:pPr marL="285750" indent="-285750">
              <a:buClr>
                <a:srgbClr val="FF0000"/>
              </a:buClr>
              <a:buSzPct val="125000"/>
              <a:buFont typeface="Wingdings" panose="05000000000000000000" pitchFamily="2" charset="2"/>
              <a:buChar char="Ø"/>
              <a:defRPr/>
            </a:pPr>
            <a:r>
              <a:rPr lang="tr-TR" altLang="en-US" sz="2000" dirty="0" smtClean="0">
                <a:cs typeface="Times New Roman" panose="02020603050405020304" pitchFamily="18" charset="0"/>
              </a:rPr>
              <a:t>Her </a:t>
            </a:r>
            <a:r>
              <a:rPr lang="tr-TR" altLang="en-US" sz="2000" dirty="0">
                <a:cs typeface="Times New Roman" panose="02020603050405020304" pitchFamily="18" charset="0"/>
              </a:rPr>
              <a:t>türlü taşınır ve taşınmaz malların 6361 sayılı Kanun kapsamında geri kiralama amacıyla ve sözleşme sonunda geri alınması şartıyla, kurumlar tarafından </a:t>
            </a:r>
            <a:r>
              <a:rPr lang="tr-TR" altLang="en-US" sz="2000" dirty="0">
                <a:solidFill>
                  <a:srgbClr val="C00000"/>
                </a:solidFill>
                <a:cs typeface="Times New Roman" panose="02020603050405020304" pitchFamily="18" charset="0"/>
              </a:rPr>
              <a:t>finansal kiralama şirketleri, katılım bankaları ile kalkınma ve yatırım bankalarına satışından</a:t>
            </a:r>
            <a:r>
              <a:rPr lang="tr-TR" altLang="en-US" sz="2000" dirty="0">
                <a:cs typeface="Times New Roman" panose="02020603050405020304" pitchFamily="18" charset="0"/>
              </a:rPr>
              <a:t> doğan kazançlar ile </a:t>
            </a:r>
          </a:p>
          <a:p>
            <a:pPr marL="285750" indent="-285750">
              <a:buClr>
                <a:srgbClr val="FF0000"/>
              </a:buClr>
              <a:buSzPct val="125000"/>
              <a:buFont typeface="Wingdings" panose="05000000000000000000" pitchFamily="2" charset="2"/>
              <a:buChar char="Ø"/>
              <a:defRPr/>
            </a:pPr>
            <a:r>
              <a:rPr lang="tr-TR" altLang="en-US" sz="2000" dirty="0" smtClean="0">
                <a:cs typeface="Times New Roman" panose="02020603050405020304" pitchFamily="18" charset="0"/>
              </a:rPr>
              <a:t>Bu </a:t>
            </a:r>
            <a:r>
              <a:rPr lang="tr-TR" altLang="en-US" sz="2000" dirty="0">
                <a:cs typeface="Times New Roman" panose="02020603050405020304" pitchFamily="18" charset="0"/>
              </a:rPr>
              <a:t>kurumlarca söz konusu varlıkların devralındığı kuruma kira süresi sonunda devrinden doğan kazançlara yönelik istisna uygulaması düzenlenmiştir.</a:t>
            </a:r>
          </a:p>
          <a:p>
            <a:pPr marL="285750" indent="-285750">
              <a:buClr>
                <a:srgbClr val="FF0000"/>
              </a:buClr>
              <a:buSzPct val="125000"/>
              <a:buFont typeface="Wingdings" panose="05000000000000000000" pitchFamily="2" charset="2"/>
              <a:buChar char="Ø"/>
              <a:defRPr/>
            </a:pPr>
            <a:endParaRPr lang="tr-TR" altLang="en-US" sz="2000" dirty="0">
              <a:cs typeface="Times New Roman" panose="02020603050405020304" pitchFamily="18" charset="0"/>
            </a:endParaRPr>
          </a:p>
          <a:p>
            <a:pPr>
              <a:buClr>
                <a:srgbClr val="FF0000"/>
              </a:buClr>
              <a:buSzPct val="125000"/>
              <a:defRPr/>
            </a:pPr>
            <a:r>
              <a:rPr lang="tr-TR" altLang="en-US" sz="2000" dirty="0">
                <a:cs typeface="Times New Roman" panose="02020603050405020304" pitchFamily="18" charset="0"/>
              </a:rPr>
              <a:t>Bu istisna uygulamasında; </a:t>
            </a:r>
          </a:p>
          <a:p>
            <a:pPr marL="285750" indent="-285750">
              <a:buClr>
                <a:srgbClr val="FF0000"/>
              </a:buClr>
              <a:buSzPct val="125000"/>
              <a:buFont typeface="Wingdings" panose="05000000000000000000" pitchFamily="2" charset="2"/>
              <a:buChar char="Ø"/>
              <a:defRPr/>
            </a:pPr>
            <a:r>
              <a:rPr lang="tr-TR" altLang="en-US" sz="2000" dirty="0">
                <a:solidFill>
                  <a:srgbClr val="C00000"/>
                </a:solidFill>
                <a:cs typeface="Times New Roman" panose="02020603050405020304" pitchFamily="18" charset="0"/>
              </a:rPr>
              <a:t>Kiracı; </a:t>
            </a:r>
            <a:r>
              <a:rPr lang="tr-TR" altLang="en-US" sz="2000" dirty="0">
                <a:cs typeface="Times New Roman" panose="02020603050405020304" pitchFamily="18" charset="0"/>
              </a:rPr>
              <a:t>her türlü taşınır ve taşınmaz mallarını 6361 sayılı Kanun kapsamında geri kiralama amacıyla ve sözleşme sonunda geri alınması şartıyla, kiralayan kurumlara devreden kurumları,</a:t>
            </a:r>
          </a:p>
          <a:p>
            <a:pPr marL="285750" indent="-285750">
              <a:buClr>
                <a:srgbClr val="FF0000"/>
              </a:buClr>
              <a:buSzPct val="125000"/>
              <a:buFont typeface="Wingdings" panose="05000000000000000000" pitchFamily="2" charset="2"/>
              <a:buChar char="Ø"/>
              <a:defRPr/>
            </a:pPr>
            <a:r>
              <a:rPr lang="tr-TR" altLang="en-US" sz="2000" dirty="0">
                <a:solidFill>
                  <a:srgbClr val="C00000"/>
                </a:solidFill>
                <a:cs typeface="Times New Roman" panose="02020603050405020304" pitchFamily="18" charset="0"/>
              </a:rPr>
              <a:t>Kiralayan kurumlar; </a:t>
            </a:r>
            <a:r>
              <a:rPr lang="tr-TR" altLang="en-US" sz="2000" dirty="0">
                <a:cs typeface="Times New Roman" panose="02020603050405020304" pitchFamily="18" charset="0"/>
              </a:rPr>
              <a:t>finansal kiralama şirketleri, katılım bankaları ile kalkınma ve yatırım bankalarını</a:t>
            </a:r>
            <a:r>
              <a:rPr lang="tr-TR" altLang="en-US" sz="2000" dirty="0" smtClean="0">
                <a:cs typeface="Times New Roman" panose="02020603050405020304" pitchFamily="18" charset="0"/>
              </a:rPr>
              <a:t>,</a:t>
            </a:r>
            <a:endParaRPr lang="tr-TR" altLang="en-US" sz="2000" dirty="0">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57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2740"/>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29105" y="1745349"/>
            <a:ext cx="8485787" cy="4629299"/>
          </a:xfrm>
          <a:prstGeom prst="rect">
            <a:avLst/>
          </a:prstGeom>
          <a:noFill/>
        </p:spPr>
        <p:txBody>
          <a:bodyPr wrap="square" lIns="0" rIns="0" numCol="1" rtlCol="0" anchor="t" anchorCtr="0">
            <a:noAutofit/>
          </a:bodyPr>
          <a:lstStyle/>
          <a:p>
            <a:pPr marL="285750" lvl="0" indent="-285750" algn="just">
              <a:buClr>
                <a:srgbClr val="FF0000"/>
              </a:buClr>
              <a:buSzPct val="125000"/>
              <a:buFont typeface="Wingdings" panose="05000000000000000000" pitchFamily="2" charset="2"/>
              <a:buChar char="Ø"/>
              <a:defRPr/>
            </a:pPr>
            <a:endParaRPr lang="tr-TR" altLang="en-US" sz="2000" dirty="0" smtClean="0">
              <a:solidFill>
                <a:srgbClr val="C00000"/>
              </a:solidFill>
              <a:cs typeface="Times New Roman" panose="02020603050405020304" pitchFamily="18" charset="0"/>
            </a:endParaRPr>
          </a:p>
          <a:p>
            <a:pPr marL="285750" lvl="0" indent="-285750" algn="just">
              <a:buClr>
                <a:srgbClr val="FF0000"/>
              </a:buClr>
              <a:buSzPct val="125000"/>
              <a:buFont typeface="Wingdings" panose="05000000000000000000" pitchFamily="2" charset="2"/>
              <a:buChar char="Ø"/>
              <a:defRPr/>
            </a:pPr>
            <a:r>
              <a:rPr lang="tr-TR" altLang="en-US" sz="2000" dirty="0" smtClean="0">
                <a:solidFill>
                  <a:srgbClr val="C00000"/>
                </a:solidFill>
                <a:cs typeface="Times New Roman" panose="02020603050405020304" pitchFamily="18" charset="0"/>
              </a:rPr>
              <a:t>Sat-kirala-geri </a:t>
            </a:r>
            <a:r>
              <a:rPr lang="tr-TR" altLang="en-US" sz="2000" dirty="0">
                <a:solidFill>
                  <a:srgbClr val="C00000"/>
                </a:solidFill>
                <a:cs typeface="Times New Roman" panose="02020603050405020304" pitchFamily="18" charset="0"/>
              </a:rPr>
              <a:t>al işlemi; </a:t>
            </a:r>
            <a:r>
              <a:rPr lang="tr-TR" altLang="en-US" sz="2000" dirty="0">
                <a:solidFill>
                  <a:prstClr val="black"/>
                </a:solidFill>
                <a:cs typeface="Times New Roman" panose="02020603050405020304" pitchFamily="18" charset="0"/>
              </a:rPr>
              <a:t>her türlü taşınır ve taşınmaz malların 6361 sayılı Kanun kapsamında geri kiralama amacıyla ve sözleşme sonunda geri alınması şartıyla, kiracılar tarafından kiralayanlara satışı, kiralayanlar tarafından kiracılara kiralanması ve kiralayanlarca söz konusu varlıkların kiracılara kira süresi sonunda devrine ilişkin süreci ifade etmektedir</a:t>
            </a:r>
            <a:r>
              <a:rPr lang="tr-TR" altLang="en-US" sz="2000" dirty="0" smtClean="0">
                <a:solidFill>
                  <a:prstClr val="black"/>
                </a:solidFill>
                <a:cs typeface="Times New Roman" panose="02020603050405020304" pitchFamily="18" charset="0"/>
              </a:rPr>
              <a:t>.</a:t>
            </a:r>
          </a:p>
          <a:p>
            <a:pPr algn="just">
              <a:defRPr/>
            </a:pPr>
            <a:r>
              <a:rPr lang="tr-TR" altLang="tr-TR" sz="2000" dirty="0"/>
              <a:t>İstisna uygulamasına </a:t>
            </a:r>
            <a:r>
              <a:rPr lang="tr-TR" altLang="tr-TR" sz="2000" dirty="0">
                <a:solidFill>
                  <a:srgbClr val="C00000"/>
                </a:solidFill>
              </a:rPr>
              <a:t>her türlü taşınır ve taşınmaz mallar </a:t>
            </a:r>
            <a:r>
              <a:rPr lang="tr-TR" altLang="tr-TR" sz="2000" dirty="0"/>
              <a:t>konu olabilecektir.</a:t>
            </a:r>
          </a:p>
          <a:p>
            <a:pPr algn="just">
              <a:defRPr/>
            </a:pPr>
            <a:endParaRPr lang="tr-TR" altLang="tr-TR" sz="1000" dirty="0">
              <a:latin typeface="Times New Roman" panose="02020603050405020304" pitchFamily="18" charset="0"/>
              <a:cs typeface="Times New Roman" panose="02020603050405020304" pitchFamily="18" charset="0"/>
            </a:endParaRPr>
          </a:p>
          <a:p>
            <a:pPr algn="just">
              <a:defRPr/>
            </a:pPr>
            <a:r>
              <a:rPr lang="tr-TR" altLang="tr-TR" sz="2000" u="sng" dirty="0">
                <a:solidFill>
                  <a:srgbClr val="FF0000"/>
                </a:solidFill>
              </a:rPr>
              <a:t>İstisnadan yararlanmak için;</a:t>
            </a:r>
          </a:p>
          <a:p>
            <a:pPr marL="285750" indent="-285750" algn="just">
              <a:buClr>
                <a:srgbClr val="FF0000"/>
              </a:buClr>
              <a:buSzPct val="125000"/>
              <a:buFont typeface="Wingdings" panose="05000000000000000000" pitchFamily="2" charset="2"/>
              <a:buChar char="Ø"/>
              <a:defRPr/>
            </a:pPr>
            <a:r>
              <a:rPr lang="tr-TR" altLang="tr-TR" sz="2000" dirty="0"/>
              <a:t>Taşınır veya taşınmazın kiralayanlara, geri kiralama amacıyla ve sözleşme sonunda geri alınması şartıyla satıldığı hususunun sözleşmede yer alması,</a:t>
            </a:r>
          </a:p>
          <a:p>
            <a:pPr marL="285750" indent="-285750" algn="just">
              <a:buClr>
                <a:srgbClr val="FF0000"/>
              </a:buClr>
              <a:buSzPct val="125000"/>
              <a:buFont typeface="Wingdings" panose="05000000000000000000" pitchFamily="2" charset="2"/>
              <a:buChar char="Ø"/>
              <a:defRPr/>
            </a:pPr>
            <a:r>
              <a:rPr lang="tr-TR" altLang="tr-TR" sz="2000" dirty="0"/>
              <a:t>Satış kazancının özel fon hesabında tutulması,</a:t>
            </a:r>
          </a:p>
          <a:p>
            <a:pPr marL="285750" indent="-285750" algn="just">
              <a:buClr>
                <a:srgbClr val="FF0000"/>
              </a:buClr>
              <a:buSzPct val="125000"/>
              <a:buFont typeface="Wingdings" panose="05000000000000000000" pitchFamily="2" charset="2"/>
              <a:buChar char="Ø"/>
              <a:defRPr/>
            </a:pPr>
            <a:r>
              <a:rPr lang="tr-TR" altLang="tr-TR" sz="2000" dirty="0"/>
              <a:t> Fon hesabında tutulan kazancın işletmeden çekilmemesi gerekir.</a:t>
            </a:r>
            <a:endParaRPr lang="tr-TR" altLang="tr-TR" sz="2000" dirty="0">
              <a:latin typeface="Times New Roman" panose="02020603050405020304" pitchFamily="18" charset="0"/>
              <a:cs typeface="Times New Roman" panose="02020603050405020304" pitchFamily="18" charset="0"/>
            </a:endParaRPr>
          </a:p>
          <a:p>
            <a:pPr algn="just">
              <a:defRPr/>
            </a:pPr>
            <a:endParaRPr lang="tr-TR" altLang="tr-TR" sz="1000" dirty="0">
              <a:latin typeface="Times New Roman" panose="02020603050405020304" pitchFamily="18" charset="0"/>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66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93</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23392"/>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01113" y="1825695"/>
            <a:ext cx="8341771" cy="4773315"/>
          </a:xfrm>
          <a:prstGeom prst="rect">
            <a:avLst/>
          </a:prstGeom>
          <a:noFill/>
        </p:spPr>
        <p:txBody>
          <a:bodyPr wrap="square" lIns="0" rIns="0" numCol="1" rtlCol="0" anchor="t" anchorCtr="0">
            <a:noAutofit/>
          </a:bodyPr>
          <a:lstStyle/>
          <a:p>
            <a:pPr algn="just">
              <a:defRPr/>
            </a:pPr>
            <a:r>
              <a:rPr lang="tr-TR" altLang="tr-TR" sz="2000" dirty="0">
                <a:cs typeface="Times New Roman" panose="02020603050405020304" pitchFamily="18" charset="0"/>
              </a:rPr>
              <a:t>Söz konusu varlıkların,</a:t>
            </a:r>
          </a:p>
          <a:p>
            <a:pPr marL="514350" indent="-514350" algn="just">
              <a:buClr>
                <a:srgbClr val="FF0000"/>
              </a:buClr>
              <a:buFont typeface="+mj-lt"/>
              <a:buAutoNum type="romanLcPeriod"/>
              <a:defRPr/>
            </a:pPr>
            <a:r>
              <a:rPr lang="tr-TR" altLang="tr-TR" sz="2000" dirty="0">
                <a:cs typeface="Times New Roman" panose="02020603050405020304" pitchFamily="18" charset="0"/>
              </a:rPr>
              <a:t>Kiracı tarafından veya</a:t>
            </a:r>
          </a:p>
          <a:p>
            <a:pPr marL="514350" indent="-514350" algn="just">
              <a:buClr>
                <a:srgbClr val="FF0000"/>
              </a:buClr>
              <a:buFont typeface="+mj-lt"/>
              <a:buAutoNum type="romanLcPeriod"/>
              <a:defRPr/>
            </a:pPr>
            <a:r>
              <a:rPr lang="tr-TR" altLang="tr-TR" sz="2000" dirty="0">
                <a:solidFill>
                  <a:prstClr val="black"/>
                </a:solidFill>
                <a:cs typeface="Times New Roman" panose="02020603050405020304" pitchFamily="18" charset="0"/>
              </a:rPr>
              <a:t>Kiralayan</a:t>
            </a:r>
            <a:r>
              <a:rPr lang="tr-TR" altLang="tr-TR" sz="2000" dirty="0">
                <a:cs typeface="Times New Roman" panose="02020603050405020304" pitchFamily="18" charset="0"/>
              </a:rPr>
              <a:t> kurumlar tarafından finansal kiralama yöntemi dâhil olmak üzere (6361 sayılı Kanunda yer alan sözleşmeden kaynaklanan yükümlülüklerin yerine getirilememesi hâlleri hariç),</a:t>
            </a:r>
          </a:p>
          <a:p>
            <a:pPr algn="just">
              <a:defRPr/>
            </a:pPr>
            <a:r>
              <a:rPr lang="tr-TR" altLang="tr-TR" sz="2000" dirty="0">
                <a:cs typeface="Times New Roman" panose="02020603050405020304" pitchFamily="18" charset="0"/>
              </a:rPr>
              <a:t>üçüncü kişi ve kurumlara satılması durumunda, kiralayan kurumlara devrinden önce bu </a:t>
            </a:r>
            <a:r>
              <a:rPr lang="tr-TR" altLang="tr-TR" sz="2000" dirty="0">
                <a:solidFill>
                  <a:srgbClr val="C00000"/>
                </a:solidFill>
                <a:cs typeface="Times New Roman" panose="02020603050405020304" pitchFamily="18" charset="0"/>
              </a:rPr>
              <a:t>varlıkların kiracıdaki net bilanço aktif değeri ile bu varlıklar için anılan kurumların kazancının tespitinde dikkate alınan toplam amortisman tutarı dikkate alınarak</a:t>
            </a:r>
            <a:r>
              <a:rPr lang="tr-TR" altLang="tr-TR" sz="2000" dirty="0">
                <a:cs typeface="Times New Roman" panose="02020603050405020304" pitchFamily="18" charset="0"/>
              </a:rPr>
              <a:t>, </a:t>
            </a:r>
            <a:r>
              <a:rPr lang="tr-TR" altLang="tr-TR" sz="2000" b="1" u="sng" dirty="0">
                <a:cs typeface="Times New Roman" panose="02020603050405020304" pitchFamily="18" charset="0"/>
              </a:rPr>
              <a:t>satışı gerçekleştiren kurum nezdinde </a:t>
            </a:r>
            <a:r>
              <a:rPr lang="tr-TR" altLang="tr-TR" sz="2000" dirty="0">
                <a:cs typeface="Times New Roman" panose="02020603050405020304" pitchFamily="18" charset="0"/>
              </a:rPr>
              <a:t>vergilendirme yapılır.</a:t>
            </a:r>
          </a:p>
          <a:p>
            <a:pPr algn="just">
              <a:defRPr/>
            </a:pPr>
            <a:endParaRPr lang="tr-TR" altLang="tr-TR" sz="2000" dirty="0">
              <a:cs typeface="Times New Roman" panose="02020603050405020304" pitchFamily="18" charset="0"/>
            </a:endParaRPr>
          </a:p>
          <a:p>
            <a:pPr algn="just">
              <a:defRPr/>
            </a:pPr>
            <a:r>
              <a:rPr lang="tr-TR" altLang="tr-TR" sz="2000" dirty="0">
                <a:cs typeface="Times New Roman" panose="02020603050405020304" pitchFamily="18" charset="0"/>
              </a:rPr>
              <a:t>Sözleşmeden kaynaklanan yükümlülüklerin yerine getirilememesi nedeniyle sat-kirala-geri al işleminin tekemmül etmemesi hâlinde, istisna nedeniyle </a:t>
            </a:r>
            <a:r>
              <a:rPr lang="tr-TR" altLang="tr-TR" sz="2000" b="1" u="sng" dirty="0">
                <a:cs typeface="Times New Roman" panose="02020603050405020304" pitchFamily="18" charset="0"/>
              </a:rPr>
              <a:t>kiracı adına </a:t>
            </a:r>
            <a:r>
              <a:rPr lang="tr-TR" altLang="tr-TR" sz="2000" dirty="0">
                <a:cs typeface="Times New Roman" panose="02020603050405020304" pitchFamily="18" charset="0"/>
              </a:rPr>
              <a:t>zamanında </a:t>
            </a:r>
            <a:r>
              <a:rPr lang="tr-TR" altLang="tr-TR" sz="2000" dirty="0">
                <a:solidFill>
                  <a:srgbClr val="C00000"/>
                </a:solidFill>
                <a:cs typeface="Times New Roman" panose="02020603050405020304" pitchFamily="18" charset="0"/>
              </a:rPr>
              <a:t>tahakkuk ettirilmeyen vergiler, vergi </a:t>
            </a:r>
            <a:r>
              <a:rPr lang="tr-TR" altLang="tr-TR" sz="2000" dirty="0" err="1">
                <a:solidFill>
                  <a:srgbClr val="C00000"/>
                </a:solidFill>
                <a:cs typeface="Times New Roman" panose="02020603050405020304" pitchFamily="18" charset="0"/>
              </a:rPr>
              <a:t>ziyaı</a:t>
            </a:r>
            <a:r>
              <a:rPr lang="tr-TR" altLang="tr-TR" sz="2000" dirty="0">
                <a:solidFill>
                  <a:srgbClr val="C00000"/>
                </a:solidFill>
                <a:cs typeface="Times New Roman" panose="02020603050405020304" pitchFamily="18" charset="0"/>
              </a:rPr>
              <a:t> cezası uygulanmaksızın gecikme faiziyle birlikte </a:t>
            </a:r>
            <a:r>
              <a:rPr lang="tr-TR" altLang="tr-TR" sz="2000" dirty="0">
                <a:cs typeface="Times New Roman" panose="02020603050405020304" pitchFamily="18" charset="0"/>
              </a:rPr>
              <a:t>tahsil olunur.</a:t>
            </a: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25226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94</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40554" y="1508222"/>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338049" y="1837915"/>
            <a:ext cx="8467900" cy="4799439"/>
          </a:xfrm>
          <a:prstGeom prst="rect">
            <a:avLst/>
          </a:prstGeom>
          <a:noFill/>
        </p:spPr>
        <p:txBody>
          <a:bodyPr wrap="square" lIns="0" rIns="0" numCol="1" rtlCol="0" anchor="t" anchorCtr="0">
            <a:noAutofit/>
          </a:bodyPr>
          <a:lstStyle/>
          <a:p>
            <a:pPr indent="504000">
              <a:defRPr/>
            </a:pPr>
            <a:r>
              <a:rPr lang="tr-TR" altLang="en-US" sz="1900" u="sng" dirty="0">
                <a:solidFill>
                  <a:srgbClr val="FF0000"/>
                </a:solidFill>
                <a:cs typeface="Times New Roman" panose="02020603050405020304" pitchFamily="18" charset="0"/>
              </a:rPr>
              <a:t>Örnek:</a:t>
            </a:r>
            <a:r>
              <a:rPr lang="tr-TR" altLang="en-US" sz="1900" dirty="0">
                <a:solidFill>
                  <a:srgbClr val="FF0000"/>
                </a:solidFill>
                <a:cs typeface="Times New Roman" panose="02020603050405020304" pitchFamily="18" charset="0"/>
              </a:rPr>
              <a:t> </a:t>
            </a:r>
            <a:r>
              <a:rPr lang="tr-TR" altLang="en-US" sz="1900" dirty="0">
                <a:cs typeface="Times New Roman" panose="02020603050405020304" pitchFamily="18" charset="0"/>
              </a:rPr>
              <a:t>(E) A.Ş. 1.000.000 TL bedelle aktifine kayıtlı taşınırı için toplam 680.000 TL amortisman ayırdıktan sonra bu taşınırı sat-kirala-geri al işlemine konu ederek 15.08.2016 tarihinde 800.000 TL bedel üzerinden (F) Finansal Kiralama </a:t>
            </a:r>
            <a:r>
              <a:rPr lang="tr-TR" altLang="en-US" sz="1900" dirty="0" err="1">
                <a:cs typeface="Times New Roman" panose="02020603050405020304" pitchFamily="18" charset="0"/>
              </a:rPr>
              <a:t>A.Ş.’ye</a:t>
            </a:r>
            <a:r>
              <a:rPr lang="tr-TR" altLang="en-US" sz="1900" dirty="0">
                <a:cs typeface="Times New Roman" panose="02020603050405020304" pitchFamily="18" charset="0"/>
              </a:rPr>
              <a:t> devretmiştir. </a:t>
            </a:r>
          </a:p>
          <a:p>
            <a:pPr indent="504000">
              <a:defRPr/>
            </a:pPr>
            <a:r>
              <a:rPr lang="tr-TR" altLang="en-US" sz="1900" dirty="0">
                <a:cs typeface="Times New Roman" panose="02020603050405020304" pitchFamily="18" charset="0"/>
              </a:rPr>
              <a:t>(F) Finansal Kiralama A.Ş., 800.000 TL ana para ve 400.000 TL faiz olmak üzere toplam 1.200.000 TL kira ödemesi karşılığında (E) </a:t>
            </a:r>
            <a:r>
              <a:rPr lang="tr-TR" altLang="en-US" sz="1900" dirty="0" err="1">
                <a:cs typeface="Times New Roman" panose="02020603050405020304" pitchFamily="18" charset="0"/>
              </a:rPr>
              <a:t>A.Ş.’ye</a:t>
            </a:r>
            <a:r>
              <a:rPr lang="tr-TR" altLang="en-US" sz="1900" dirty="0">
                <a:cs typeface="Times New Roman" panose="02020603050405020304" pitchFamily="18" charset="0"/>
              </a:rPr>
              <a:t> 5 yıllık süreyle kiraladığı bu taşınırı 16.08.2021 tarihinde (E) </a:t>
            </a:r>
            <a:r>
              <a:rPr lang="tr-TR" altLang="en-US" sz="1900" dirty="0" err="1">
                <a:cs typeface="Times New Roman" panose="02020603050405020304" pitchFamily="18" charset="0"/>
              </a:rPr>
              <a:t>A.Ş.’ye</a:t>
            </a:r>
            <a:r>
              <a:rPr lang="tr-TR" altLang="en-US" sz="1900" dirty="0">
                <a:cs typeface="Times New Roman" panose="02020603050405020304" pitchFamily="18" charset="0"/>
              </a:rPr>
              <a:t> 1.000 TL bedelle geri satmıştır. </a:t>
            </a:r>
          </a:p>
          <a:p>
            <a:pPr indent="504000">
              <a:defRPr/>
            </a:pPr>
            <a:endParaRPr lang="tr-TR" altLang="en-US" sz="1900" u="sng" dirty="0" smtClean="0">
              <a:solidFill>
                <a:srgbClr val="FF0000"/>
              </a:solidFill>
              <a:cs typeface="Times New Roman" panose="02020603050405020304" pitchFamily="18" charset="0"/>
            </a:endParaRPr>
          </a:p>
          <a:p>
            <a:pPr indent="504000">
              <a:defRPr/>
            </a:pPr>
            <a:r>
              <a:rPr lang="tr-TR" altLang="en-US" sz="1900" u="sng" dirty="0" smtClean="0">
                <a:solidFill>
                  <a:srgbClr val="FF0000"/>
                </a:solidFill>
                <a:cs typeface="Times New Roman" panose="02020603050405020304" pitchFamily="18" charset="0"/>
              </a:rPr>
              <a:t>1</a:t>
            </a:r>
            <a:r>
              <a:rPr lang="tr-TR" altLang="en-US" sz="1900" u="sng" dirty="0">
                <a:solidFill>
                  <a:srgbClr val="FF0000"/>
                </a:solidFill>
                <a:cs typeface="Times New Roman" panose="02020603050405020304" pitchFamily="18" charset="0"/>
              </a:rPr>
              <a:t>. satış: </a:t>
            </a:r>
            <a:r>
              <a:rPr lang="tr-TR" altLang="en-US" sz="1900" dirty="0">
                <a:cs typeface="Times New Roman" panose="02020603050405020304" pitchFamily="18" charset="0"/>
              </a:rPr>
              <a:t>(E) A.Ş.’</a:t>
            </a:r>
            <a:r>
              <a:rPr lang="tr-TR" altLang="en-US" sz="1900" dirty="0" err="1">
                <a:cs typeface="Times New Roman" panose="02020603050405020304" pitchFamily="18" charset="0"/>
              </a:rPr>
              <a:t>nin</a:t>
            </a:r>
            <a:r>
              <a:rPr lang="tr-TR" altLang="en-US" sz="1900" dirty="0">
                <a:cs typeface="Times New Roman" panose="02020603050405020304" pitchFamily="18" charset="0"/>
              </a:rPr>
              <a:t> taşınırını (F) Finansal Kiralama </a:t>
            </a:r>
            <a:r>
              <a:rPr lang="tr-TR" altLang="en-US" sz="1900" dirty="0" err="1">
                <a:cs typeface="Times New Roman" panose="02020603050405020304" pitchFamily="18" charset="0"/>
              </a:rPr>
              <a:t>A.Ş.’ye</a:t>
            </a:r>
            <a:r>
              <a:rPr lang="tr-TR" altLang="en-US" sz="1900" dirty="0">
                <a:cs typeface="Times New Roman" panose="02020603050405020304" pitchFamily="18" charset="0"/>
              </a:rPr>
              <a:t> satışı:</a:t>
            </a:r>
          </a:p>
          <a:p>
            <a:pPr>
              <a:defRPr/>
            </a:pPr>
            <a:r>
              <a:rPr lang="tr-TR" altLang="en-US" sz="1900" dirty="0">
                <a:cs typeface="Times New Roman" panose="02020603050405020304" pitchFamily="18" charset="0"/>
              </a:rPr>
              <a:t>	</a:t>
            </a:r>
            <a:r>
              <a:rPr lang="tr-TR" altLang="en-US" sz="1900" b="1" dirty="0">
                <a:cs typeface="Times New Roman" panose="02020603050405020304" pitchFamily="18" charset="0"/>
              </a:rPr>
              <a:t>İstisna kazanç : </a:t>
            </a:r>
            <a:r>
              <a:rPr lang="tr-TR" altLang="en-US" sz="1900" dirty="0">
                <a:cs typeface="Times New Roman" panose="02020603050405020304" pitchFamily="18" charset="0"/>
              </a:rPr>
              <a:t>Satış bedeli – Taşınırın (E) </a:t>
            </a:r>
            <a:r>
              <a:rPr lang="tr-TR" altLang="en-US" sz="1900" dirty="0" err="1">
                <a:cs typeface="Times New Roman" panose="02020603050405020304" pitchFamily="18" charset="0"/>
              </a:rPr>
              <a:t>A.Ş.’deki</a:t>
            </a:r>
            <a:r>
              <a:rPr lang="tr-TR" altLang="en-US" sz="1900" dirty="0">
                <a:cs typeface="Times New Roman" panose="02020603050405020304" pitchFamily="18" charset="0"/>
              </a:rPr>
              <a:t> </a:t>
            </a:r>
            <a:r>
              <a:rPr lang="tr-TR" altLang="en-US" sz="1900" dirty="0">
                <a:solidFill>
                  <a:srgbClr val="FF0000"/>
                </a:solidFill>
                <a:cs typeface="Times New Roman" panose="02020603050405020304" pitchFamily="18" charset="0"/>
              </a:rPr>
              <a:t>net bilanço aktif değeri </a:t>
            </a:r>
          </a:p>
          <a:p>
            <a:pPr>
              <a:defRPr/>
            </a:pPr>
            <a:r>
              <a:rPr lang="tr-TR" altLang="en-US" sz="1900" dirty="0">
                <a:cs typeface="Times New Roman" panose="02020603050405020304" pitchFamily="18" charset="0"/>
              </a:rPr>
              <a:t>	</a:t>
            </a:r>
            <a:r>
              <a:rPr lang="tr-TR" altLang="en-US" sz="1900" b="1" dirty="0">
                <a:cs typeface="Times New Roman" panose="02020603050405020304" pitchFamily="18" charset="0"/>
              </a:rPr>
              <a:t>İstisna kazanç : </a:t>
            </a:r>
            <a:r>
              <a:rPr lang="tr-TR" altLang="en-US" sz="1900" dirty="0">
                <a:cs typeface="Times New Roman" panose="02020603050405020304" pitchFamily="18" charset="0"/>
              </a:rPr>
              <a:t>800.000 TL – (1.000.000 TL – 680.000 TL) = 480.000 TL </a:t>
            </a:r>
            <a:endParaRPr lang="tr-TR" altLang="en-US" sz="1900" dirty="0" smtClean="0">
              <a:cs typeface="Times New Roman" panose="02020603050405020304" pitchFamily="18" charset="0"/>
            </a:endParaRPr>
          </a:p>
          <a:p>
            <a:pPr>
              <a:defRPr/>
            </a:pPr>
            <a:endParaRPr lang="tr-TR" altLang="en-US" sz="1900" dirty="0">
              <a:cs typeface="Times New Roman" panose="02020603050405020304" pitchFamily="18" charset="0"/>
            </a:endParaRPr>
          </a:p>
          <a:p>
            <a:pPr marL="342900" indent="-342900">
              <a:buFont typeface="Wingdings" panose="05000000000000000000" pitchFamily="2" charset="2"/>
              <a:buChar char="Ø"/>
              <a:defRPr/>
            </a:pPr>
            <a:r>
              <a:rPr lang="tr-TR" altLang="en-US" sz="1900" dirty="0">
                <a:cs typeface="Times New Roman" panose="02020603050405020304" pitchFamily="18" charset="0"/>
              </a:rPr>
              <a:t>(E) A.Ş. 480.000 TL tutarındaki istisna kazancını </a:t>
            </a:r>
            <a:r>
              <a:rPr lang="tr-TR" altLang="en-US" sz="1900" dirty="0">
                <a:solidFill>
                  <a:srgbClr val="FF0000"/>
                </a:solidFill>
                <a:cs typeface="Times New Roman" panose="02020603050405020304" pitchFamily="18" charset="0"/>
              </a:rPr>
              <a:t>pasifte özel bir fon hesabına </a:t>
            </a:r>
            <a:r>
              <a:rPr lang="tr-TR" altLang="en-US" sz="1900" dirty="0">
                <a:cs typeface="Times New Roman" panose="02020603050405020304" pitchFamily="18" charset="0"/>
              </a:rPr>
              <a:t>alarak, bu tutarın tamamı için istisnadan yararlanabilecektir</a:t>
            </a:r>
            <a:r>
              <a:rPr lang="tr-TR" altLang="en-US" sz="1900" dirty="0" smtClean="0">
                <a:cs typeface="Times New Roman" panose="02020603050405020304" pitchFamily="18" charset="0"/>
              </a:rPr>
              <a:t>.</a:t>
            </a:r>
          </a:p>
          <a:p>
            <a:pPr marL="342900" indent="-342900">
              <a:buFont typeface="Wingdings" panose="05000000000000000000" pitchFamily="2" charset="2"/>
              <a:buChar char="Ø"/>
              <a:defRPr/>
            </a:pPr>
            <a:endParaRPr lang="tr-TR" altLang="en-US" sz="1900" dirty="0">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rPr>
              <a:t>İSTİSNALAR</a:t>
            </a:r>
            <a:endParaRPr lang="tr-TR" altLang="tr-TR" sz="3200" b="1" dirty="0">
              <a:solidFill>
                <a:srgbClr val="CC3300"/>
              </a:solidFill>
            </a:endParaRPr>
          </a:p>
        </p:txBody>
      </p:sp>
    </p:spTree>
    <p:extLst>
      <p:ext uri="{BB962C8B-B14F-4D97-AF65-F5344CB8AC3E}">
        <p14:creationId xmlns:p14="http://schemas.microsoft.com/office/powerpoint/2010/main" val="393909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95</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484957"/>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28802" y="1502740"/>
            <a:ext cx="8639987" cy="4785961"/>
          </a:xfrm>
          <a:prstGeom prst="rect">
            <a:avLst/>
          </a:prstGeom>
          <a:noFill/>
        </p:spPr>
        <p:txBody>
          <a:bodyPr wrap="square" lIns="0" rIns="0" numCol="1" rtlCol="0" anchor="t" anchorCtr="0">
            <a:noAutofit/>
          </a:bodyPr>
          <a:lstStyle/>
          <a:p>
            <a:pPr marL="285750" indent="-285750" algn="just">
              <a:buFont typeface="Wingdings" panose="05000000000000000000" pitchFamily="2" charset="2"/>
              <a:buChar char="Ø"/>
              <a:defRPr/>
            </a:pPr>
            <a:endParaRPr lang="tr-TR" altLang="en-US" dirty="0" smtClean="0">
              <a:cs typeface="Times New Roman" panose="02020603050405020304" pitchFamily="18" charset="0"/>
            </a:endParaRPr>
          </a:p>
          <a:p>
            <a:pPr marL="285750" indent="-285750">
              <a:buFont typeface="Wingdings" panose="05000000000000000000" pitchFamily="2" charset="2"/>
              <a:buChar char="Ø"/>
              <a:defRPr/>
            </a:pPr>
            <a:r>
              <a:rPr lang="tr-TR" altLang="en-US" dirty="0">
                <a:cs typeface="Times New Roman" panose="02020603050405020304" pitchFamily="18" charset="0"/>
              </a:rPr>
              <a:t>(E) A.Ş. söz konusu taşınıra ilişkin sat-kirala-geri al işleminden kaynaklanan kullanım hakkını Vergi Usul Kanununun mükerrer 290 </a:t>
            </a:r>
            <a:r>
              <a:rPr lang="tr-TR" altLang="en-US" dirty="0" err="1">
                <a:cs typeface="Times New Roman" panose="02020603050405020304" pitchFamily="18" charset="0"/>
              </a:rPr>
              <a:t>ıncı</a:t>
            </a:r>
            <a:r>
              <a:rPr lang="tr-TR" altLang="en-US" dirty="0">
                <a:cs typeface="Times New Roman" panose="02020603050405020304" pitchFamily="18" charset="0"/>
              </a:rPr>
              <a:t> maddesi hükümleri çerçevesinde </a:t>
            </a:r>
            <a:r>
              <a:rPr lang="tr-TR" altLang="en-US" dirty="0">
                <a:solidFill>
                  <a:srgbClr val="FF0000"/>
                </a:solidFill>
                <a:cs typeface="Times New Roman" panose="02020603050405020304" pitchFamily="18" charset="0"/>
              </a:rPr>
              <a:t>“260 Haklar” </a:t>
            </a:r>
            <a:r>
              <a:rPr lang="tr-TR" altLang="en-US" dirty="0">
                <a:cs typeface="Times New Roman" panose="02020603050405020304" pitchFamily="18" charset="0"/>
              </a:rPr>
              <a:t>hesabında 800.000 TL bedelle takip edecektir.</a:t>
            </a:r>
          </a:p>
          <a:p>
            <a:pPr marL="285750" indent="-285750">
              <a:lnSpc>
                <a:spcPct val="150000"/>
              </a:lnSpc>
              <a:buFont typeface="Wingdings" panose="05000000000000000000" pitchFamily="2" charset="2"/>
              <a:buChar char="Ø"/>
              <a:defRPr/>
            </a:pPr>
            <a:r>
              <a:rPr lang="tr-TR" altLang="en-US" dirty="0" smtClean="0">
                <a:cs typeface="Times New Roman" panose="02020603050405020304" pitchFamily="18" charset="0"/>
              </a:rPr>
              <a:t>(</a:t>
            </a:r>
            <a:r>
              <a:rPr lang="tr-TR" altLang="en-US" dirty="0">
                <a:cs typeface="Times New Roman" panose="02020603050405020304" pitchFamily="18" charset="0"/>
              </a:rPr>
              <a:t>E) A.Ş.’</a:t>
            </a:r>
            <a:r>
              <a:rPr lang="tr-TR" altLang="en-US" dirty="0" err="1">
                <a:cs typeface="Times New Roman" panose="02020603050405020304" pitchFamily="18" charset="0"/>
              </a:rPr>
              <a:t>nin</a:t>
            </a:r>
            <a:r>
              <a:rPr lang="tr-TR" altLang="en-US" dirty="0">
                <a:cs typeface="Times New Roman" panose="02020603050405020304" pitchFamily="18" charset="0"/>
              </a:rPr>
              <a:t> bu taşınır için yıllık olarak hesaplayacağı amortismanın </a:t>
            </a:r>
            <a:endParaRPr lang="tr-TR" altLang="en-US" dirty="0" smtClean="0">
              <a:cs typeface="Times New Roman" panose="02020603050405020304" pitchFamily="18" charset="0"/>
            </a:endParaRPr>
          </a:p>
          <a:p>
            <a:pPr marL="742950" lvl="1" indent="-285750">
              <a:lnSpc>
                <a:spcPct val="150000"/>
              </a:lnSpc>
              <a:buFont typeface="Wingdings" panose="05000000000000000000" pitchFamily="2" charset="2"/>
              <a:buChar char="Ø"/>
              <a:defRPr/>
            </a:pPr>
            <a:r>
              <a:rPr lang="tr-TR" altLang="en-US" dirty="0" smtClean="0">
                <a:cs typeface="Times New Roman" panose="02020603050405020304" pitchFamily="18" charset="0"/>
              </a:rPr>
              <a:t>(</a:t>
            </a:r>
            <a:r>
              <a:rPr lang="tr-TR" altLang="en-US" dirty="0">
                <a:cs typeface="Times New Roman" panose="02020603050405020304" pitchFamily="18" charset="0"/>
              </a:rPr>
              <a:t>480.000 TL / 800.000 TL=) %60’lık kısmı özel fon hesabından karşılanacak; </a:t>
            </a:r>
            <a:endParaRPr lang="tr-TR" altLang="en-US" dirty="0" smtClean="0">
              <a:cs typeface="Times New Roman" panose="02020603050405020304" pitchFamily="18" charset="0"/>
            </a:endParaRPr>
          </a:p>
          <a:p>
            <a:pPr marL="742950" lvl="1" indent="-285750">
              <a:lnSpc>
                <a:spcPct val="150000"/>
              </a:lnSpc>
              <a:buFont typeface="Wingdings" panose="05000000000000000000" pitchFamily="2" charset="2"/>
              <a:buChar char="Ø"/>
              <a:defRPr/>
            </a:pPr>
            <a:r>
              <a:rPr lang="tr-TR" altLang="en-US" dirty="0" smtClean="0">
                <a:cs typeface="Times New Roman" panose="02020603050405020304" pitchFamily="18" charset="0"/>
              </a:rPr>
              <a:t>Sadece </a:t>
            </a:r>
            <a:r>
              <a:rPr lang="tr-TR" altLang="en-US" dirty="0">
                <a:cs typeface="Times New Roman" panose="02020603050405020304" pitchFamily="18" charset="0"/>
              </a:rPr>
              <a:t>(320.000 TL / 800.000 TL=) %40’lık kısmı ise kurum kazancının tespitinde dikkate alınabilecektir. </a:t>
            </a:r>
          </a:p>
          <a:p>
            <a:pPr indent="504000">
              <a:lnSpc>
                <a:spcPct val="150000"/>
              </a:lnSpc>
              <a:defRPr/>
            </a:pPr>
            <a:r>
              <a:rPr lang="tr-TR" altLang="en-US" sz="2000" b="1" u="sng" dirty="0">
                <a:solidFill>
                  <a:srgbClr val="FF0000"/>
                </a:solidFill>
                <a:cs typeface="Times New Roman" panose="02020603050405020304" pitchFamily="18" charset="0"/>
              </a:rPr>
              <a:t>2. S</a:t>
            </a:r>
            <a:r>
              <a:rPr lang="tr-TR" altLang="en-US" sz="2000" b="1" u="sng" dirty="0" smtClean="0">
                <a:solidFill>
                  <a:srgbClr val="FF0000"/>
                </a:solidFill>
                <a:cs typeface="Times New Roman" panose="02020603050405020304" pitchFamily="18" charset="0"/>
              </a:rPr>
              <a:t>atış</a:t>
            </a:r>
            <a:r>
              <a:rPr lang="tr-TR" altLang="en-US" sz="2000" b="1" u="sng" dirty="0">
                <a:solidFill>
                  <a:srgbClr val="FF0000"/>
                </a:solidFill>
                <a:cs typeface="Times New Roman" panose="02020603050405020304" pitchFamily="18" charset="0"/>
              </a:rPr>
              <a:t>:</a:t>
            </a:r>
            <a:r>
              <a:rPr lang="tr-TR" altLang="en-US" sz="2000" b="1" dirty="0">
                <a:solidFill>
                  <a:srgbClr val="FF0000"/>
                </a:solidFill>
                <a:cs typeface="Times New Roman" panose="02020603050405020304" pitchFamily="18" charset="0"/>
              </a:rPr>
              <a:t> </a:t>
            </a:r>
            <a:endParaRPr lang="tr-TR" altLang="en-US" sz="2000" b="1" dirty="0" smtClean="0">
              <a:solidFill>
                <a:srgbClr val="FF0000"/>
              </a:solidFill>
              <a:cs typeface="Times New Roman" panose="02020603050405020304" pitchFamily="18" charset="0"/>
            </a:endParaRPr>
          </a:p>
          <a:p>
            <a:pPr indent="504000">
              <a:lnSpc>
                <a:spcPct val="150000"/>
              </a:lnSpc>
              <a:defRPr/>
            </a:pPr>
            <a:r>
              <a:rPr lang="tr-TR" altLang="en-US" dirty="0" smtClean="0">
                <a:cs typeface="Times New Roman" panose="02020603050405020304" pitchFamily="18" charset="0"/>
              </a:rPr>
              <a:t>(</a:t>
            </a:r>
            <a:r>
              <a:rPr lang="tr-TR" altLang="en-US" dirty="0">
                <a:cs typeface="Times New Roman" panose="02020603050405020304" pitchFamily="18" charset="0"/>
              </a:rPr>
              <a:t>F) Finansal Kiralama A.Ş.’</a:t>
            </a:r>
            <a:r>
              <a:rPr lang="tr-TR" altLang="en-US" dirty="0" err="1">
                <a:cs typeface="Times New Roman" panose="02020603050405020304" pitchFamily="18" charset="0"/>
              </a:rPr>
              <a:t>nin</a:t>
            </a:r>
            <a:r>
              <a:rPr lang="tr-TR" altLang="en-US" dirty="0">
                <a:cs typeface="Times New Roman" panose="02020603050405020304" pitchFamily="18" charset="0"/>
              </a:rPr>
              <a:t> taşınırı (E) </a:t>
            </a:r>
            <a:r>
              <a:rPr lang="tr-TR" altLang="en-US" dirty="0" err="1">
                <a:cs typeface="Times New Roman" panose="02020603050405020304" pitchFamily="18" charset="0"/>
              </a:rPr>
              <a:t>A.Ş.’ye</a:t>
            </a:r>
            <a:r>
              <a:rPr lang="tr-TR" altLang="en-US" dirty="0">
                <a:cs typeface="Times New Roman" panose="02020603050405020304" pitchFamily="18" charset="0"/>
              </a:rPr>
              <a:t> geri satışı</a:t>
            </a:r>
            <a:r>
              <a:rPr lang="tr-TR" altLang="en-US" dirty="0" smtClean="0">
                <a:cs typeface="Times New Roman" panose="02020603050405020304" pitchFamily="18" charset="0"/>
              </a:rPr>
              <a:t>:</a:t>
            </a:r>
          </a:p>
          <a:p>
            <a:pPr marL="285750" indent="-285750">
              <a:buFont typeface="Wingdings" panose="05000000000000000000" pitchFamily="2" charset="2"/>
              <a:buChar char="Ø"/>
              <a:defRPr/>
            </a:pPr>
            <a:r>
              <a:rPr lang="tr-TR" altLang="en-US" dirty="0" smtClean="0">
                <a:cs typeface="Times New Roman" panose="02020603050405020304" pitchFamily="18" charset="0"/>
              </a:rPr>
              <a:t>(</a:t>
            </a:r>
            <a:r>
              <a:rPr lang="tr-TR" altLang="en-US" dirty="0">
                <a:cs typeface="Times New Roman" panose="02020603050405020304" pitchFamily="18" charset="0"/>
              </a:rPr>
              <a:t>F) Finansal Kiralama A.Ş.’</a:t>
            </a:r>
            <a:r>
              <a:rPr lang="tr-TR" altLang="en-US" dirty="0" err="1">
                <a:cs typeface="Times New Roman" panose="02020603050405020304" pitchFamily="18" charset="0"/>
              </a:rPr>
              <a:t>nin</a:t>
            </a:r>
            <a:r>
              <a:rPr lang="tr-TR" altLang="en-US" dirty="0">
                <a:cs typeface="Times New Roman" panose="02020603050405020304" pitchFamily="18" charset="0"/>
              </a:rPr>
              <a:t> (E) </a:t>
            </a:r>
            <a:r>
              <a:rPr lang="tr-TR" altLang="en-US" dirty="0" err="1">
                <a:cs typeface="Times New Roman" panose="02020603050405020304" pitchFamily="18" charset="0"/>
              </a:rPr>
              <a:t>A.Ş.’den</a:t>
            </a:r>
            <a:r>
              <a:rPr lang="tr-TR" altLang="en-US" dirty="0">
                <a:cs typeface="Times New Roman" panose="02020603050405020304" pitchFamily="18" charset="0"/>
              </a:rPr>
              <a:t> satın aldığı ve aktifinde iz bedeliyle takip ettiği taşınırı kira süresi sonunda 1.000 TL bedelle (E) </a:t>
            </a:r>
            <a:r>
              <a:rPr lang="tr-TR" altLang="en-US" dirty="0" err="1">
                <a:cs typeface="Times New Roman" panose="02020603050405020304" pitchFamily="18" charset="0"/>
              </a:rPr>
              <a:t>A.Ş.’ye</a:t>
            </a:r>
            <a:r>
              <a:rPr lang="tr-TR" altLang="en-US" dirty="0">
                <a:cs typeface="Times New Roman" panose="02020603050405020304" pitchFamily="18" charset="0"/>
              </a:rPr>
              <a:t> geri satışından doğan kazancı istisna uygulamasına konu edilebilecektir. </a:t>
            </a:r>
          </a:p>
          <a:p>
            <a:pPr marL="285750" indent="-285750">
              <a:buFont typeface="Wingdings" panose="05000000000000000000" pitchFamily="2" charset="2"/>
              <a:buChar char="Ø"/>
              <a:defRPr/>
            </a:pPr>
            <a:r>
              <a:rPr lang="tr-TR" altLang="en-US" dirty="0" smtClean="0">
                <a:cs typeface="Times New Roman" panose="02020603050405020304" pitchFamily="18" charset="0"/>
              </a:rPr>
              <a:t>(</a:t>
            </a:r>
            <a:r>
              <a:rPr lang="tr-TR" altLang="en-US" dirty="0">
                <a:cs typeface="Times New Roman" panose="02020603050405020304" pitchFamily="18" charset="0"/>
              </a:rPr>
              <a:t>F) Finansal Kiralama A.Ş.’</a:t>
            </a:r>
            <a:r>
              <a:rPr lang="tr-TR" altLang="en-US" dirty="0" err="1">
                <a:cs typeface="Times New Roman" panose="02020603050405020304" pitchFamily="18" charset="0"/>
              </a:rPr>
              <a:t>nin</a:t>
            </a:r>
            <a:r>
              <a:rPr lang="tr-TR" altLang="en-US" dirty="0">
                <a:cs typeface="Times New Roman" panose="02020603050405020304" pitchFamily="18" charset="0"/>
              </a:rPr>
              <a:t> sat-kirala-geri al işlemine ilişkin </a:t>
            </a:r>
            <a:r>
              <a:rPr lang="tr-TR" altLang="en-US" dirty="0">
                <a:solidFill>
                  <a:srgbClr val="FF0000"/>
                </a:solidFill>
                <a:cs typeface="Times New Roman" panose="02020603050405020304" pitchFamily="18" charset="0"/>
              </a:rPr>
              <a:t>faiz </a:t>
            </a:r>
            <a:r>
              <a:rPr lang="tr-TR" altLang="en-US" dirty="0" smtClean="0">
                <a:solidFill>
                  <a:srgbClr val="FF0000"/>
                </a:solidFill>
                <a:cs typeface="Times New Roman" panose="02020603050405020304" pitchFamily="18" charset="0"/>
              </a:rPr>
              <a:t>gelirleri </a:t>
            </a:r>
            <a:r>
              <a:rPr lang="tr-TR" altLang="en-US" dirty="0">
                <a:solidFill>
                  <a:srgbClr val="FF0000"/>
                </a:solidFill>
                <a:cs typeface="Times New Roman" panose="02020603050405020304" pitchFamily="18" charset="0"/>
              </a:rPr>
              <a:t>ise istisna kapsamında </a:t>
            </a:r>
            <a:r>
              <a:rPr lang="tr-TR" altLang="en-US" dirty="0" smtClean="0">
                <a:solidFill>
                  <a:srgbClr val="FF0000"/>
                </a:solidFill>
                <a:cs typeface="Times New Roman" panose="02020603050405020304" pitchFamily="18" charset="0"/>
              </a:rPr>
              <a:t>değerlendirilmeyecektir.</a:t>
            </a:r>
            <a:endParaRPr lang="tr-TR" altLang="tr-TR" dirty="0">
              <a:solidFill>
                <a:srgbClr val="FF0000"/>
              </a:solidFill>
              <a:cs typeface="Times New Roman" panose="02020603050405020304" pitchFamily="18"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11760"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SzPct val="85000"/>
            </a:pPr>
            <a:r>
              <a:rPr lang="tr-TR" altLang="tr-TR" sz="3200" b="1" dirty="0" smtClean="0">
                <a:solidFill>
                  <a:srgbClr val="CC3300"/>
                </a:solidFill>
                <a:effectLst>
                  <a:outerShdw blurRad="38100" dist="38100" dir="2700000" algn="tl">
                    <a:srgbClr val="000000">
                      <a:alpha val="43137"/>
                    </a:srgbClr>
                  </a:outerShdw>
                </a:effectLst>
              </a:rPr>
              <a:t>İSTİSNALAR</a:t>
            </a:r>
            <a:endParaRPr lang="tr-TR" altLang="tr-TR" sz="32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585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96</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3" y="1513118"/>
            <a:ext cx="892899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63667"/>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rgbClr val="FF0000"/>
                </a:solidFill>
                <a:effectLst>
                  <a:outerShdw blurRad="38100" dist="38100" dir="2700000" algn="tl">
                    <a:srgbClr val="000000"/>
                  </a:outerShdw>
                </a:effectLst>
              </a:rPr>
              <a:t>ÖRNEK UYGULAMA</a:t>
            </a: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647212"/>
            <a:ext cx="8592902" cy="4937176"/>
          </a:xfrm>
          <a:prstGeom prst="rect">
            <a:avLst/>
          </a:prstGeom>
          <a:noFill/>
        </p:spPr>
        <p:txBody>
          <a:bodyPr wrap="square" lIns="0" rIns="0" numCol="1" rtlCol="0" anchor="t" anchorCtr="0">
            <a:noAutofit/>
          </a:bodyPr>
          <a:lstStyle/>
          <a:p>
            <a:pPr marL="360000"/>
            <a:endParaRPr lang="tr-TR" altLang="tr-TR" dirty="0" smtClean="0"/>
          </a:p>
          <a:p>
            <a:pPr marL="360000"/>
            <a:r>
              <a:rPr lang="tr-TR" altLang="tr-TR" dirty="0" smtClean="0"/>
              <a:t> Esas faaliyet konusu yurt içi ve yurt dışı müteahhitlik hizmetleri olan (C ) AŞ aşağıdaki kazançları elde etmiş ve bu kazançlarını gelir hesaplarına yansıtmıştır. </a:t>
            </a:r>
          </a:p>
          <a:p>
            <a:pPr marL="360000"/>
            <a:endParaRPr lang="tr-TR" altLang="tr-TR" dirty="0"/>
          </a:p>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360000"/>
            <a:endParaRPr lang="tr-TR" altLang="tr-TR" dirty="0" smtClean="0"/>
          </a:p>
          <a:p>
            <a:pPr marL="360000"/>
            <a:endParaRPr lang="tr-TR" altLang="tr-TR" dirty="0"/>
          </a:p>
          <a:p>
            <a:pPr marL="645750" indent="-285750">
              <a:buFont typeface="Wingdings" panose="05000000000000000000" pitchFamily="2" charset="2"/>
              <a:buChar char="Ø"/>
            </a:pPr>
            <a:r>
              <a:rPr lang="tr-TR" altLang="tr-TR" dirty="0" smtClean="0"/>
              <a:t>Kurumun Devir Aldığı (Y) AŞ </a:t>
            </a:r>
            <a:r>
              <a:rPr lang="tr-TR" altLang="tr-TR" dirty="0" err="1" smtClean="0"/>
              <a:t>nin</a:t>
            </a:r>
            <a:r>
              <a:rPr lang="tr-TR" altLang="tr-TR" dirty="0" smtClean="0"/>
              <a:t> 2013 yılından devreden 800.000 TL, 2015 Yılından devreden 200.000 TL geçmiş yıl zararı bulunmaktadır. Bu zararın 100.000 TL si iştirak hisselerinin alımıyla ilgili finansman giderinden, kalanı ticari faaliyetten kaynaklanmaktadır.</a:t>
            </a:r>
          </a:p>
          <a:p>
            <a:pPr marL="645750" indent="-285750">
              <a:buFont typeface="Wingdings" panose="05000000000000000000" pitchFamily="2" charset="2"/>
              <a:buChar char="Ø"/>
            </a:pPr>
            <a:r>
              <a:rPr lang="tr-TR" altLang="tr-TR" dirty="0" smtClean="0"/>
              <a:t>Rüçhan hakkı kupon satışı ile iştirak hissesi satışında elde edilen kazanç, kurumlar vergisi beyannamesi verilene kadar özel fon hesabına alınmıştır.</a:t>
            </a:r>
          </a:p>
          <a:p>
            <a:pPr marL="360000"/>
            <a:endParaRPr lang="tr-TR" altLang="tr-TR" dirty="0" smtClean="0"/>
          </a:p>
          <a:p>
            <a:pPr marL="360000"/>
            <a:endParaRPr lang="tr-TR" altLang="tr-TR" dirty="0" smtClean="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4"/>
          <a:stretch>
            <a:fillRect/>
          </a:stretch>
        </p:blipFill>
        <p:spPr>
          <a:xfrm>
            <a:off x="605086" y="2635808"/>
            <a:ext cx="8136903" cy="1633118"/>
          </a:xfrm>
          <a:prstGeom prst="rect">
            <a:avLst/>
          </a:prstGeom>
        </p:spPr>
      </p:pic>
    </p:spTree>
    <p:extLst>
      <p:ext uri="{BB962C8B-B14F-4D97-AF65-F5344CB8AC3E}">
        <p14:creationId xmlns:p14="http://schemas.microsoft.com/office/powerpoint/2010/main" val="83152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97</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30210" y="1484957"/>
            <a:ext cx="8906286"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63667"/>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rgbClr val="FF0000"/>
                </a:solidFill>
                <a:effectLst>
                  <a:outerShdw blurRad="38100" dist="38100" dir="2700000" algn="tl">
                    <a:srgbClr val="000000"/>
                  </a:outerShdw>
                </a:effectLst>
              </a:rPr>
              <a:t>ÖRNEK UYGULAMA</a:t>
            </a:r>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298255" y="1562644"/>
            <a:ext cx="8592902" cy="4937176"/>
          </a:xfrm>
          <a:prstGeom prst="rect">
            <a:avLst/>
          </a:prstGeom>
          <a:noFill/>
        </p:spPr>
        <p:txBody>
          <a:bodyPr wrap="square" lIns="0" rIns="0" numCol="1" rtlCol="0" anchor="t" anchorCtr="0">
            <a:noAutofit/>
          </a:bodyPr>
          <a:lstStyle/>
          <a:p>
            <a:pPr marL="360000"/>
            <a:endParaRPr lang="tr-TR" altLang="tr-TR" dirty="0" smtClean="0"/>
          </a:p>
          <a:p>
            <a:pPr marL="360000"/>
            <a:r>
              <a:rPr lang="tr-TR" altLang="tr-TR" dirty="0" smtClean="0"/>
              <a:t>  </a:t>
            </a:r>
            <a:r>
              <a:rPr lang="tr-TR" altLang="tr-TR" b="1" dirty="0" smtClean="0">
                <a:solidFill>
                  <a:srgbClr val="FF0000"/>
                </a:solidFill>
              </a:rPr>
              <a:t>ÇÖZÜM:</a:t>
            </a:r>
          </a:p>
          <a:p>
            <a:pPr marL="360000"/>
            <a:endParaRPr lang="tr-TR" altLang="tr-TR" dirty="0" smtClean="0"/>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4"/>
          <a:stretch>
            <a:fillRect/>
          </a:stretch>
        </p:blipFill>
        <p:spPr>
          <a:xfrm>
            <a:off x="452349" y="2153836"/>
            <a:ext cx="8239300" cy="4070916"/>
          </a:xfrm>
          <a:prstGeom prst="rect">
            <a:avLst/>
          </a:prstGeom>
        </p:spPr>
      </p:pic>
    </p:spTree>
    <p:extLst>
      <p:ext uri="{BB962C8B-B14F-4D97-AF65-F5344CB8AC3E}">
        <p14:creationId xmlns:p14="http://schemas.microsoft.com/office/powerpoint/2010/main" val="294745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98</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21386" y="1496619"/>
            <a:ext cx="8813571" cy="5193701"/>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626632"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121386" y="1742736"/>
            <a:ext cx="8592902" cy="4937176"/>
          </a:xfrm>
          <a:prstGeom prst="rect">
            <a:avLst/>
          </a:prstGeom>
          <a:noFill/>
        </p:spPr>
        <p:txBody>
          <a:bodyPr wrap="square" lIns="0" rIns="0" numCol="1" rtlCol="0" anchor="t" anchorCtr="0">
            <a:noAutofit/>
          </a:bodyPr>
          <a:lstStyle/>
          <a:p>
            <a:pPr marL="360000"/>
            <a:endParaRPr lang="tr-TR" altLang="tr-TR" dirty="0"/>
          </a:p>
          <a:p>
            <a:pPr marL="360000"/>
            <a:endParaRPr lang="tr-TR" altLang="tr-TR" dirty="0" smtClean="0"/>
          </a:p>
          <a:p>
            <a:pPr marL="360000"/>
            <a:endParaRPr lang="tr-TR" altLang="tr-TR" dirty="0" smtClean="0"/>
          </a:p>
          <a:p>
            <a:pPr marL="360000"/>
            <a:endParaRPr lang="tr-TR" altLang="tr-TR" dirty="0"/>
          </a:p>
          <a:p>
            <a:pPr marL="360000"/>
            <a:endParaRPr lang="tr-TR" altLang="tr-TR" dirty="0"/>
          </a:p>
          <a:p>
            <a:pPr marL="360000" algn="ctr"/>
            <a:r>
              <a:rPr lang="tr-TR" altLang="tr-TR" sz="3600" dirty="0" smtClean="0"/>
              <a:t> </a:t>
            </a:r>
            <a:r>
              <a:rPr lang="tr-TR" altLang="tr-TR" sz="3600" dirty="0">
                <a:solidFill>
                  <a:srgbClr val="FF0000"/>
                </a:solidFill>
                <a:effectLst>
                  <a:outerShdw blurRad="38100" dist="38100" dir="2700000" algn="tl">
                    <a:srgbClr val="000000"/>
                  </a:outerShdw>
                </a:effectLst>
              </a:rPr>
              <a:t>4691 SAYILI TEKNOLOJİ GELİŞTİRME BÖLGELERİ </a:t>
            </a:r>
            <a:r>
              <a:rPr lang="tr-TR" altLang="tr-TR" sz="3600" dirty="0" smtClean="0">
                <a:solidFill>
                  <a:srgbClr val="FF0000"/>
                </a:solidFill>
                <a:effectLst>
                  <a:outerShdw blurRad="38100" dist="38100" dir="2700000" algn="tl">
                    <a:srgbClr val="000000"/>
                  </a:outerShdw>
                </a:effectLst>
              </a:rPr>
              <a:t>KAZANÇ İSTİSNASI</a:t>
            </a:r>
            <a:endParaRPr lang="tr-TR" altLang="tr-TR" sz="3600" dirty="0"/>
          </a:p>
        </p:txBody>
      </p:sp>
      <p:pic>
        <p:nvPicPr>
          <p:cNvPr id="13" name="Picture 3" descr="denizlipptlogo.png">
            <a:extLst>
              <a:ext uri="{FF2B5EF4-FFF2-40B4-BE49-F238E27FC236}">
                <a16:creationId xmlns:a16="http://schemas.microsoft.com/office/drawing/2014/main" xmlns="" id="{18909B29-3DF7-4F29-A97F-8797BBD11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90" y="58065"/>
            <a:ext cx="9470433" cy="12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27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FFDFC010-A9B6-4F2C-A98A-19D76D3B075F}"/>
              </a:ext>
            </a:extLst>
          </p:cNvPr>
          <p:cNvSpPr/>
          <p:nvPr/>
        </p:nvSpPr>
        <p:spPr>
          <a:xfrm>
            <a:off x="0" y="23367"/>
            <a:ext cx="9144000" cy="6858000"/>
          </a:xfrm>
          <a:prstGeom prst="rect">
            <a:avLst/>
          </a:prstGeom>
          <a:noFill/>
          <a:ln w="107950" cmpd="sng">
            <a:solidFill>
              <a:srgbClr val="21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lide Number Placeholder 5"/>
          <p:cNvSpPr>
            <a:spLocks noGrp="1"/>
          </p:cNvSpPr>
          <p:nvPr>
            <p:ph type="sldNum" sz="quarter" idx="12"/>
          </p:nvPr>
        </p:nvSpPr>
        <p:spPr>
          <a:xfrm>
            <a:off x="-180528" y="6309320"/>
            <a:ext cx="8382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C94032-CD4C-4C25-B0C2-CEC720522D92}" type="slidenum">
              <a:rPr kumimoji="0" lang="en-US" sz="1800" b="1" i="0" u="none" strike="noStrike" kern="1200" cap="none" spc="0" normalizeH="0" baseline="0" noProof="0" smtClean="0">
                <a:ln>
                  <a:noFill/>
                </a:ln>
                <a:solidFill>
                  <a:srgbClr val="EBDDC3"/>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99</a:t>
            </a:fld>
            <a:endParaRPr kumimoji="0" lang="en-US" sz="1800" b="1" i="0" u="none" strike="noStrike" kern="1200" cap="none" spc="0" normalizeH="0" baseline="0" noProof="0" dirty="0">
              <a:ln>
                <a:noFill/>
              </a:ln>
              <a:solidFill>
                <a:srgbClr val="EBDDC3"/>
              </a:solidFill>
              <a:effectLst/>
              <a:uLnTx/>
              <a:uFillTx/>
              <a:latin typeface="Tw Cen MT"/>
              <a:ea typeface="+mn-ea"/>
              <a:cs typeface="+mn-cs"/>
            </a:endParaRPr>
          </a:p>
        </p:txBody>
      </p:sp>
      <p:cxnSp>
        <p:nvCxnSpPr>
          <p:cNvPr id="9" name="Düz Bağlayıcı 8">
            <a:extLst>
              <a:ext uri="{FF2B5EF4-FFF2-40B4-BE49-F238E27FC236}">
                <a16:creationId xmlns:a16="http://schemas.microsoft.com/office/drawing/2014/main" xmlns="" id="{3CA7307E-A034-44CC-B334-CC8525A588C4}"/>
              </a:ext>
            </a:extLst>
          </p:cNvPr>
          <p:cNvCxnSpPr>
            <a:cxnSpLocks/>
          </p:cNvCxnSpPr>
          <p:nvPr/>
        </p:nvCxnSpPr>
        <p:spPr>
          <a:xfrm>
            <a:off x="209042" y="1340768"/>
            <a:ext cx="8725916" cy="0"/>
          </a:xfrm>
          <a:prstGeom prst="line">
            <a:avLst/>
          </a:prstGeom>
          <a:ln w="22225">
            <a:solidFill>
              <a:srgbClr val="BFD3E4"/>
            </a:solidFill>
          </a:ln>
        </p:spPr>
        <p:style>
          <a:lnRef idx="2">
            <a:schemeClr val="accent1"/>
          </a:lnRef>
          <a:fillRef idx="0">
            <a:schemeClr val="accent1"/>
          </a:fillRef>
          <a:effectRef idx="1">
            <a:schemeClr val="accent1"/>
          </a:effectRef>
          <a:fontRef idx="minor">
            <a:schemeClr val="tx1"/>
          </a:fontRef>
        </p:style>
      </p:cxnSp>
      <p:sp>
        <p:nvSpPr>
          <p:cNvPr id="25" name="Metin kutusu 24">
            <a:extLst>
              <a:ext uri="{FF2B5EF4-FFF2-40B4-BE49-F238E27FC236}">
                <a16:creationId xmlns:a16="http://schemas.microsoft.com/office/drawing/2014/main" xmlns="" id="{53BE94C0-6196-47E4-A2C1-A9425D368A13}"/>
              </a:ext>
            </a:extLst>
          </p:cNvPr>
          <p:cNvSpPr txBox="1"/>
          <p:nvPr/>
        </p:nvSpPr>
        <p:spPr>
          <a:xfrm>
            <a:off x="107504" y="167680"/>
            <a:ext cx="8928992" cy="1028903"/>
          </a:xfrm>
          <a:prstGeom prst="rect">
            <a:avLst/>
          </a:prstGeom>
          <a:solidFill>
            <a:srgbClr val="212E84"/>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tr-TR" dirty="0"/>
          </a:p>
        </p:txBody>
      </p:sp>
      <p:sp>
        <p:nvSpPr>
          <p:cNvPr id="27" name="Dikdörtgen 26">
            <a:extLst>
              <a:ext uri="{FF2B5EF4-FFF2-40B4-BE49-F238E27FC236}">
                <a16:creationId xmlns:a16="http://schemas.microsoft.com/office/drawing/2014/main" xmlns="" id="{FD2036CA-8E25-4B53-9D74-1D3791FC8953}"/>
              </a:ext>
            </a:extLst>
          </p:cNvPr>
          <p:cNvSpPr/>
          <p:nvPr/>
        </p:nvSpPr>
        <p:spPr>
          <a:xfrm>
            <a:off x="107504" y="1502740"/>
            <a:ext cx="8878222" cy="5205363"/>
          </a:xfrm>
          <a:prstGeom prst="rect">
            <a:avLst/>
          </a:prstGeom>
          <a:solidFill>
            <a:srgbClr val="BFD3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Yuvarlatılmış Köşeler 27">
            <a:extLst>
              <a:ext uri="{FF2B5EF4-FFF2-40B4-BE49-F238E27FC236}">
                <a16:creationId xmlns:a16="http://schemas.microsoft.com/office/drawing/2014/main" xmlns="" id="{BBA47B2D-9816-4F9E-9198-966528C30258}"/>
              </a:ext>
            </a:extLst>
          </p:cNvPr>
          <p:cNvSpPr/>
          <p:nvPr/>
        </p:nvSpPr>
        <p:spPr>
          <a:xfrm>
            <a:off x="2411760" y="273600"/>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Yuvarlatılmış Köşeler 28">
            <a:extLst>
              <a:ext uri="{FF2B5EF4-FFF2-40B4-BE49-F238E27FC236}">
                <a16:creationId xmlns:a16="http://schemas.microsoft.com/office/drawing/2014/main" xmlns="" id="{50C66604-5271-4CD7-BE29-27F8631DBE54}"/>
              </a:ext>
            </a:extLst>
          </p:cNvPr>
          <p:cNvSpPr/>
          <p:nvPr/>
        </p:nvSpPr>
        <p:spPr>
          <a:xfrm>
            <a:off x="209042" y="1700808"/>
            <a:ext cx="8725915" cy="4883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Metin kutusu 3">
            <a:extLst>
              <a:ext uri="{FF2B5EF4-FFF2-40B4-BE49-F238E27FC236}">
                <a16:creationId xmlns:a16="http://schemas.microsoft.com/office/drawing/2014/main" xmlns="" id="{28D283D0-F114-4AAF-8D51-9FC15D872BD3}"/>
              </a:ext>
            </a:extLst>
          </p:cNvPr>
          <p:cNvSpPr txBox="1"/>
          <p:nvPr/>
        </p:nvSpPr>
        <p:spPr>
          <a:xfrm>
            <a:off x="441645" y="1819880"/>
            <a:ext cx="8576374" cy="4529022"/>
          </a:xfrm>
          <a:prstGeom prst="rect">
            <a:avLst/>
          </a:prstGeom>
          <a:noFill/>
        </p:spPr>
        <p:txBody>
          <a:bodyPr wrap="square" lIns="0" rIns="0" numCol="1" rtlCol="0" anchor="t" anchorCtr="0">
            <a:noAutofit/>
          </a:bodyPr>
          <a:lstStyle/>
          <a:p>
            <a:pPr defTabSz="241300">
              <a:spcBef>
                <a:spcPct val="0"/>
              </a:spcBef>
              <a:buClr>
                <a:srgbClr val="FFFF66"/>
              </a:buClr>
              <a:defRPr/>
            </a:pPr>
            <a:r>
              <a:rPr lang="tr-TR" altLang="tr-TR" kern="0" dirty="0" smtClean="0">
                <a:cs typeface="Arial" panose="020B0604020202020204" pitchFamily="34" charset="0"/>
              </a:rPr>
              <a:t>		</a:t>
            </a:r>
          </a:p>
          <a:p>
            <a:pPr defTabSz="241300">
              <a:spcBef>
                <a:spcPct val="0"/>
              </a:spcBef>
              <a:buClr>
                <a:srgbClr val="FFFF66"/>
              </a:buClr>
              <a:defRPr/>
            </a:pPr>
            <a:r>
              <a:rPr lang="tr-TR" altLang="tr-TR" kern="0" dirty="0" smtClean="0">
                <a:cs typeface="Arial" panose="020B0604020202020204" pitchFamily="34" charset="0"/>
              </a:rPr>
              <a:t>	Teknoloji </a:t>
            </a:r>
            <a:r>
              <a:rPr lang="tr-TR" altLang="tr-TR" kern="0" dirty="0">
                <a:cs typeface="Arial" panose="020B0604020202020204" pitchFamily="34" charset="0"/>
              </a:rPr>
              <a:t>Geliştirme Bölgeleri Kanunu’nun Geçici 2/1. maddesine göre; </a:t>
            </a:r>
            <a:r>
              <a:rPr lang="tr-TR" altLang="tr-TR" kern="0" dirty="0">
                <a:solidFill>
                  <a:srgbClr val="FF0000"/>
                </a:solidFill>
                <a:cs typeface="Arial" panose="020B0604020202020204" pitchFamily="34" charset="0"/>
              </a:rPr>
              <a:t>Yönetici şirketlerin</a:t>
            </a:r>
            <a:r>
              <a:rPr lang="tr-TR" altLang="tr-TR" kern="0" dirty="0">
                <a:cs typeface="Arial" panose="020B0604020202020204" pitchFamily="34" charset="0"/>
              </a:rPr>
              <a:t> bu Kanun uygulaması kapsamında </a:t>
            </a:r>
            <a:r>
              <a:rPr lang="tr-TR" altLang="tr-TR" kern="0" dirty="0">
                <a:solidFill>
                  <a:srgbClr val="FF0000"/>
                </a:solidFill>
                <a:cs typeface="Arial" panose="020B0604020202020204" pitchFamily="34" charset="0"/>
              </a:rPr>
              <a:t>elde ettikleri kazançlar</a:t>
            </a:r>
            <a:r>
              <a:rPr lang="tr-TR" altLang="tr-TR" kern="0" dirty="0">
                <a:cs typeface="Arial" panose="020B0604020202020204" pitchFamily="34" charset="0"/>
              </a:rPr>
              <a:t> ile Teknoloji geliştirme </a:t>
            </a:r>
            <a:r>
              <a:rPr lang="tr-TR" altLang="tr-TR" kern="0" dirty="0">
                <a:solidFill>
                  <a:srgbClr val="FF0000"/>
                </a:solidFill>
                <a:cs typeface="Arial" panose="020B0604020202020204" pitchFamily="34" charset="0"/>
              </a:rPr>
              <a:t>bölgelerinde faaliyet gösteren gelir ve kurumlar vergisi mükelleflerinin</a:t>
            </a:r>
            <a:r>
              <a:rPr lang="tr-TR" altLang="tr-TR" kern="0" dirty="0">
                <a:cs typeface="Arial" panose="020B0604020202020204" pitchFamily="34" charset="0"/>
              </a:rPr>
              <a:t>, </a:t>
            </a:r>
            <a:r>
              <a:rPr lang="tr-TR" altLang="tr-TR" b="1" kern="0" dirty="0">
                <a:solidFill>
                  <a:schemeClr val="accent1"/>
                </a:solidFill>
                <a:cs typeface="Arial" panose="020B0604020202020204" pitchFamily="34" charset="0"/>
              </a:rPr>
              <a:t>münhasıran</a:t>
            </a:r>
            <a:r>
              <a:rPr lang="tr-TR" altLang="tr-TR" b="1" kern="0" dirty="0">
                <a:solidFill>
                  <a:srgbClr val="FF0000"/>
                </a:solidFill>
                <a:cs typeface="Arial" panose="020B0604020202020204" pitchFamily="34" charset="0"/>
              </a:rPr>
              <a:t> </a:t>
            </a:r>
            <a:r>
              <a:rPr lang="tr-TR" altLang="tr-TR" kern="0" dirty="0">
                <a:cs typeface="Arial" panose="020B0604020202020204" pitchFamily="34" charset="0"/>
              </a:rPr>
              <a:t>bu bölgedeki </a:t>
            </a:r>
            <a:r>
              <a:rPr lang="tr-TR" altLang="tr-TR" kern="0" dirty="0">
                <a:solidFill>
                  <a:srgbClr val="C00000"/>
                </a:solidFill>
                <a:cs typeface="Arial" panose="020B0604020202020204" pitchFamily="34" charset="0"/>
              </a:rPr>
              <a:t>yazılım, </a:t>
            </a:r>
            <a:r>
              <a:rPr lang="tr-TR" altLang="tr-TR" kern="0" dirty="0">
                <a:solidFill>
                  <a:srgbClr val="00B0F0"/>
                </a:solidFill>
                <a:cs typeface="Arial" panose="020B0604020202020204" pitchFamily="34" charset="0"/>
              </a:rPr>
              <a:t>tasarım</a:t>
            </a:r>
            <a:r>
              <a:rPr lang="tr-TR" altLang="tr-TR" kern="0" dirty="0">
                <a:solidFill>
                  <a:srgbClr val="C00000"/>
                </a:solidFill>
                <a:cs typeface="Arial" panose="020B0604020202020204" pitchFamily="34" charset="0"/>
              </a:rPr>
              <a:t> ve AR-GE </a:t>
            </a:r>
            <a:r>
              <a:rPr lang="tr-TR" altLang="tr-TR" kern="0" dirty="0">
                <a:cs typeface="Arial" panose="020B0604020202020204" pitchFamily="34" charset="0"/>
              </a:rPr>
              <a:t>faaliyetlerinden elde ettikleri kazançları 31.12.2023 </a:t>
            </a:r>
            <a:r>
              <a:rPr lang="tr-TR" altLang="tr-TR" kern="0" dirty="0">
                <a:solidFill>
                  <a:srgbClr val="C00000"/>
                </a:solidFill>
                <a:cs typeface="Arial" panose="020B0604020202020204" pitchFamily="34" charset="0"/>
              </a:rPr>
              <a:t>(6170 sayılı Kanunla) </a:t>
            </a:r>
            <a:r>
              <a:rPr lang="tr-TR" altLang="tr-TR" kern="0" dirty="0">
                <a:cs typeface="Arial" panose="020B0604020202020204" pitchFamily="34" charset="0"/>
              </a:rPr>
              <a:t>tarihine kadar gelir ve kurumlar vergisinden müstesnadır. </a:t>
            </a:r>
          </a:p>
          <a:p>
            <a:pPr defTabSz="241300">
              <a:buClr>
                <a:srgbClr val="FFFF66"/>
              </a:buClr>
              <a:defRPr/>
            </a:pPr>
            <a:endParaRPr lang="tr-TR" altLang="tr-TR" kern="0" dirty="0">
              <a:cs typeface="Arial" panose="020B0604020202020204" pitchFamily="34" charset="0"/>
            </a:endParaRPr>
          </a:p>
        </p:txBody>
      </p:sp>
      <p:pic>
        <p:nvPicPr>
          <p:cNvPr id="12" name="Picture 3" descr="denizlipptlogo.png">
            <a:extLst>
              <a:ext uri="{FF2B5EF4-FFF2-40B4-BE49-F238E27FC236}">
                <a16:creationId xmlns:a16="http://schemas.microsoft.com/office/drawing/2014/main" xmlns="" id="{8B716FF1-BE72-405A-A696-AA2C36464D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3" y="409700"/>
            <a:ext cx="2444053" cy="641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ikdörtgen: Yuvarlatılmış Köşeler 27">
            <a:extLst>
              <a:ext uri="{FF2B5EF4-FFF2-40B4-BE49-F238E27FC236}">
                <a16:creationId xmlns:a16="http://schemas.microsoft.com/office/drawing/2014/main" xmlns="" id="{BBA47B2D-9816-4F9E-9198-966528C30258}"/>
              </a:ext>
            </a:extLst>
          </p:cNvPr>
          <p:cNvSpPr/>
          <p:nvPr/>
        </p:nvSpPr>
        <p:spPr>
          <a:xfrm>
            <a:off x="2462529" y="299346"/>
            <a:ext cx="6523197" cy="8170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p>
          <a:p>
            <a:pPr algn="ctr"/>
            <a:endParaRPr lang="tr-TR" altLang="tr-TR" b="1" dirty="0">
              <a:solidFill>
                <a:srgbClr val="C00000"/>
              </a:solidFill>
            </a:endParaRPr>
          </a:p>
          <a:p>
            <a:pPr algn="ctr"/>
            <a:r>
              <a:rPr lang="tr-TR" altLang="tr-TR" sz="2400" dirty="0">
                <a:solidFill>
                  <a:srgbClr val="FF0000"/>
                </a:solidFill>
                <a:effectLst>
                  <a:outerShdw blurRad="38100" dist="38100" dir="2700000" algn="tl">
                    <a:srgbClr val="000000"/>
                  </a:outerShdw>
                </a:effectLst>
              </a:rPr>
              <a:t>4691 SAYILI TEKNOLOJİ GELİŞTİRME BÖLGELERİ KANUNU KAPSAMINDA SAĞLANAN TEŞVİKLER</a:t>
            </a:r>
            <a:br>
              <a:rPr lang="tr-TR" altLang="tr-TR" sz="2400" dirty="0">
                <a:solidFill>
                  <a:srgbClr val="FF0000"/>
                </a:solidFill>
                <a:effectLst>
                  <a:outerShdw blurRad="38100" dist="38100" dir="2700000" algn="tl">
                    <a:srgbClr val="000000"/>
                  </a:outerShdw>
                </a:effectLst>
              </a:rPr>
            </a:br>
            <a:endParaRPr lang="tr-TR" altLang="tr-TR" sz="2400" dirty="0">
              <a:solidFill>
                <a:srgbClr val="FF0000"/>
              </a:solidFill>
              <a:effectLst>
                <a:outerShdw blurRad="38100" dist="38100" dir="2700000" algn="tl">
                  <a:srgbClr val="000000"/>
                </a:outerShdw>
              </a:effectLst>
            </a:endParaRPr>
          </a:p>
          <a:p>
            <a:pPr algn="ctr"/>
            <a:endParaRPr lang="tr-TR" dirty="0"/>
          </a:p>
        </p:txBody>
      </p:sp>
    </p:spTree>
    <p:extLst>
      <p:ext uri="{BB962C8B-B14F-4D97-AF65-F5344CB8AC3E}">
        <p14:creationId xmlns:p14="http://schemas.microsoft.com/office/powerpoint/2010/main" val="337479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19734</TotalTime>
  <Words>19318</Words>
  <Application>Microsoft Office PowerPoint</Application>
  <PresentationFormat>Ekran Gösterisi (4:3)</PresentationFormat>
  <Paragraphs>4030</Paragraphs>
  <Slides>256</Slides>
  <Notes>256</Notes>
  <HiddenSlides>0</HiddenSlides>
  <MMClips>0</MMClips>
  <ScaleCrop>false</ScaleCrop>
  <HeadingPairs>
    <vt:vector size="6" baseType="variant">
      <vt:variant>
        <vt:lpstr>Kullanılan Yazı Tipleri</vt:lpstr>
      </vt:variant>
      <vt:variant>
        <vt:i4>12</vt:i4>
      </vt:variant>
      <vt:variant>
        <vt:lpstr>Tema</vt:lpstr>
      </vt:variant>
      <vt:variant>
        <vt:i4>2</vt:i4>
      </vt:variant>
      <vt:variant>
        <vt:lpstr>Slayt Başlıkları</vt:lpstr>
      </vt:variant>
      <vt:variant>
        <vt:i4>256</vt:i4>
      </vt:variant>
    </vt:vector>
  </HeadingPairs>
  <TitlesOfParts>
    <vt:vector size="270" baseType="lpstr">
      <vt:lpstr>Arial Unicode MS</vt:lpstr>
      <vt:lpstr>맑은 고딕</vt:lpstr>
      <vt:lpstr>Arial</vt:lpstr>
      <vt:lpstr>Arial TUR</vt:lpstr>
      <vt:lpstr>Calibri</vt:lpstr>
      <vt:lpstr>Calibri Light</vt:lpstr>
      <vt:lpstr>Comic Sans MS</vt:lpstr>
      <vt:lpstr>Tahoma</vt:lpstr>
      <vt:lpstr>Times New Roman</vt:lpstr>
      <vt:lpstr>Tw Cen MT</vt:lpstr>
      <vt:lpstr>Wingdings</vt:lpstr>
      <vt:lpstr>Wingdings 2</vt:lpstr>
      <vt:lpstr>HDOfficeLightV0</vt:lpstr>
      <vt:lpstr>1_HDOfficeLightV0</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Muhasebe, Denetim ve Danışmanlık İşletmeleri için İşyeri Hizmet ve Kalite Güvence İlke ve Esasları Hakkında  Mecburi Meslek Kararı Uygulama Yol Haritası</dc:title>
  <dc:creator>Erol Demirel</dc:creator>
  <cp:lastModifiedBy>YALÇIN SÜTÜTEMİZ</cp:lastModifiedBy>
  <cp:revision>951</cp:revision>
  <cp:lastPrinted>2018-03-29T09:37:13Z</cp:lastPrinted>
  <dcterms:created xsi:type="dcterms:W3CDTF">2014-04-08T19:51:19Z</dcterms:created>
  <dcterms:modified xsi:type="dcterms:W3CDTF">2018-03-30T10:09:48Z</dcterms:modified>
</cp:coreProperties>
</file>